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2" r:id="rId2"/>
  </p:sldMasterIdLst>
  <p:notesMasterIdLst>
    <p:notesMasterId r:id="rId22"/>
  </p:notesMasterIdLst>
  <p:handoutMasterIdLst>
    <p:handoutMasterId r:id="rId23"/>
  </p:handoutMasterIdLst>
  <p:sldIdLst>
    <p:sldId id="379" r:id="rId3"/>
    <p:sldId id="311" r:id="rId4"/>
    <p:sldId id="315" r:id="rId5"/>
    <p:sldId id="316" r:id="rId6"/>
    <p:sldId id="318" r:id="rId7"/>
    <p:sldId id="338" r:id="rId8"/>
    <p:sldId id="320" r:id="rId9"/>
    <p:sldId id="321" r:id="rId10"/>
    <p:sldId id="323" r:id="rId11"/>
    <p:sldId id="324" r:id="rId12"/>
    <p:sldId id="326" r:id="rId13"/>
    <p:sldId id="327" r:id="rId14"/>
    <p:sldId id="329" r:id="rId15"/>
    <p:sldId id="332" r:id="rId16"/>
    <p:sldId id="333" r:id="rId17"/>
    <p:sldId id="334" r:id="rId18"/>
    <p:sldId id="354" r:id="rId19"/>
    <p:sldId id="376" r:id="rId20"/>
    <p:sldId id="391" r:id="rId21"/>
  </p:sldIdLst>
  <p:sldSz cx="9144000" cy="6858000" type="screen4x3"/>
  <p:notesSz cx="9926638" cy="6858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25D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64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tr-TR"/>
              <a:t>2018 Yılı Küçük Ölçekli Altyapı ve Sosyal Kalkınma Mali Destek Programları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4181AC4-1582-4845-9737-2A1A34567F09}" type="datetimeFigureOut">
              <a:rPr lang="tr-TR"/>
              <a:pPr>
                <a:defRPr/>
              </a:pPr>
              <a:t>17.06.2020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925" y="6513513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7FFD58B-1CDD-40B5-A4E7-16A2BB478B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65828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2018 Yılı Küçük Ölçekli Altyapı ve Sosyal Kalkınma Mali Destek Programları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9965918-6766-42FD-B90C-8C8D08EDB2E0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188" y="3257550"/>
            <a:ext cx="7942262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 smtClean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925" y="6513513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4F604A-42E6-4A55-B119-4C9F6EA12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565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48025" y="514350"/>
            <a:ext cx="3430588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317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085F9-9191-435D-AB12-8CF1F8B8BFE7}" type="slidenum">
              <a:rPr lang="en-US" altLang="tr-T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tr-TR" smtClean="0">
              <a:latin typeface="Arial" charset="0"/>
            </a:endParaRPr>
          </a:p>
        </p:txBody>
      </p:sp>
      <p:sp>
        <p:nvSpPr>
          <p:cNvPr id="31749" name="Üstbilgi Yer Tutucusu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tr-TR" smtClean="0">
                <a:latin typeface="Arial" charset="0"/>
              </a:rPr>
              <a:t>2018 Yılı Küçük Ölçekli Altyapı ve Sosyal Kalkınma Mali Destek Programları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490B8B-AFF1-45C2-8D69-FBEF31A55647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C9A69-6EEE-4010-B25D-C42688D19B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1703D-69A9-47FB-A1D2-33F3E929F272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CA51D-A0E8-42DC-87BC-691D3C3687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5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A59D13-A559-4731-A7CC-E11036248212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13BF6-1937-425B-93A3-D58CB0356F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8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13164" y="3738745"/>
            <a:ext cx="9157393" cy="5018848"/>
            <a:chOff x="187960" y="2035445"/>
            <a:chExt cx="3861435" cy="1587306"/>
          </a:xfrm>
        </p:grpSpPr>
        <p:sp>
          <p:nvSpPr>
            <p:cNvPr id="11" name="Google Shape;11;p2"/>
            <p:cNvSpPr/>
            <p:nvPr/>
          </p:nvSpPr>
          <p:spPr>
            <a:xfrm>
              <a:off x="187960" y="2054301"/>
              <a:ext cx="3860800" cy="1568450"/>
            </a:xfrm>
            <a:custGeom>
              <a:avLst/>
              <a:gdLst/>
              <a:ahLst/>
              <a:cxnLst/>
              <a:rect l="l" t="t" r="r" b="b"/>
              <a:pathLst>
                <a:path w="3860800" h="1568450" extrusionOk="0">
                  <a:moveTo>
                    <a:pt x="1304290" y="810260"/>
                  </a:moveTo>
                  <a:cubicBezTo>
                    <a:pt x="857250" y="810260"/>
                    <a:pt x="421005" y="740410"/>
                    <a:pt x="0" y="608330"/>
                  </a:cubicBezTo>
                  <a:lnTo>
                    <a:pt x="0" y="1570355"/>
                  </a:lnTo>
                  <a:lnTo>
                    <a:pt x="3864610" y="1570355"/>
                  </a:lnTo>
                  <a:lnTo>
                    <a:pt x="3864610" y="0"/>
                  </a:lnTo>
                  <a:cubicBezTo>
                    <a:pt x="3082290" y="520700"/>
                    <a:pt x="2216150" y="810260"/>
                    <a:pt x="1304290" y="81026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92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87960" y="2392960"/>
              <a:ext cx="3860800" cy="838200"/>
            </a:xfrm>
            <a:custGeom>
              <a:avLst/>
              <a:gdLst/>
              <a:ahLst/>
              <a:cxnLst/>
              <a:rect l="l" t="t" r="r" b="b"/>
              <a:pathLst>
                <a:path w="3860800" h="838200" extrusionOk="0">
                  <a:moveTo>
                    <a:pt x="1932305" y="451485"/>
                  </a:moveTo>
                  <a:cubicBezTo>
                    <a:pt x="1258570" y="451485"/>
                    <a:pt x="608965" y="293370"/>
                    <a:pt x="0" y="0"/>
                  </a:cubicBezTo>
                  <a:lnTo>
                    <a:pt x="0" y="840740"/>
                  </a:lnTo>
                  <a:lnTo>
                    <a:pt x="3864610" y="840740"/>
                  </a:lnTo>
                  <a:lnTo>
                    <a:pt x="3864610" y="635"/>
                  </a:lnTo>
                  <a:cubicBezTo>
                    <a:pt x="3255645" y="293370"/>
                    <a:pt x="2606675" y="451485"/>
                    <a:pt x="1932305" y="45148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6000">
                  <a:schemeClr val="tx2">
                    <a:lumMod val="40000"/>
                    <a:lumOff val="60000"/>
                  </a:schemeClr>
                </a:gs>
              </a:gsLst>
              <a:lin ang="10800025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88595" y="2035445"/>
              <a:ext cx="3860800" cy="1200150"/>
            </a:xfrm>
            <a:custGeom>
              <a:avLst/>
              <a:gdLst/>
              <a:ahLst/>
              <a:cxnLst/>
              <a:rect l="l" t="t" r="r" b="b"/>
              <a:pathLst>
                <a:path w="3860800" h="1200150" extrusionOk="0">
                  <a:moveTo>
                    <a:pt x="2672715" y="887095"/>
                  </a:moveTo>
                  <a:cubicBezTo>
                    <a:pt x="1717040" y="887095"/>
                    <a:pt x="811530" y="568960"/>
                    <a:pt x="0" y="0"/>
                  </a:cubicBezTo>
                  <a:lnTo>
                    <a:pt x="0" y="1204595"/>
                  </a:lnTo>
                  <a:lnTo>
                    <a:pt x="3864610" y="1204595"/>
                  </a:lnTo>
                  <a:lnTo>
                    <a:pt x="3864610" y="718820"/>
                  </a:lnTo>
                  <a:cubicBezTo>
                    <a:pt x="3478530" y="829310"/>
                    <a:pt x="3079750" y="887095"/>
                    <a:pt x="2672715" y="887095"/>
                  </a:cubicBezTo>
                  <a:close/>
                </a:path>
              </a:pathLst>
            </a:custGeom>
            <a:gradFill>
              <a:gsLst>
                <a:gs pos="0">
                  <a:schemeClr val="tx2">
                    <a:lumMod val="50000"/>
                  </a:schemeClr>
                </a:gs>
                <a:gs pos="92000">
                  <a:schemeClr val="tx2">
                    <a:lumMod val="40000"/>
                    <a:lumOff val="60000"/>
                  </a:schemeClr>
                </a:gs>
                <a:gs pos="68000">
                  <a:schemeClr val="tx2">
                    <a:lumMod val="60000"/>
                    <a:lumOff val="40000"/>
                  </a:schemeClr>
                </a:gs>
                <a:gs pos="52000">
                  <a:schemeClr val="accent1">
                    <a:lumMod val="75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55576" y="3236980"/>
            <a:ext cx="7632848" cy="84009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3200" b="1" cap="all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 dirty="0"/>
          </a:p>
        </p:txBody>
      </p:sp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691" y="1027127"/>
            <a:ext cx="1584176" cy="1633789"/>
          </a:xfrm>
          <a:prstGeom prst="rect">
            <a:avLst/>
          </a:prstGeom>
        </p:spPr>
      </p:pic>
      <p:sp>
        <p:nvSpPr>
          <p:cNvPr id="15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389107"/>
            <a:ext cx="6400800" cy="600472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163812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userDrawn="1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14" y="2568417"/>
            <a:ext cx="9140444" cy="4289595"/>
          </a:xfrm>
          <a:custGeom>
            <a:avLst/>
            <a:gdLst/>
            <a:ahLst/>
            <a:cxnLst/>
            <a:rect l="l" t="t" r="r" b="b"/>
            <a:pathLst>
              <a:path w="3860800" h="1358900" extrusionOk="0">
                <a:moveTo>
                  <a:pt x="175260" y="1096010"/>
                </a:moveTo>
                <a:cubicBezTo>
                  <a:pt x="116840" y="1096010"/>
                  <a:pt x="58420" y="1095375"/>
                  <a:pt x="0" y="1094105"/>
                </a:cubicBezTo>
                <a:lnTo>
                  <a:pt x="0" y="1360805"/>
                </a:lnTo>
                <a:lnTo>
                  <a:pt x="3864610" y="1360805"/>
                </a:lnTo>
                <a:lnTo>
                  <a:pt x="3864610" y="0"/>
                </a:lnTo>
                <a:cubicBezTo>
                  <a:pt x="2827655" y="689610"/>
                  <a:pt x="1553210" y="1096010"/>
                  <a:pt x="175260" y="1096010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14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/>
          <p:nvPr/>
        </p:nvSpPr>
        <p:spPr>
          <a:xfrm>
            <a:off x="14" y="4014761"/>
            <a:ext cx="9140444" cy="2841699"/>
          </a:xfrm>
          <a:custGeom>
            <a:avLst/>
            <a:gdLst/>
            <a:ahLst/>
            <a:cxnLst/>
            <a:rect l="l" t="t" r="r" b="b"/>
            <a:pathLst>
              <a:path w="3860800" h="939800" extrusionOk="0">
                <a:moveTo>
                  <a:pt x="1304290" y="494030"/>
                </a:moveTo>
                <a:cubicBezTo>
                  <a:pt x="857250" y="494030"/>
                  <a:pt x="421005" y="451485"/>
                  <a:pt x="0" y="370840"/>
                </a:cubicBezTo>
                <a:lnTo>
                  <a:pt x="0" y="942340"/>
                </a:lnTo>
                <a:lnTo>
                  <a:pt x="3864610" y="942340"/>
                </a:lnTo>
                <a:lnTo>
                  <a:pt x="3864610" y="0"/>
                </a:lnTo>
                <a:cubicBezTo>
                  <a:pt x="3082290" y="317500"/>
                  <a:pt x="2216150" y="494030"/>
                  <a:pt x="1304290" y="494030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63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3556" y="4552858"/>
            <a:ext cx="9140444" cy="2305156"/>
          </a:xfrm>
          <a:custGeom>
            <a:avLst/>
            <a:gdLst/>
            <a:ahLst/>
            <a:cxnLst/>
            <a:rect l="l" t="t" r="r" b="b"/>
            <a:pathLst>
              <a:path w="3860800" h="730250" extrusionOk="0">
                <a:moveTo>
                  <a:pt x="2672715" y="539750"/>
                </a:moveTo>
                <a:cubicBezTo>
                  <a:pt x="1717040" y="539750"/>
                  <a:pt x="811530" y="346075"/>
                  <a:pt x="0" y="0"/>
                </a:cubicBezTo>
                <a:lnTo>
                  <a:pt x="0" y="732790"/>
                </a:lnTo>
                <a:lnTo>
                  <a:pt x="3863975" y="732790"/>
                </a:lnTo>
                <a:lnTo>
                  <a:pt x="3863975" y="437515"/>
                </a:lnTo>
                <a:cubicBezTo>
                  <a:pt x="3477895" y="504190"/>
                  <a:pt x="3079750" y="539750"/>
                  <a:pt x="2672715" y="539750"/>
                </a:cubicBezTo>
                <a:close/>
              </a:path>
            </a:pathLst>
          </a:custGeom>
          <a:gradFill>
            <a:gsLst>
              <a:gs pos="2200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483768" y="3786736"/>
            <a:ext cx="4180006" cy="76456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 sz="2400" b="0" cap="all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9pPr>
          </a:lstStyle>
          <a:p>
            <a:endParaRPr dirty="0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108" y="1472452"/>
            <a:ext cx="1550261" cy="159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57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preserve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13164" y="3738745"/>
            <a:ext cx="9157393" cy="5018848"/>
            <a:chOff x="187960" y="2035445"/>
            <a:chExt cx="3861435" cy="1587306"/>
          </a:xfrm>
        </p:grpSpPr>
        <p:sp>
          <p:nvSpPr>
            <p:cNvPr id="11" name="Google Shape;11;p2"/>
            <p:cNvSpPr/>
            <p:nvPr/>
          </p:nvSpPr>
          <p:spPr>
            <a:xfrm>
              <a:off x="187960" y="2054301"/>
              <a:ext cx="3860800" cy="1568450"/>
            </a:xfrm>
            <a:custGeom>
              <a:avLst/>
              <a:gdLst/>
              <a:ahLst/>
              <a:cxnLst/>
              <a:rect l="l" t="t" r="r" b="b"/>
              <a:pathLst>
                <a:path w="3860800" h="1568450" extrusionOk="0">
                  <a:moveTo>
                    <a:pt x="1304290" y="810260"/>
                  </a:moveTo>
                  <a:cubicBezTo>
                    <a:pt x="857250" y="810260"/>
                    <a:pt x="421005" y="740410"/>
                    <a:pt x="0" y="608330"/>
                  </a:cubicBezTo>
                  <a:lnTo>
                    <a:pt x="0" y="1570355"/>
                  </a:lnTo>
                  <a:lnTo>
                    <a:pt x="3864610" y="1570355"/>
                  </a:lnTo>
                  <a:lnTo>
                    <a:pt x="3864610" y="0"/>
                  </a:lnTo>
                  <a:cubicBezTo>
                    <a:pt x="3082290" y="520700"/>
                    <a:pt x="2216150" y="810260"/>
                    <a:pt x="1304290" y="81026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92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87960" y="2392960"/>
              <a:ext cx="3860800" cy="838200"/>
            </a:xfrm>
            <a:custGeom>
              <a:avLst/>
              <a:gdLst/>
              <a:ahLst/>
              <a:cxnLst/>
              <a:rect l="l" t="t" r="r" b="b"/>
              <a:pathLst>
                <a:path w="3860800" h="838200" extrusionOk="0">
                  <a:moveTo>
                    <a:pt x="1932305" y="451485"/>
                  </a:moveTo>
                  <a:cubicBezTo>
                    <a:pt x="1258570" y="451485"/>
                    <a:pt x="608965" y="293370"/>
                    <a:pt x="0" y="0"/>
                  </a:cubicBezTo>
                  <a:lnTo>
                    <a:pt x="0" y="840740"/>
                  </a:lnTo>
                  <a:lnTo>
                    <a:pt x="3864610" y="840740"/>
                  </a:lnTo>
                  <a:lnTo>
                    <a:pt x="3864610" y="635"/>
                  </a:lnTo>
                  <a:cubicBezTo>
                    <a:pt x="3255645" y="293370"/>
                    <a:pt x="2606675" y="451485"/>
                    <a:pt x="1932305" y="45148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6000">
                  <a:schemeClr val="tx2">
                    <a:lumMod val="40000"/>
                    <a:lumOff val="60000"/>
                  </a:schemeClr>
                </a:gs>
              </a:gsLst>
              <a:lin ang="10800025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88595" y="2035445"/>
              <a:ext cx="3860800" cy="1200150"/>
            </a:xfrm>
            <a:custGeom>
              <a:avLst/>
              <a:gdLst/>
              <a:ahLst/>
              <a:cxnLst/>
              <a:rect l="l" t="t" r="r" b="b"/>
              <a:pathLst>
                <a:path w="3860800" h="1200150" extrusionOk="0">
                  <a:moveTo>
                    <a:pt x="2672715" y="887095"/>
                  </a:moveTo>
                  <a:cubicBezTo>
                    <a:pt x="1717040" y="887095"/>
                    <a:pt x="811530" y="568960"/>
                    <a:pt x="0" y="0"/>
                  </a:cubicBezTo>
                  <a:lnTo>
                    <a:pt x="0" y="1204595"/>
                  </a:lnTo>
                  <a:lnTo>
                    <a:pt x="3864610" y="1204595"/>
                  </a:lnTo>
                  <a:lnTo>
                    <a:pt x="3864610" y="718820"/>
                  </a:lnTo>
                  <a:cubicBezTo>
                    <a:pt x="3478530" y="829310"/>
                    <a:pt x="3079750" y="887095"/>
                    <a:pt x="2672715" y="887095"/>
                  </a:cubicBezTo>
                  <a:close/>
                </a:path>
              </a:pathLst>
            </a:custGeom>
            <a:gradFill>
              <a:gsLst>
                <a:gs pos="0">
                  <a:schemeClr val="tx2">
                    <a:lumMod val="50000"/>
                  </a:schemeClr>
                </a:gs>
                <a:gs pos="92000">
                  <a:schemeClr val="tx2">
                    <a:lumMod val="40000"/>
                    <a:lumOff val="60000"/>
                  </a:schemeClr>
                </a:gs>
                <a:gs pos="68000">
                  <a:schemeClr val="tx2">
                    <a:lumMod val="60000"/>
                    <a:lumOff val="40000"/>
                  </a:schemeClr>
                </a:gs>
                <a:gs pos="52000">
                  <a:schemeClr val="accent1">
                    <a:lumMod val="75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55576" y="3236979"/>
            <a:ext cx="7632848" cy="84009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3200" b="1" cap="all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691" y="1027126"/>
            <a:ext cx="1584176" cy="1633789"/>
          </a:xfrm>
          <a:prstGeom prst="rect">
            <a:avLst/>
          </a:prstGeom>
        </p:spPr>
      </p:pic>
      <p:sp>
        <p:nvSpPr>
          <p:cNvPr id="15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389107"/>
            <a:ext cx="6400800" cy="600472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tıklatın</a:t>
            </a:r>
          </a:p>
        </p:txBody>
      </p:sp>
      <p:pic>
        <p:nvPicPr>
          <p:cNvPr id="9" name="Resi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691" y="1027127"/>
            <a:ext cx="1584176" cy="163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02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 preserve="1">
  <p:cSld name="Title + 1 colum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 rot="16200000" flipH="1">
            <a:off x="4963656" y="2695590"/>
            <a:ext cx="6877975" cy="1486492"/>
          </a:xfrm>
          <a:custGeom>
            <a:avLst/>
            <a:gdLst>
              <a:gd name="connsiteX0" fmla="*/ 1508782 w 3864610"/>
              <a:gd name="connsiteY0" fmla="*/ 1085958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508782 w 3864610"/>
              <a:gd name="connsiteY5" fmla="*/ 1085958 h 1570355"/>
              <a:gd name="connsiteX0" fmla="*/ 1447434 w 3864610"/>
              <a:gd name="connsiteY0" fmla="*/ 1023926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447434 w 3864610"/>
              <a:gd name="connsiteY5" fmla="*/ 1023926 h 1570355"/>
              <a:gd name="connsiteX0" fmla="*/ 1329852 w 3864610"/>
              <a:gd name="connsiteY0" fmla="*/ 1037711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329852 w 3864610"/>
              <a:gd name="connsiteY5" fmla="*/ 1037711 h 1570355"/>
              <a:gd name="connsiteX0" fmla="*/ 1329852 w 3864610"/>
              <a:gd name="connsiteY0" fmla="*/ 1037711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329852 w 3864610"/>
              <a:gd name="connsiteY5" fmla="*/ 1037711 h 1570355"/>
              <a:gd name="connsiteX0" fmla="*/ 1329852 w 3864610"/>
              <a:gd name="connsiteY0" fmla="*/ 1037711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329852 w 3864610"/>
              <a:gd name="connsiteY5" fmla="*/ 1037711 h 1570355"/>
              <a:gd name="connsiteX0" fmla="*/ 1406536 w 3864610"/>
              <a:gd name="connsiteY0" fmla="*/ 1072174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406536 w 3864610"/>
              <a:gd name="connsiteY5" fmla="*/ 1072174 h 1570355"/>
              <a:gd name="connsiteX0" fmla="*/ 1406536 w 3864610"/>
              <a:gd name="connsiteY0" fmla="*/ 1072174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406536 w 3864610"/>
              <a:gd name="connsiteY5" fmla="*/ 1072174 h 1570355"/>
              <a:gd name="connsiteX0" fmla="*/ 1406536 w 3864610"/>
              <a:gd name="connsiteY0" fmla="*/ 1003249 h 1501430"/>
              <a:gd name="connsiteX1" fmla="*/ 0 w 3864610"/>
              <a:gd name="connsiteY1" fmla="*/ 539405 h 1501430"/>
              <a:gd name="connsiteX2" fmla="*/ 0 w 3864610"/>
              <a:gd name="connsiteY2" fmla="*/ 1501430 h 1501430"/>
              <a:gd name="connsiteX3" fmla="*/ 3864610 w 3864610"/>
              <a:gd name="connsiteY3" fmla="*/ 1501430 h 1501430"/>
              <a:gd name="connsiteX4" fmla="*/ 3864610 w 3864610"/>
              <a:gd name="connsiteY4" fmla="*/ 0 h 1501430"/>
              <a:gd name="connsiteX5" fmla="*/ 1406536 w 3864610"/>
              <a:gd name="connsiteY5" fmla="*/ 1003249 h 1501430"/>
              <a:gd name="connsiteX0" fmla="*/ 1406536 w 3864610"/>
              <a:gd name="connsiteY0" fmla="*/ 1003249 h 1501430"/>
              <a:gd name="connsiteX1" fmla="*/ 0 w 3864610"/>
              <a:gd name="connsiteY1" fmla="*/ 539405 h 1501430"/>
              <a:gd name="connsiteX2" fmla="*/ 0 w 3864610"/>
              <a:gd name="connsiteY2" fmla="*/ 1501430 h 1501430"/>
              <a:gd name="connsiteX3" fmla="*/ 3864610 w 3864610"/>
              <a:gd name="connsiteY3" fmla="*/ 1501430 h 1501430"/>
              <a:gd name="connsiteX4" fmla="*/ 3864610 w 3864610"/>
              <a:gd name="connsiteY4" fmla="*/ 0 h 1501430"/>
              <a:gd name="connsiteX5" fmla="*/ 1406536 w 3864610"/>
              <a:gd name="connsiteY5" fmla="*/ 1003249 h 150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4610" h="1501430" extrusionOk="0">
                <a:moveTo>
                  <a:pt x="1406536" y="1003249"/>
                </a:moveTo>
                <a:cubicBezTo>
                  <a:pt x="847025" y="989464"/>
                  <a:pt x="421005" y="671485"/>
                  <a:pt x="0" y="539405"/>
                </a:cubicBezTo>
                <a:lnTo>
                  <a:pt x="0" y="1501430"/>
                </a:lnTo>
                <a:lnTo>
                  <a:pt x="3864610" y="1501430"/>
                </a:lnTo>
                <a:lnTo>
                  <a:pt x="3864610" y="0"/>
                </a:lnTo>
                <a:cubicBezTo>
                  <a:pt x="3112966" y="637872"/>
                  <a:pt x="2323508" y="1023926"/>
                  <a:pt x="1406536" y="1003249"/>
                </a:cubicBezTo>
                <a:close/>
              </a:path>
            </a:pathLst>
          </a:custGeom>
          <a:gradFill>
            <a:gsLst>
              <a:gs pos="68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36" name="Google Shape;36;p5"/>
          <p:cNvSpPr/>
          <p:nvPr/>
        </p:nvSpPr>
        <p:spPr>
          <a:xfrm rot="16200000" flipH="1">
            <a:off x="5147325" y="2876072"/>
            <a:ext cx="6871193" cy="1118745"/>
          </a:xfrm>
          <a:custGeom>
            <a:avLst/>
            <a:gdLst/>
            <a:ahLst/>
            <a:cxnLst/>
            <a:rect l="l" t="t" r="r" b="b"/>
            <a:pathLst>
              <a:path w="3860800" h="838200" extrusionOk="0">
                <a:moveTo>
                  <a:pt x="1932305" y="451485"/>
                </a:moveTo>
                <a:cubicBezTo>
                  <a:pt x="1258570" y="451485"/>
                  <a:pt x="608965" y="293370"/>
                  <a:pt x="0" y="0"/>
                </a:cubicBezTo>
                <a:lnTo>
                  <a:pt x="0" y="840740"/>
                </a:lnTo>
                <a:lnTo>
                  <a:pt x="3864610" y="840740"/>
                </a:lnTo>
                <a:lnTo>
                  <a:pt x="3864610" y="635"/>
                </a:lnTo>
                <a:cubicBezTo>
                  <a:pt x="3255645" y="293370"/>
                  <a:pt x="2606675" y="451485"/>
                  <a:pt x="1932305" y="451485"/>
                </a:cubicBezTo>
                <a:close/>
              </a:path>
            </a:pathLst>
          </a:custGeom>
          <a:gradFill>
            <a:gsLst>
              <a:gs pos="8000">
                <a:schemeClr val="tx2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37" name="Google Shape;37;p5"/>
          <p:cNvSpPr/>
          <p:nvPr/>
        </p:nvSpPr>
        <p:spPr>
          <a:xfrm rot="16200000" flipH="1">
            <a:off x="4904082" y="2635653"/>
            <a:ext cx="6871193" cy="1601840"/>
          </a:xfrm>
          <a:custGeom>
            <a:avLst/>
            <a:gdLst/>
            <a:ahLst/>
            <a:cxnLst/>
            <a:rect l="l" t="t" r="r" b="b"/>
            <a:pathLst>
              <a:path w="3860800" h="1200150" extrusionOk="0">
                <a:moveTo>
                  <a:pt x="2672715" y="887095"/>
                </a:moveTo>
                <a:cubicBezTo>
                  <a:pt x="1717040" y="887095"/>
                  <a:pt x="811530" y="568960"/>
                  <a:pt x="0" y="0"/>
                </a:cubicBezTo>
                <a:lnTo>
                  <a:pt x="0" y="1204595"/>
                </a:lnTo>
                <a:lnTo>
                  <a:pt x="3864610" y="1204595"/>
                </a:lnTo>
                <a:lnTo>
                  <a:pt x="3864610" y="718820"/>
                </a:lnTo>
                <a:cubicBezTo>
                  <a:pt x="3478530" y="829310"/>
                  <a:pt x="3079750" y="887095"/>
                  <a:pt x="2672715" y="887095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75000"/>
                </a:schemeClr>
              </a:gs>
              <a:gs pos="98000">
                <a:schemeClr val="tx2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395536" y="356659"/>
            <a:ext cx="7416824" cy="704368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2800" b="1" cap="all" baseline="0">
                <a:solidFill>
                  <a:schemeClr val="tx2">
                    <a:lumMod val="75000"/>
                  </a:schemeClr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395536" y="1316765"/>
            <a:ext cx="7416824" cy="484853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◦"/>
              <a:defRPr sz="2400">
                <a:solidFill>
                  <a:schemeClr val="tx1"/>
                </a:solidFill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9pPr>
          </a:lstStyle>
          <a:p>
            <a:endParaRPr dirty="0"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8388424" y="6165304"/>
            <a:ext cx="5487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1">
                <a:solidFill>
                  <a:schemeClr val="tx2">
                    <a:lumMod val="75000"/>
                  </a:schemeClr>
                </a:solidFill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>
              <a:defRPr/>
            </a:pPr>
            <a:fld id="{8D2B58F1-7665-40CB-BA27-C27D40382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401546"/>
            <a:ext cx="430398" cy="43516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446" y="356659"/>
            <a:ext cx="380979" cy="50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5682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14" y="2568417"/>
            <a:ext cx="9140444" cy="4289595"/>
          </a:xfrm>
          <a:custGeom>
            <a:avLst/>
            <a:gdLst/>
            <a:ahLst/>
            <a:cxnLst/>
            <a:rect l="l" t="t" r="r" b="b"/>
            <a:pathLst>
              <a:path w="3860800" h="1358900" extrusionOk="0">
                <a:moveTo>
                  <a:pt x="175260" y="1096010"/>
                </a:moveTo>
                <a:cubicBezTo>
                  <a:pt x="116840" y="1096010"/>
                  <a:pt x="58420" y="1095375"/>
                  <a:pt x="0" y="1094105"/>
                </a:cubicBezTo>
                <a:lnTo>
                  <a:pt x="0" y="1360805"/>
                </a:lnTo>
                <a:lnTo>
                  <a:pt x="3864610" y="1360805"/>
                </a:lnTo>
                <a:lnTo>
                  <a:pt x="3864610" y="0"/>
                </a:lnTo>
                <a:cubicBezTo>
                  <a:pt x="2827655" y="689610"/>
                  <a:pt x="1553210" y="1096010"/>
                  <a:pt x="175260" y="1096010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14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/>
          <p:nvPr/>
        </p:nvSpPr>
        <p:spPr>
          <a:xfrm>
            <a:off x="14" y="4014760"/>
            <a:ext cx="9140444" cy="2841699"/>
          </a:xfrm>
          <a:custGeom>
            <a:avLst/>
            <a:gdLst/>
            <a:ahLst/>
            <a:cxnLst/>
            <a:rect l="l" t="t" r="r" b="b"/>
            <a:pathLst>
              <a:path w="3860800" h="939800" extrusionOk="0">
                <a:moveTo>
                  <a:pt x="1304290" y="494030"/>
                </a:moveTo>
                <a:cubicBezTo>
                  <a:pt x="857250" y="494030"/>
                  <a:pt x="421005" y="451485"/>
                  <a:pt x="0" y="370840"/>
                </a:cubicBezTo>
                <a:lnTo>
                  <a:pt x="0" y="942340"/>
                </a:lnTo>
                <a:lnTo>
                  <a:pt x="3864610" y="942340"/>
                </a:lnTo>
                <a:lnTo>
                  <a:pt x="3864610" y="0"/>
                </a:lnTo>
                <a:cubicBezTo>
                  <a:pt x="3082290" y="317500"/>
                  <a:pt x="2216150" y="494030"/>
                  <a:pt x="1304290" y="494030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63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3556" y="4552857"/>
            <a:ext cx="9140444" cy="2305156"/>
          </a:xfrm>
          <a:custGeom>
            <a:avLst/>
            <a:gdLst/>
            <a:ahLst/>
            <a:cxnLst/>
            <a:rect l="l" t="t" r="r" b="b"/>
            <a:pathLst>
              <a:path w="3860800" h="730250" extrusionOk="0">
                <a:moveTo>
                  <a:pt x="2672715" y="539750"/>
                </a:moveTo>
                <a:cubicBezTo>
                  <a:pt x="1717040" y="539750"/>
                  <a:pt x="811530" y="346075"/>
                  <a:pt x="0" y="0"/>
                </a:cubicBezTo>
                <a:lnTo>
                  <a:pt x="0" y="732790"/>
                </a:lnTo>
                <a:lnTo>
                  <a:pt x="3863975" y="732790"/>
                </a:lnTo>
                <a:lnTo>
                  <a:pt x="3863975" y="437515"/>
                </a:lnTo>
                <a:cubicBezTo>
                  <a:pt x="3477895" y="504190"/>
                  <a:pt x="3079750" y="539750"/>
                  <a:pt x="2672715" y="539750"/>
                </a:cubicBezTo>
                <a:close/>
              </a:path>
            </a:pathLst>
          </a:custGeom>
          <a:gradFill>
            <a:gsLst>
              <a:gs pos="2200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483768" y="3786736"/>
            <a:ext cx="4180006" cy="76456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 sz="2400" b="0" cap="all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9pPr>
          </a:lstStyle>
          <a:p>
            <a:endParaRPr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106" y="1472451"/>
            <a:ext cx="1550261" cy="159881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108" y="1472452"/>
            <a:ext cx="1550261" cy="159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6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4C34B-B000-4A36-AE54-F44B65A066E4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02594-26B6-48BB-AAFF-BA21643809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59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490B8B-AFF1-45C2-8D69-FBEF31A55647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C9A69-6EEE-4010-B25D-C42688D19B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4C34B-B000-4A36-AE54-F44B65A066E4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02594-26B6-48BB-AAFF-BA21643809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5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351B9-3047-45E1-AF60-2B4D59AD1E17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6A8EB7-2AA3-4593-A9FD-B308BEB20F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4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D4350-7467-4710-B587-A156CEF862D9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160C8-C87C-45EA-8977-8248A97924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32C988-5FA4-47C3-B5DA-E87E08650B39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EBB5D-4502-4D4D-B524-E79DFB183D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0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0B72CC-CD1C-4840-B538-60417F472627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C4B6E-9107-4E25-AE15-D8AE64BD3A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C53DA1-5CAE-479A-AECE-1823E31A9E2D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FC372-D911-4E87-95C8-AE4598E71B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3BE052-D6A7-4B2D-BFE1-41CB43A7040F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729-D1F7-426D-B0C3-298BCD6B2D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2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0EFC4-5110-4D6B-AAC2-43AEBDD9CB54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BEBC6-750A-4220-BA93-CC2710A760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1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20ABE2-70C6-4ABA-A7EA-4A38EDCAD7A8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2B58F1-7665-40CB-BA27-C27D40382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7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20ABE2-70C6-4ABA-A7EA-4A38EDCAD7A8}" type="datetime1">
              <a:rPr lang="en-US" smtClean="0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2B58F1-7665-40CB-BA27-C27D40382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9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kka.gov.tr/" TargetMode="External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755576" y="3549013"/>
            <a:ext cx="7632848" cy="840093"/>
          </a:xfrm>
        </p:spPr>
        <p:txBody>
          <a:bodyPr/>
          <a:lstStyle/>
          <a:p>
            <a:r>
              <a:rPr lang="tr-TR" sz="2400" dirty="0" smtClean="0">
                <a:solidFill>
                  <a:srgbClr val="002060"/>
                </a:solidFill>
              </a:rPr>
              <a:t>2020 </a:t>
            </a:r>
            <a:r>
              <a:rPr lang="tr-TR" sz="2400" dirty="0" err="1" smtClean="0">
                <a:solidFill>
                  <a:srgbClr val="002060"/>
                </a:solidFill>
              </a:rPr>
              <a:t>YIlI</a:t>
            </a:r>
            <a:r>
              <a:rPr lang="tr-TR" sz="2400" dirty="0" smtClean="0">
                <a:solidFill>
                  <a:srgbClr val="002060"/>
                </a:solidFill>
              </a:rPr>
              <a:t> sanayi ve çevre altyapısı </a:t>
            </a:r>
            <a:r>
              <a:rPr lang="tr-TR" sz="2400" dirty="0" err="1" smtClean="0">
                <a:solidFill>
                  <a:srgbClr val="002060"/>
                </a:solidFill>
              </a:rPr>
              <a:t>mdp</a:t>
            </a:r>
            <a:r>
              <a:rPr lang="tr-TR" sz="2400" dirty="0">
                <a:solidFill>
                  <a:srgbClr val="002060"/>
                </a:solidFill>
              </a:rPr>
              <a:t/>
            </a:r>
            <a:br>
              <a:rPr lang="tr-TR" sz="2400" dirty="0">
                <a:solidFill>
                  <a:srgbClr val="002060"/>
                </a:solidFill>
              </a:rPr>
            </a:br>
            <a:r>
              <a:rPr lang="tr-TR" sz="2400" dirty="0">
                <a:solidFill>
                  <a:srgbClr val="002060"/>
                </a:solidFill>
              </a:rPr>
              <a:t>Sözleşme Öncesi Bilgilendirme </a:t>
            </a:r>
            <a:r>
              <a:rPr lang="tr-TR" sz="2400" dirty="0" err="1" smtClean="0">
                <a:solidFill>
                  <a:srgbClr val="002060"/>
                </a:solidFill>
              </a:rPr>
              <a:t>ToplantIsI</a:t>
            </a:r>
            <a:endParaRPr lang="tr-TR" sz="2400" cap="none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>
          <a:xfrm>
            <a:off x="1371600" y="5132784"/>
            <a:ext cx="6400800" cy="600472"/>
          </a:xfrm>
        </p:spPr>
        <p:txBody>
          <a:bodyPr>
            <a:normAutofit/>
          </a:bodyPr>
          <a:lstStyle/>
          <a:p>
            <a:r>
              <a:rPr lang="tr-TR" sz="1200" dirty="0" smtClean="0"/>
              <a:t>18.06.2020 Zonguldak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19622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1800" dirty="0"/>
              <a:t> </a:t>
            </a:r>
            <a:r>
              <a:rPr lang="tr-TR" altLang="tr-TR" dirty="0" err="1" smtClean="0"/>
              <a:t>Nİhaİ</a:t>
            </a:r>
            <a:r>
              <a:rPr lang="tr-TR" altLang="tr-TR" dirty="0" smtClean="0"/>
              <a:t> </a:t>
            </a:r>
            <a:r>
              <a:rPr lang="tr-TR" altLang="tr-TR" dirty="0"/>
              <a:t>Ödeme</a:t>
            </a:r>
            <a:endParaRPr lang="tr-TR" dirty="0"/>
          </a:p>
        </p:txBody>
      </p:sp>
      <p:sp>
        <p:nvSpPr>
          <p:cNvPr id="11266" name="2 İçerik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2200" b="1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700" dirty="0" smtClean="0"/>
              <a:t>Nihai ödemenin yapılabilmesi için tüm </a:t>
            </a:r>
            <a:r>
              <a:rPr lang="tr-TR" altLang="tr-TR" sz="2700" b="1" dirty="0" smtClean="0"/>
              <a:t>faturaların</a:t>
            </a:r>
            <a:r>
              <a:rPr lang="tr-TR" altLang="tr-TR" sz="2700" dirty="0" smtClean="0"/>
              <a:t> </a:t>
            </a:r>
            <a:r>
              <a:rPr lang="tr-TR" altLang="tr-TR" sz="2700" b="1" u="sng" dirty="0" smtClean="0"/>
              <a:t>proje süresi içinde</a:t>
            </a:r>
            <a:r>
              <a:rPr lang="tr-TR" altLang="tr-TR" sz="2700" dirty="0" smtClean="0"/>
              <a:t> kestirilmiş olması, </a:t>
            </a:r>
            <a:r>
              <a:rPr lang="tr-TR" altLang="tr-TR" sz="2700" b="1" dirty="0" smtClean="0"/>
              <a:t>eş finansmanın yatırılmış</a:t>
            </a:r>
            <a:r>
              <a:rPr lang="tr-TR" altLang="tr-TR" sz="2700" dirty="0" smtClean="0"/>
              <a:t> olması ve malın/hizmetin teslim alınmış olması veya yapım işinin tamamlanmış olması ön koşuldur,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700" dirty="0" smtClean="0"/>
              <a:t>Hak ediş sistemine göre,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700" dirty="0" smtClean="0"/>
              <a:t>Sözleşmede belirlenen dönemde (faaliyetlerin tamamlanması sonrasında, proje bitiş tarihi beklenmeksizin nihai rapor sunularak talep edilebilir),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700" dirty="0" smtClean="0"/>
              <a:t>Sunulan Nihai Raporun incelenmesi sonucunda yapılır.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22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74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7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altLang="tr-TR" dirty="0"/>
              <a:t>Ödemelere </a:t>
            </a:r>
            <a:r>
              <a:rPr lang="tr-TR" altLang="tr-TR" dirty="0" err="1" smtClean="0"/>
              <a:t>İlişkİn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Önemlİ</a:t>
            </a:r>
            <a:r>
              <a:rPr lang="tr-TR" altLang="tr-TR" dirty="0" smtClean="0"/>
              <a:t> </a:t>
            </a:r>
            <a:r>
              <a:rPr lang="tr-TR" altLang="tr-TR" dirty="0"/>
              <a:t>Konular</a:t>
            </a:r>
          </a:p>
        </p:txBody>
      </p:sp>
      <p:sp>
        <p:nvSpPr>
          <p:cNvPr id="12290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tr-TR" altLang="tr-TR" b="1" dirty="0" smtClean="0"/>
              <a:t>       </a:t>
            </a:r>
            <a:endParaRPr lang="tr-TR" altLang="tr-TR" sz="2400" b="1" dirty="0" smtClean="0"/>
          </a:p>
          <a:p>
            <a:pPr marL="857250" lvl="1" indent="-457200" algn="just" eaLnBrk="1" hangingPunct="1">
              <a:lnSpc>
                <a:spcPct val="90000"/>
              </a:lnSpc>
              <a:defRPr/>
            </a:pPr>
            <a:r>
              <a:rPr lang="tr-TR" altLang="tr-TR" sz="2000" b="1" i="1" dirty="0" smtClean="0">
                <a:solidFill>
                  <a:srgbClr val="FF0000"/>
                </a:solidFill>
              </a:rPr>
              <a:t>2020 </a:t>
            </a:r>
            <a:r>
              <a:rPr lang="tr-TR" altLang="tr-TR" sz="2000" b="1" i="1" dirty="0">
                <a:solidFill>
                  <a:srgbClr val="FF0000"/>
                </a:solidFill>
              </a:rPr>
              <a:t>Yılı Kalkınma Ajansları Mali Desteklerinden Yararlanan Kamu İdarelerine Tahsis Edilen Kaynakların Aktarımı, Kullanımı, Muhasebeleştirilmesi </a:t>
            </a:r>
            <a:r>
              <a:rPr lang="tr-TR" altLang="tr-TR" sz="2000" b="1" i="1" dirty="0" smtClean="0">
                <a:solidFill>
                  <a:srgbClr val="FF0000"/>
                </a:solidFill>
              </a:rPr>
              <a:t>ile </a:t>
            </a:r>
            <a:r>
              <a:rPr lang="tr-TR" altLang="tr-TR" sz="2000" b="1" i="1" dirty="0">
                <a:solidFill>
                  <a:srgbClr val="FF0000"/>
                </a:solidFill>
              </a:rPr>
              <a:t>Diğer Hususlara İlişkin Usul </a:t>
            </a:r>
            <a:r>
              <a:rPr lang="tr-TR" altLang="tr-TR" sz="2000" b="1" i="1" dirty="0" smtClean="0">
                <a:solidFill>
                  <a:srgbClr val="FF0000"/>
                </a:solidFill>
              </a:rPr>
              <a:t>ve Esaslar </a:t>
            </a:r>
            <a:r>
              <a:rPr lang="tr-TR" altLang="tr-TR" sz="2000" b="1" dirty="0" smtClean="0">
                <a:solidFill>
                  <a:srgbClr val="FF0000"/>
                </a:solidFill>
              </a:rPr>
              <a:t>uyarınca genel bütçeye bağlı kurumlar (ödemelerini muhasebat ve/veya vergi daireleri/mal müdürlükleri üzerinden yapmakla sorumlu olan başvuru sahiplerinin hesapları muhasebat/vergi dairesi/mal müdürlüğü üzerinden açılmalıdır.</a:t>
            </a:r>
          </a:p>
          <a:p>
            <a:pPr marL="857250" lvl="1" indent="-457200" algn="just" eaLnBrk="1" hangingPunct="1">
              <a:lnSpc>
                <a:spcPct val="90000"/>
              </a:lnSpc>
              <a:defRPr/>
            </a:pPr>
            <a:r>
              <a:rPr lang="tr-TR" altLang="tr-TR" sz="2000" dirty="0" smtClean="0"/>
              <a:t>Satın Alma Kurallarına </a:t>
            </a:r>
            <a:r>
              <a:rPr lang="tr-TR" altLang="tr-TR" sz="2000" b="1" i="1" u="sng" dirty="0" smtClean="0"/>
              <a:t>uygun yapılmamış</a:t>
            </a:r>
            <a:r>
              <a:rPr lang="tr-TR" altLang="tr-TR" sz="2000" i="1" dirty="0" smtClean="0"/>
              <a:t> </a:t>
            </a:r>
            <a:r>
              <a:rPr lang="tr-TR" altLang="tr-TR" sz="2000" dirty="0" smtClean="0"/>
              <a:t>tüm harcamalar Uygun Olmayan Maliyet olarak değerlendirilmektedir.</a:t>
            </a:r>
          </a:p>
          <a:p>
            <a:pPr marL="857250" lvl="1" indent="-457200" algn="just" eaLnBrk="1" hangingPunct="1">
              <a:lnSpc>
                <a:spcPct val="90000"/>
              </a:lnSpc>
              <a:defRPr/>
            </a:pPr>
            <a:r>
              <a:rPr lang="tr-TR" altLang="tr-TR" sz="2000" dirty="0" smtClean="0"/>
              <a:t>Tüm harcamalar </a:t>
            </a:r>
            <a:r>
              <a:rPr lang="tr-TR" altLang="tr-TR" sz="2000" b="1" u="sng" dirty="0" smtClean="0"/>
              <a:t>banka hesabından</a:t>
            </a:r>
            <a:r>
              <a:rPr lang="tr-TR" altLang="tr-TR" sz="2000" b="1" dirty="0" smtClean="0"/>
              <a:t> </a:t>
            </a:r>
            <a:r>
              <a:rPr lang="tr-TR" altLang="tr-TR" sz="2000" dirty="0" smtClean="0"/>
              <a:t>fiili olarak yapılmalıdır. Çek, senet, bono vb. ödeme araçları kabul edilmemektedir.</a:t>
            </a:r>
          </a:p>
          <a:p>
            <a:pPr marL="857250" lvl="1" indent="-457200" algn="just" eaLnBrk="1" hangingPunct="1">
              <a:lnSpc>
                <a:spcPct val="90000"/>
              </a:lnSpc>
              <a:defRPr/>
            </a:pPr>
            <a:r>
              <a:rPr lang="tr-TR" altLang="tr-TR" sz="2000" dirty="0" smtClean="0"/>
              <a:t>Projede </a:t>
            </a:r>
            <a:r>
              <a:rPr lang="tr-TR" altLang="tr-TR" sz="2000" b="1" i="1" u="sng" dirty="0" smtClean="0"/>
              <a:t>bütçesi olmayan </a:t>
            </a:r>
            <a:r>
              <a:rPr lang="tr-TR" altLang="tr-TR" sz="2000" dirty="0" smtClean="0"/>
              <a:t>ve </a:t>
            </a:r>
            <a:r>
              <a:rPr lang="tr-TR" altLang="tr-TR" sz="2000" b="1" i="1" u="sng" dirty="0" smtClean="0"/>
              <a:t>proje faaliyetleri ile ilişkili olmayan </a:t>
            </a:r>
            <a:r>
              <a:rPr lang="tr-TR" altLang="tr-TR" sz="2000" dirty="0" smtClean="0"/>
              <a:t>tüm harcamalar Uygun Olmayan Maliyet olarak değerlendirilmektedir.</a:t>
            </a:r>
          </a:p>
          <a:p>
            <a:pPr marL="400050" lvl="1" indent="0" algn="just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tr-TR" altLang="tr-TR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Ödemelere </a:t>
            </a:r>
            <a:r>
              <a:rPr lang="tr-TR" dirty="0" err="1" smtClean="0"/>
              <a:t>İlişkİn</a:t>
            </a:r>
            <a:r>
              <a:rPr lang="tr-TR" dirty="0" smtClean="0"/>
              <a:t> </a:t>
            </a:r>
            <a:r>
              <a:rPr lang="tr-TR" dirty="0" err="1" smtClean="0"/>
              <a:t>Önemlİ</a:t>
            </a:r>
            <a:r>
              <a:rPr lang="tr-TR" dirty="0" smtClean="0"/>
              <a:t> </a:t>
            </a:r>
            <a:r>
              <a:rPr lang="tr-TR" dirty="0"/>
              <a:t>Konular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marL="457200" indent="-4572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	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Tüm maliyetler, yararlanıcı ve/veya ortakları tarafından gerçekleştirilmiş harcamalar olmalıdır.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Destek Sözleşmesinde belirlenen destek miktarı ve oranın üzerinde Ajans tarafından ödeme yapılamayacaktır.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Türkiye Halk Bankası A.Ş. şubeleri nezdinde kurumunuza ait otomatik repo tanımı olan bir proje hesabının açılması gerekmektedir (gelir getirici hesap).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Yapılacak tüm ödemelerin belirlenen bankada yararlanıcı tarafından açılacak olan proje hesabından yapılması gerekmektedir. 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b="1" u="sng" dirty="0" smtClean="0"/>
              <a:t>Proje hesabından yapılmayan ödemeler uygun olmayan maliyet olarak değerlendirilecek ve verilecek olan destek miktarında dikkate alınmayacaktır. İstisnası yoktur .</a:t>
            </a:r>
          </a:p>
          <a:p>
            <a:pPr marL="400050" lvl="1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dirty="0" smtClean="0"/>
          </a:p>
          <a:p>
            <a:pPr marL="400050" lvl="1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err="1" smtClean="0"/>
              <a:t>SatIn</a:t>
            </a:r>
            <a:r>
              <a:rPr lang="tr-TR" altLang="tr-TR" dirty="0" smtClean="0"/>
              <a:t> </a:t>
            </a:r>
            <a:r>
              <a:rPr lang="tr-TR" altLang="tr-TR" dirty="0"/>
              <a:t>Almalar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altLang="tr-TR" sz="2500" b="1" u="sng" dirty="0" smtClean="0"/>
              <a:t>Satın alma takviminin oluşturulması</a:t>
            </a:r>
            <a:endParaRPr lang="tr-TR" altLang="tr-TR" sz="2500" b="1" dirty="0" smtClean="0"/>
          </a:p>
          <a:p>
            <a:pPr marL="0" indent="0" algn="just" eaLnBrk="1" hangingPunct="1">
              <a:defRPr/>
            </a:pPr>
            <a:endParaRPr lang="tr-TR" altLang="tr-TR" sz="900" b="1" dirty="0" smtClean="0"/>
          </a:p>
          <a:p>
            <a:pPr lvl="1" algn="just" eaLnBrk="1" hangingPunct="1">
              <a:defRPr/>
            </a:pPr>
            <a:r>
              <a:rPr lang="tr-TR" altLang="tr-TR" sz="2200" dirty="0" smtClean="0"/>
              <a:t>Satın alma işlemlerini 4734 sayılı Kamu İhale Kanununa (KİK) göre yapan kurumlar dışındaki tüm başvuru sahipleri satın alma işlemini Kalkınma Ajansları tarafından sağlanan destekler için Satın Alma Rehberi uyarınca gerçekleştirecek,</a:t>
            </a:r>
          </a:p>
          <a:p>
            <a:pPr lvl="1" algn="just" eaLnBrk="1" hangingPunct="1">
              <a:defRPr/>
            </a:pPr>
            <a:r>
              <a:rPr lang="tr-TR" altLang="tr-TR" sz="2200" dirty="0" smtClean="0"/>
              <a:t>Proje kapsamında öngörülen alımların proje süresince tamamlanabilmesi,</a:t>
            </a:r>
          </a:p>
          <a:p>
            <a:pPr lvl="1" algn="just" eaLnBrk="1" hangingPunct="1">
              <a:defRPr/>
            </a:pPr>
            <a:r>
              <a:rPr lang="tr-TR" altLang="tr-TR" sz="2200" dirty="0" smtClean="0"/>
              <a:t>Kendi satın alma mevzuatları kapsamında, satın alma usullerinin (İhale ve Doğrudan Temin) belirlenmesi için,</a:t>
            </a:r>
          </a:p>
          <a:p>
            <a:pPr lvl="1" algn="just" eaLnBrk="1" hangingPunct="1">
              <a:buFont typeface="Arial" charset="0"/>
              <a:buNone/>
              <a:defRPr/>
            </a:pPr>
            <a:r>
              <a:rPr lang="tr-TR" altLang="tr-TR" sz="2200" dirty="0" smtClean="0"/>
              <a:t>     gereklidir.</a:t>
            </a:r>
          </a:p>
          <a:p>
            <a:pPr lvl="1" algn="just" eaLnBrk="1" hangingPunct="1">
              <a:buFont typeface="Arial" charset="0"/>
              <a:buNone/>
              <a:defRPr/>
            </a:pPr>
            <a:endParaRPr lang="tr-TR" altLang="tr-TR" sz="2200" dirty="0" smtClean="0"/>
          </a:p>
          <a:p>
            <a:pPr marL="0" indent="0" algn="just" eaLnBrk="1" hangingPunct="1">
              <a:defRPr/>
            </a:pPr>
            <a:endParaRPr lang="tr-TR" altLang="tr-TR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Sözleşme </a:t>
            </a:r>
            <a:r>
              <a:rPr lang="tr-TR" altLang="tr-TR" dirty="0" err="1" smtClean="0"/>
              <a:t>Değİşİklİklerİ</a:t>
            </a:r>
            <a:endParaRPr lang="tr-TR" altLang="tr-TR" dirty="0"/>
          </a:p>
        </p:txBody>
      </p:sp>
      <p:sp>
        <p:nvSpPr>
          <p:cNvPr id="15362" name="2 İçerik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tr-TR" altLang="tr-TR" sz="2500" b="1" dirty="0" smtClean="0"/>
              <a:t>	         </a:t>
            </a:r>
            <a:r>
              <a:rPr lang="tr-TR" altLang="tr-TR" sz="1800" dirty="0" smtClean="0"/>
              <a:t>	</a:t>
            </a:r>
          </a:p>
          <a:p>
            <a:pPr algn="just" eaLnBrk="1" hangingPunct="1"/>
            <a:r>
              <a:rPr lang="tr-TR" altLang="tr-TR" sz="2400" dirty="0" smtClean="0"/>
              <a:t>Proje bütçesinde değişiklik yapılmaması esastır. Projenin başlangıçtaki haliyle uygulanması istenmekle birlikte sözleşmede değişiklik yapılması mümkündür.</a:t>
            </a:r>
          </a:p>
          <a:p>
            <a:pPr eaLnBrk="1" hangingPunct="1"/>
            <a:r>
              <a:rPr lang="tr-TR" altLang="tr-TR" sz="2400" dirty="0" smtClean="0"/>
              <a:t>Sözleşme, iki farklı yolla değiştirilebilir.</a:t>
            </a:r>
          </a:p>
          <a:p>
            <a:pPr lvl="2" eaLnBrk="1" hangingPunct="1"/>
            <a:r>
              <a:rPr lang="tr-TR" altLang="tr-TR" b="1" i="1" dirty="0" smtClean="0"/>
              <a:t>Bildirim Mektubu: </a:t>
            </a:r>
            <a:r>
              <a:rPr lang="tr-TR" altLang="tr-TR" i="1" dirty="0" smtClean="0"/>
              <a:t>Küçük Değişikliklerde</a:t>
            </a:r>
          </a:p>
          <a:p>
            <a:pPr lvl="2" eaLnBrk="1" hangingPunct="1"/>
            <a:r>
              <a:rPr lang="tr-TR" altLang="tr-TR" b="1" i="1" dirty="0" smtClean="0"/>
              <a:t>Zeyilname: </a:t>
            </a:r>
            <a:r>
              <a:rPr lang="tr-TR" altLang="tr-TR" i="1" dirty="0" smtClean="0"/>
              <a:t>Büyük Değişikliklerde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2400" dirty="0" smtClean="0"/>
              <a:t>      </a:t>
            </a:r>
          </a:p>
          <a:p>
            <a:pPr eaLnBrk="1" hangingPunct="1">
              <a:buFont typeface="Arial" charset="0"/>
              <a:buNone/>
            </a:pPr>
            <a:endParaRPr lang="tr-TR" altLang="tr-TR" sz="2400" dirty="0" smtClean="0"/>
          </a:p>
          <a:p>
            <a:pPr eaLnBrk="1" hangingPunct="1">
              <a:buFont typeface="Arial" charset="0"/>
              <a:buNone/>
            </a:pPr>
            <a:r>
              <a:rPr lang="tr-TR" altLang="tr-TR" sz="2400" b="1" dirty="0" smtClean="0">
                <a:solidFill>
                  <a:srgbClr val="FF0000"/>
                </a:solidFill>
              </a:rPr>
              <a:t>DİKKAT</a:t>
            </a:r>
            <a:r>
              <a:rPr lang="tr-TR" altLang="tr-TR" sz="2400" dirty="0" smtClean="0">
                <a:solidFill>
                  <a:srgbClr val="FF0000"/>
                </a:solidFill>
              </a:rPr>
              <a:t>: </a:t>
            </a:r>
            <a:r>
              <a:rPr lang="tr-TR" altLang="tr-TR" sz="2400" u="sng" dirty="0" smtClean="0">
                <a:solidFill>
                  <a:srgbClr val="FF0000"/>
                </a:solidFill>
              </a:rPr>
              <a:t>Değişiklik ihtiyacı doğması durumunda önce 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2400" u="sng" dirty="0" smtClean="0">
                <a:solidFill>
                  <a:srgbClr val="FF0000"/>
                </a:solidFill>
              </a:rPr>
              <a:t>izleme uzmanına danışınız!</a:t>
            </a:r>
          </a:p>
          <a:p>
            <a:pPr lvl="1" algn="just" eaLnBrk="1" hangingPunct="1">
              <a:buFont typeface="Arial" charset="0"/>
              <a:buNone/>
            </a:pPr>
            <a:endParaRPr lang="tr-TR" altLang="tr-TR" sz="2000" dirty="0" smtClean="0"/>
          </a:p>
        </p:txBody>
      </p:sp>
      <p:grpSp>
        <p:nvGrpSpPr>
          <p:cNvPr id="15363" name="Group 5"/>
          <p:cNvGrpSpPr>
            <a:grpSpLocks/>
          </p:cNvGrpSpPr>
          <p:nvPr/>
        </p:nvGrpSpPr>
        <p:grpSpPr bwMode="auto">
          <a:xfrm>
            <a:off x="7137091" y="3331869"/>
            <a:ext cx="1075979" cy="1199183"/>
            <a:chOff x="5760" y="960"/>
            <a:chExt cx="1004" cy="1151"/>
          </a:xfrm>
        </p:grpSpPr>
        <p:pic>
          <p:nvPicPr>
            <p:cNvPr id="2" name="Picture 27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7" y="1848"/>
              <a:ext cx="97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65" name="Group 14"/>
            <p:cNvGrpSpPr>
              <a:grpSpLocks/>
            </p:cNvGrpSpPr>
            <p:nvPr/>
          </p:nvGrpSpPr>
          <p:grpSpPr bwMode="auto">
            <a:xfrm>
              <a:off x="5760" y="960"/>
              <a:ext cx="1004" cy="867"/>
              <a:chOff x="1637" y="1258"/>
              <a:chExt cx="2452" cy="2119"/>
            </a:xfrm>
          </p:grpSpPr>
          <p:sp>
            <p:nvSpPr>
              <p:cNvPr id="15366" name="Freeform 15"/>
              <p:cNvSpPr>
                <a:spLocks noChangeAspect="1"/>
              </p:cNvSpPr>
              <p:nvPr/>
            </p:nvSpPr>
            <p:spPr bwMode="auto">
              <a:xfrm>
                <a:off x="1637" y="1258"/>
                <a:ext cx="2452" cy="2119"/>
              </a:xfrm>
              <a:custGeom>
                <a:avLst/>
                <a:gdLst>
                  <a:gd name="T0" fmla="*/ 2147483647 w 365"/>
                  <a:gd name="T1" fmla="*/ 2147483647 h 316"/>
                  <a:gd name="T2" fmla="*/ 2147483647 w 365"/>
                  <a:gd name="T3" fmla="*/ 2147483647 h 316"/>
                  <a:gd name="T4" fmla="*/ 2147483647 w 365"/>
                  <a:gd name="T5" fmla="*/ 2147483647 h 316"/>
                  <a:gd name="T6" fmla="*/ 2147483647 w 365"/>
                  <a:gd name="T7" fmla="*/ 2147483647 h 316"/>
                  <a:gd name="T8" fmla="*/ 2147483647 w 365"/>
                  <a:gd name="T9" fmla="*/ 2147483647 h 316"/>
                  <a:gd name="T10" fmla="*/ 2147483647 w 365"/>
                  <a:gd name="T11" fmla="*/ 2147483647 h 316"/>
                  <a:gd name="T12" fmla="*/ 2147483647 w 365"/>
                  <a:gd name="T13" fmla="*/ 2147483647 h 3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"/>
                  <a:gd name="T22" fmla="*/ 0 h 316"/>
                  <a:gd name="T23" fmla="*/ 365 w 365"/>
                  <a:gd name="T24" fmla="*/ 316 h 3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" h="316">
                    <a:moveTo>
                      <a:pt x="26" y="316"/>
                    </a:moveTo>
                    <a:cubicBezTo>
                      <a:pt x="7" y="316"/>
                      <a:pt x="0" y="303"/>
                      <a:pt x="9" y="28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5" y="0"/>
                      <a:pt x="190" y="0"/>
                      <a:pt x="200" y="16"/>
                    </a:cubicBezTo>
                    <a:cubicBezTo>
                      <a:pt x="356" y="287"/>
                      <a:pt x="356" y="287"/>
                      <a:pt x="356" y="287"/>
                    </a:cubicBezTo>
                    <a:cubicBezTo>
                      <a:pt x="365" y="303"/>
                      <a:pt x="358" y="316"/>
                      <a:pt x="339" y="316"/>
                    </a:cubicBezTo>
                    <a:lnTo>
                      <a:pt x="26" y="3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5367" name="Freeform 16"/>
              <p:cNvSpPr>
                <a:spLocks noChangeAspect="1"/>
              </p:cNvSpPr>
              <p:nvPr/>
            </p:nvSpPr>
            <p:spPr bwMode="auto">
              <a:xfrm>
                <a:off x="1637" y="1258"/>
                <a:ext cx="2452" cy="2119"/>
              </a:xfrm>
              <a:custGeom>
                <a:avLst/>
                <a:gdLst>
                  <a:gd name="T0" fmla="*/ 2147483647 w 365"/>
                  <a:gd name="T1" fmla="*/ 2147483647 h 316"/>
                  <a:gd name="T2" fmla="*/ 2147483647 w 365"/>
                  <a:gd name="T3" fmla="*/ 2147483647 h 316"/>
                  <a:gd name="T4" fmla="*/ 2147483647 w 365"/>
                  <a:gd name="T5" fmla="*/ 2147483647 h 316"/>
                  <a:gd name="T6" fmla="*/ 2147483647 w 365"/>
                  <a:gd name="T7" fmla="*/ 2147483647 h 316"/>
                  <a:gd name="T8" fmla="*/ 2147483647 w 365"/>
                  <a:gd name="T9" fmla="*/ 2147483647 h 316"/>
                  <a:gd name="T10" fmla="*/ 2147483647 w 365"/>
                  <a:gd name="T11" fmla="*/ 2147483647 h 316"/>
                  <a:gd name="T12" fmla="*/ 2147483647 w 365"/>
                  <a:gd name="T13" fmla="*/ 2147483647 h 3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"/>
                  <a:gd name="T22" fmla="*/ 0 h 316"/>
                  <a:gd name="T23" fmla="*/ 365 w 365"/>
                  <a:gd name="T24" fmla="*/ 316 h 3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" h="316">
                    <a:moveTo>
                      <a:pt x="26" y="316"/>
                    </a:moveTo>
                    <a:cubicBezTo>
                      <a:pt x="7" y="316"/>
                      <a:pt x="0" y="303"/>
                      <a:pt x="9" y="28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5" y="0"/>
                      <a:pt x="190" y="0"/>
                      <a:pt x="200" y="16"/>
                    </a:cubicBezTo>
                    <a:cubicBezTo>
                      <a:pt x="356" y="287"/>
                      <a:pt x="356" y="287"/>
                      <a:pt x="356" y="287"/>
                    </a:cubicBezTo>
                    <a:cubicBezTo>
                      <a:pt x="365" y="303"/>
                      <a:pt x="358" y="316"/>
                      <a:pt x="339" y="316"/>
                    </a:cubicBezTo>
                    <a:lnTo>
                      <a:pt x="26" y="3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60000"/>
                  </a:gs>
                  <a:gs pos="100000">
                    <a:srgbClr val="D6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5368" name="Freeform 17"/>
              <p:cNvSpPr>
                <a:spLocks noChangeAspect="1"/>
              </p:cNvSpPr>
              <p:nvPr/>
            </p:nvSpPr>
            <p:spPr bwMode="auto">
              <a:xfrm>
                <a:off x="1904" y="1545"/>
                <a:ext cx="1914" cy="1664"/>
              </a:xfrm>
              <a:custGeom>
                <a:avLst/>
                <a:gdLst>
                  <a:gd name="T0" fmla="*/ 2147483647 w 285"/>
                  <a:gd name="T1" fmla="*/ 2147483647 h 248"/>
                  <a:gd name="T2" fmla="*/ 2147483647 w 285"/>
                  <a:gd name="T3" fmla="*/ 2147483647 h 248"/>
                  <a:gd name="T4" fmla="*/ 2147483647 w 285"/>
                  <a:gd name="T5" fmla="*/ 2147483647 h 248"/>
                  <a:gd name="T6" fmla="*/ 2147483647 w 285"/>
                  <a:gd name="T7" fmla="*/ 2147483647 h 248"/>
                  <a:gd name="T8" fmla="*/ 2147483647 w 285"/>
                  <a:gd name="T9" fmla="*/ 2147483647 h 248"/>
                  <a:gd name="T10" fmla="*/ 2147483647 w 285"/>
                  <a:gd name="T11" fmla="*/ 2147483647 h 248"/>
                  <a:gd name="T12" fmla="*/ 2147483647 w 285"/>
                  <a:gd name="T13" fmla="*/ 2147483647 h 2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5"/>
                  <a:gd name="T22" fmla="*/ 0 h 248"/>
                  <a:gd name="T23" fmla="*/ 285 w 285"/>
                  <a:gd name="T24" fmla="*/ 248 h 24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5" h="248">
                    <a:moveTo>
                      <a:pt x="8" y="248"/>
                    </a:moveTo>
                    <a:cubicBezTo>
                      <a:pt x="2" y="248"/>
                      <a:pt x="0" y="243"/>
                      <a:pt x="3" y="238"/>
                    </a:cubicBezTo>
                    <a:cubicBezTo>
                      <a:pt x="137" y="5"/>
                      <a:pt x="137" y="5"/>
                      <a:pt x="137" y="5"/>
                    </a:cubicBezTo>
                    <a:cubicBezTo>
                      <a:pt x="140" y="0"/>
                      <a:pt x="145" y="0"/>
                      <a:pt x="148" y="5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5" y="243"/>
                      <a:pt x="283" y="248"/>
                      <a:pt x="277" y="248"/>
                    </a:cubicBezTo>
                    <a:lnTo>
                      <a:pt x="8" y="2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" name="Freeform 18"/>
              <p:cNvSpPr>
                <a:spLocks noChangeAspect="1"/>
              </p:cNvSpPr>
              <p:nvPr/>
            </p:nvSpPr>
            <p:spPr bwMode="auto">
              <a:xfrm>
                <a:off x="1904" y="1547"/>
                <a:ext cx="1915" cy="1666"/>
              </a:xfrm>
              <a:custGeom>
                <a:avLst/>
                <a:gdLst/>
                <a:ahLst/>
                <a:cxnLst>
                  <a:cxn ang="0">
                    <a:pos x="8" y="248"/>
                  </a:cxn>
                  <a:cxn ang="0">
                    <a:pos x="3" y="238"/>
                  </a:cxn>
                  <a:cxn ang="0">
                    <a:pos x="137" y="5"/>
                  </a:cxn>
                  <a:cxn ang="0">
                    <a:pos x="148" y="5"/>
                  </a:cxn>
                  <a:cxn ang="0">
                    <a:pos x="282" y="238"/>
                  </a:cxn>
                  <a:cxn ang="0">
                    <a:pos x="277" y="248"/>
                  </a:cxn>
                  <a:cxn ang="0">
                    <a:pos x="8" y="248"/>
                  </a:cxn>
                </a:cxnLst>
                <a:rect l="0" t="0" r="r" b="b"/>
                <a:pathLst>
                  <a:path w="285" h="248">
                    <a:moveTo>
                      <a:pt x="8" y="248"/>
                    </a:moveTo>
                    <a:cubicBezTo>
                      <a:pt x="2" y="248"/>
                      <a:pt x="0" y="243"/>
                      <a:pt x="3" y="238"/>
                    </a:cubicBezTo>
                    <a:cubicBezTo>
                      <a:pt x="137" y="5"/>
                      <a:pt x="137" y="5"/>
                      <a:pt x="137" y="5"/>
                    </a:cubicBezTo>
                    <a:cubicBezTo>
                      <a:pt x="140" y="0"/>
                      <a:pt x="145" y="0"/>
                      <a:pt x="148" y="5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5" y="243"/>
                      <a:pt x="283" y="248"/>
                      <a:pt x="277" y="248"/>
                    </a:cubicBezTo>
                    <a:lnTo>
                      <a:pt x="8" y="24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gamma/>
                      <a:shade val="76863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76863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5370" name="Freeform 19"/>
              <p:cNvSpPr>
                <a:spLocks/>
              </p:cNvSpPr>
              <p:nvPr/>
            </p:nvSpPr>
            <p:spPr bwMode="auto">
              <a:xfrm>
                <a:off x="2737" y="1863"/>
                <a:ext cx="250" cy="839"/>
              </a:xfrm>
              <a:custGeom>
                <a:avLst/>
                <a:gdLst>
                  <a:gd name="T0" fmla="*/ 0 w 720"/>
                  <a:gd name="T1" fmla="*/ 0 h 2437"/>
                  <a:gd name="T2" fmla="*/ 0 w 720"/>
                  <a:gd name="T3" fmla="*/ 0 h 2437"/>
                  <a:gd name="T4" fmla="*/ 0 w 720"/>
                  <a:gd name="T5" fmla="*/ 0 h 2437"/>
                  <a:gd name="T6" fmla="*/ 0 w 720"/>
                  <a:gd name="T7" fmla="*/ 0 h 2437"/>
                  <a:gd name="T8" fmla="*/ 0 w 720"/>
                  <a:gd name="T9" fmla="*/ 0 h 2437"/>
                  <a:gd name="T10" fmla="*/ 0 w 720"/>
                  <a:gd name="T11" fmla="*/ 0 h 2437"/>
                  <a:gd name="T12" fmla="*/ 0 w 720"/>
                  <a:gd name="T13" fmla="*/ 0 h 2437"/>
                  <a:gd name="T14" fmla="*/ 0 w 720"/>
                  <a:gd name="T15" fmla="*/ 0 h 2437"/>
                  <a:gd name="T16" fmla="*/ 0 w 720"/>
                  <a:gd name="T17" fmla="*/ 0 h 2437"/>
                  <a:gd name="T18" fmla="*/ 0 w 720"/>
                  <a:gd name="T19" fmla="*/ 0 h 243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20"/>
                  <a:gd name="T31" fmla="*/ 0 h 2437"/>
                  <a:gd name="T32" fmla="*/ 720 w 720"/>
                  <a:gd name="T33" fmla="*/ 2437 h 243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20" h="2437">
                    <a:moveTo>
                      <a:pt x="339" y="0"/>
                    </a:moveTo>
                    <a:cubicBezTo>
                      <a:pt x="445" y="0"/>
                      <a:pt x="551" y="42"/>
                      <a:pt x="614" y="106"/>
                    </a:cubicBezTo>
                    <a:cubicBezTo>
                      <a:pt x="678" y="191"/>
                      <a:pt x="720" y="297"/>
                      <a:pt x="720" y="424"/>
                    </a:cubicBezTo>
                    <a:cubicBezTo>
                      <a:pt x="710" y="795"/>
                      <a:pt x="607" y="1996"/>
                      <a:pt x="551" y="2331"/>
                    </a:cubicBezTo>
                    <a:cubicBezTo>
                      <a:pt x="508" y="2416"/>
                      <a:pt x="445" y="2437"/>
                      <a:pt x="381" y="2437"/>
                    </a:cubicBezTo>
                    <a:cubicBezTo>
                      <a:pt x="339" y="2437"/>
                      <a:pt x="339" y="2437"/>
                      <a:pt x="339" y="2437"/>
                    </a:cubicBezTo>
                    <a:cubicBezTo>
                      <a:pt x="254" y="2437"/>
                      <a:pt x="212" y="2418"/>
                      <a:pt x="169" y="2331"/>
                    </a:cubicBezTo>
                    <a:cubicBezTo>
                      <a:pt x="113" y="1996"/>
                      <a:pt x="10" y="795"/>
                      <a:pt x="0" y="424"/>
                    </a:cubicBezTo>
                    <a:cubicBezTo>
                      <a:pt x="0" y="297"/>
                      <a:pt x="42" y="191"/>
                      <a:pt x="106" y="106"/>
                    </a:cubicBezTo>
                    <a:cubicBezTo>
                      <a:pt x="169" y="42"/>
                      <a:pt x="254" y="0"/>
                      <a:pt x="360" y="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pic>
            <p:nvPicPr>
              <p:cNvPr id="3" name="Picture 20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8" y="1292"/>
                <a:ext cx="1388" cy="1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1176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372" name="Oval 21"/>
              <p:cNvSpPr>
                <a:spLocks noChangeArrowheads="1"/>
              </p:cNvSpPr>
              <p:nvPr/>
            </p:nvSpPr>
            <p:spPr bwMode="auto">
              <a:xfrm>
                <a:off x="2761" y="2834"/>
                <a:ext cx="204" cy="204"/>
              </a:xfrm>
              <a:prstGeom prst="ellipse">
                <a:avLst/>
              </a:prstGeom>
              <a:solidFill>
                <a:schemeClr val="tx1"/>
              </a:solidFill>
              <a:ln w="11176">
                <a:solidFill>
                  <a:srgbClr val="161316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tr-TR" sz="1800">
                  <a:latin typeface="Arial" charset="0"/>
                </a:endParaRP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BİLDİRİM MEKTUBU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dirty="0" smtClean="0"/>
              <a:t>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800" dirty="0" smtClean="0"/>
              <a:t>	Değişiklik ve gerekçesini, izleme uzmanına danışarak onay aldıktan sonra bildirim mektubu verilir.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0000" b="1" dirty="0" smtClean="0"/>
              <a:t>    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0000" b="1" dirty="0" smtClean="0"/>
              <a:t>      </a:t>
            </a:r>
            <a:r>
              <a:rPr lang="tr-TR" sz="10000" b="1" u="sng" dirty="0" smtClean="0"/>
              <a:t>Hangi Durumlarda Verilebilir!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 smtClean="0"/>
              <a:t>Bütçe ile ilgisi olmayan küçük değişiklikler,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 smtClean="0"/>
              <a:t>Değişikliğin aynı bütçe başlığı altındaki kalemler arasındaki transferle sınırlı olduğu değişiklikler,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/>
              <a:t>Bütçe başlıkları (örneğin 1.İnsan Kaynakları, 2.Seyahat, 3. Ekipman ve Malzeme vd.) arasındaki transferlerin, toplam proje bütçesinin yüzde 5’ini </a:t>
            </a:r>
            <a:r>
              <a:rPr lang="tr-TR" sz="8800" dirty="0" smtClean="0"/>
              <a:t>aşmayan </a:t>
            </a:r>
            <a:r>
              <a:rPr lang="tr-TR" sz="8800" dirty="0"/>
              <a:t>değişiklikler</a:t>
            </a:r>
            <a:r>
              <a:rPr lang="tr-TR" sz="8800" dirty="0" smtClean="0"/>
              <a:t>,</a:t>
            </a:r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tr-TR" sz="8800" dirty="0"/>
              <a:t>i</a:t>
            </a:r>
            <a:r>
              <a:rPr lang="tr-TR" sz="8800" dirty="0" smtClean="0"/>
              <a:t>çin bildirim mektubu verilebilir.</a:t>
            </a:r>
            <a:endParaRPr lang="tr-TR" sz="8800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tr-TR" sz="8800" dirty="0" smtClean="0"/>
              <a:t> 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tr-TR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r-TR" dirty="0"/>
              <a:t>ZEYİLNAME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25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b="1" dirty="0" smtClean="0"/>
              <a:t>	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b="1" dirty="0"/>
              <a:t>	</a:t>
            </a:r>
            <a:r>
              <a:rPr lang="tr-TR" sz="9600" dirty="0" smtClean="0"/>
              <a:t>Değişiklik talebi ve gerekçesi Ajansa iletilir.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9600" dirty="0" smtClean="0"/>
              <a:t>	</a:t>
            </a:r>
            <a:r>
              <a:rPr lang="tr-TR" sz="9600" b="1" i="1" u="sng" dirty="0" smtClean="0"/>
              <a:t>Ajans kabul ederse</a:t>
            </a:r>
            <a:r>
              <a:rPr lang="tr-TR" sz="9600" b="1" i="1" dirty="0" smtClean="0"/>
              <a:t> </a:t>
            </a:r>
            <a:r>
              <a:rPr lang="tr-TR" sz="9600" dirty="0" smtClean="0"/>
              <a:t>Zeyilname imzalandıktan sonra uygulanır.</a:t>
            </a:r>
            <a:endParaRPr lang="tr-TR" sz="9600" b="1" dirty="0" smtClean="0"/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000" b="1" dirty="0" smtClean="0"/>
              <a:t>	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000" b="1" dirty="0" smtClean="0"/>
              <a:t>     </a:t>
            </a:r>
            <a:r>
              <a:rPr lang="tr-TR" sz="10000" b="1" dirty="0" smtClean="0"/>
              <a:t>Talep Edilebilecek Durumlar;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0000" b="1" dirty="0" smtClean="0"/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9600" dirty="0" smtClean="0"/>
              <a:t>Faaliyetlerdeki önemli /ciddi değişiklikler,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tr-TR" sz="9600" dirty="0" smtClean="0"/>
          </a:p>
          <a:p>
            <a:pPr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9600" dirty="0"/>
              <a:t>Bütçe başlıkları (örneğin </a:t>
            </a:r>
            <a:r>
              <a:rPr lang="tr-TR" sz="9600" dirty="0" smtClean="0"/>
              <a:t>1.İnsan Kaynakları, 2.Seyahat, 3</a:t>
            </a:r>
            <a:r>
              <a:rPr lang="tr-TR" sz="9600" dirty="0"/>
              <a:t>. Ekipman ve Malzeme vd.) arasındaki transferlerin, toplam proje bütçesinin yüzde 5’ini aştığı </a:t>
            </a:r>
            <a:r>
              <a:rPr lang="tr-TR" sz="9600" dirty="0" smtClean="0"/>
              <a:t>değişiklikler,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tr-TR" sz="72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7200" b="1" dirty="0" smtClean="0"/>
              <a:t>  </a:t>
            </a:r>
            <a:endParaRPr lang="tr-TR" sz="8800" b="1" u="sng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2 İçerik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dirty="0" smtClean="0"/>
              <a:t>3. Bütçeye yeni bir kaleminin eklenmesi ya da mevcut kalemin çıkarılması,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dirty="0" smtClean="0"/>
              <a:t>4. Yararlanıcının isim ya da hukuki statüsünün değişmesi,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dirty="0" smtClean="0"/>
              <a:t>5. Proje ortaklarının, iştirakçilerinin çekilmesi ya da eklenmesi,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dirty="0" smtClean="0"/>
              <a:t>6. Mücbir veya beklenmeyen hallerde,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b="1" dirty="0" smtClean="0"/>
              <a:t>  </a:t>
            </a:r>
            <a:r>
              <a:rPr lang="tr-TR" altLang="tr-TR" sz="2400" b="1" u="sng" dirty="0" smtClean="0"/>
              <a:t>Zeyilname talep edilebilir.</a:t>
            </a:r>
          </a:p>
          <a:p>
            <a:pPr marL="88900" indent="-1270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b="1" u="sng" dirty="0"/>
          </a:p>
          <a:p>
            <a:pPr marL="88900" indent="-1270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300" dirty="0" smtClean="0">
                <a:cs typeface="Times New Roman" pitchFamily="18" charset="0"/>
              </a:rPr>
              <a:t>Mücbir veya beklenmeyen haller dışında sözleşme süresi uzatılamaz. Beklenmeyen hal veya mücbir sebeplerin varlığı halinde ise proje süresi altı ayı geçmemek üzere uzatılabilir.</a:t>
            </a:r>
            <a:endParaRPr lang="tr-TR" altLang="tr-TR" sz="2300" b="1" u="sng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Sözleşme Özel Koşullarında </a:t>
            </a:r>
            <a:r>
              <a:rPr lang="tr-TR" altLang="tr-TR" dirty="0" err="1" smtClean="0"/>
              <a:t>Dİkkat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Edİlmesİ</a:t>
            </a:r>
            <a:r>
              <a:rPr lang="tr-TR" altLang="tr-TR" dirty="0" smtClean="0"/>
              <a:t> Gereken Hususlar !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tr-TR" sz="2400" dirty="0" smtClean="0"/>
              <a:t>Ara/Nihai Raporlar ve Proje Sonrası Değerlendirme Raporlarının süresi içerisinde teslim edilmemesi durumunda desteğin %1’i</a:t>
            </a:r>
          </a:p>
          <a:p>
            <a:pPr algn="just">
              <a:defRPr/>
            </a:pPr>
            <a:r>
              <a:rPr lang="tr-TR" sz="2400" dirty="0" smtClean="0"/>
              <a:t>Proje bitiminden itibaren 3 yıl boyunca görünürlük yükümlülüğünün yerine getirilmemesi durumunda desteğin %1’i</a:t>
            </a:r>
          </a:p>
          <a:p>
            <a:pPr algn="just">
              <a:defRPr/>
            </a:pPr>
            <a:r>
              <a:rPr lang="tr-TR" sz="2400" dirty="0" smtClean="0"/>
              <a:t>Projenin yürütülebilmesi için elzem olan bir faaliyetin veya  performans göstergesinin gerçekleştirilmemesi durumunda desteğin %1’ine kadar,</a:t>
            </a:r>
          </a:p>
          <a:p>
            <a:pPr algn="just">
              <a:defRPr/>
            </a:pPr>
            <a:r>
              <a:rPr lang="tr-TR" sz="2400" dirty="0" smtClean="0"/>
              <a:t>Projenin başvuru sahibinin haksız fiili durumları veya Ajans tarafından tek taraflı feshi durumunda desteğin %10’una kadar cezaî müeyyide uygulanacaktır.</a:t>
            </a:r>
          </a:p>
          <a:p>
            <a:pPr>
              <a:defRPr/>
            </a:pPr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>
          <a:xfrm>
            <a:off x="2481997" y="3284984"/>
            <a:ext cx="4180006" cy="764565"/>
          </a:xfrm>
        </p:spPr>
        <p:txBody>
          <a:bodyPr/>
          <a:lstStyle/>
          <a:p>
            <a:r>
              <a:rPr lang="tr-TR" cap="none" dirty="0" smtClean="0"/>
              <a:t>Teşekkür ederiz.</a:t>
            </a:r>
            <a:endParaRPr lang="tr-TR" cap="none" dirty="0"/>
          </a:p>
        </p:txBody>
      </p:sp>
      <p:sp>
        <p:nvSpPr>
          <p:cNvPr id="3" name="Dikdörtgen 2"/>
          <p:cNvSpPr/>
          <p:nvPr/>
        </p:nvSpPr>
        <p:spPr>
          <a:xfrm>
            <a:off x="2286000" y="3933056"/>
            <a:ext cx="4572000" cy="2308324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342900" indent="-34290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 panose="020B0604020202020204" pitchFamily="34" charset="0"/>
              <a:buNone/>
            </a:pPr>
            <a:r>
              <a:rPr lang="tr-TR" altLang="tr-T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BATI </a:t>
            </a:r>
            <a:r>
              <a:rPr lang="tr-TR" altLang="tr-T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KARADENİZ KALKINMA AJANSI</a:t>
            </a:r>
          </a:p>
          <a:p>
            <a:pPr marL="342900" indent="-34290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 panose="020B0604020202020204" pitchFamily="34" charset="0"/>
              <a:buNone/>
            </a:pPr>
            <a:r>
              <a:rPr lang="de-DE" altLang="tr-T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Tel</a:t>
            </a:r>
            <a:r>
              <a:rPr lang="de-DE" altLang="tr-T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0 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37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2)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257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74 70 (</a:t>
            </a:r>
            <a:r>
              <a:rPr lang="tr-TR" altLang="tr-TR" sz="20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pbx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342900" indent="-34290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 panose="020B0604020202020204" pitchFamily="34" charset="0"/>
              <a:buNone/>
            </a:pPr>
            <a:r>
              <a:rPr lang="tr-TR" altLang="tr-T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Faks</a:t>
            </a:r>
            <a:r>
              <a:rPr lang="de-DE" altLang="tr-T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0 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37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2)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257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74 72</a:t>
            </a:r>
          </a:p>
          <a:p>
            <a:pPr marL="342900" indent="-34290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 panose="020B0604020202020204" pitchFamily="34" charset="0"/>
              <a:buNone/>
            </a:pPr>
            <a:r>
              <a:rPr lang="tr-TR" altLang="tr-T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hlinkClick r:id="rId3"/>
              </a:rPr>
              <a:t>www.bakka.gov.tr</a:t>
            </a:r>
            <a:r>
              <a:rPr lang="tr-TR" altLang="tr-TR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tr-TR" altLang="tr-T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221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600" b="1" dirty="0" smtClean="0"/>
              <a:t>    </a:t>
            </a:r>
            <a:r>
              <a:rPr lang="tr-TR" altLang="tr-TR" sz="3600" b="1" dirty="0" err="1" smtClean="0"/>
              <a:t>ToplantInIn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AmacI</a:t>
            </a:r>
            <a:endParaRPr lang="tr-TR" altLang="tr-TR" sz="3600" b="1" dirty="0" smtClean="0"/>
          </a:p>
        </p:txBody>
      </p:sp>
      <p:sp>
        <p:nvSpPr>
          <p:cNvPr id="3075" name="2 İçerik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tr-TR" altLang="tr-TR" sz="2700" b="1" dirty="0" smtClean="0"/>
              <a:t>  Toplantımızın amacı</a:t>
            </a:r>
          </a:p>
          <a:p>
            <a:pPr lvl="1" algn="just" eaLnBrk="1" hangingPunct="1">
              <a:buFont typeface="Arial" charset="0"/>
              <a:buNone/>
            </a:pPr>
            <a:r>
              <a:rPr lang="tr-TR" altLang="tr-TR" sz="2400" dirty="0" smtClean="0"/>
              <a:t>   Sözleşmeleri imzalamadan önce,</a:t>
            </a:r>
          </a:p>
          <a:p>
            <a:pPr lvl="1" algn="just" eaLnBrk="1" hangingPunct="1"/>
            <a:r>
              <a:rPr lang="tr-TR" altLang="tr-TR" sz="2400" dirty="0" smtClean="0"/>
              <a:t>destek sözleşmesi, </a:t>
            </a:r>
          </a:p>
          <a:p>
            <a:pPr lvl="1" algn="just" eaLnBrk="1" hangingPunct="1"/>
            <a:r>
              <a:rPr lang="tr-TR" altLang="tr-TR" sz="2400" dirty="0" smtClean="0"/>
              <a:t>proje süreçleri, </a:t>
            </a:r>
          </a:p>
          <a:p>
            <a:pPr lvl="1" algn="just" eaLnBrk="1" hangingPunct="1"/>
            <a:r>
              <a:rPr lang="tr-TR" altLang="tr-TR" sz="2400" dirty="0" smtClean="0"/>
              <a:t>proje ile ilgili temel kavramlar konusunda bilgilendirme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altLang="tr-TR" sz="2700" b="1" dirty="0" smtClean="0"/>
              <a:t>  Sözleşme imzalanmasından sonra</a:t>
            </a:r>
            <a:r>
              <a:rPr lang="tr-TR" altLang="tr-TR" b="1" dirty="0" smtClean="0"/>
              <a:t>,</a:t>
            </a:r>
          </a:p>
          <a:p>
            <a:pPr lvl="1" eaLnBrk="1" hangingPunct="1"/>
            <a:r>
              <a:rPr lang="tr-TR" altLang="tr-TR" sz="2400" dirty="0" smtClean="0"/>
              <a:t>Eğitim Toplantılarının tarihleri sözleşmeler imzalandıktan sonra bildirilecektir. (Proje Uygulama, Satın Alma ve Görünürlük Eğitimleri, KAYS Eğitimi) </a:t>
            </a:r>
          </a:p>
          <a:p>
            <a:pPr lvl="1" eaLnBrk="1" hangingPunct="1"/>
            <a:r>
              <a:rPr lang="tr-TR" altLang="tr-TR" sz="2400" dirty="0" smtClean="0"/>
              <a:t>İhtiyaç olduğu durumlarda talep edilen tarihlerde  </a:t>
            </a:r>
          </a:p>
          <a:p>
            <a:pPr lvl="1" algn="just" eaLnBrk="1" hangingPunct="1">
              <a:buFont typeface="Arial" charset="0"/>
              <a:buNone/>
            </a:pPr>
            <a:r>
              <a:rPr lang="tr-TR" altLang="tr-TR" sz="2400" dirty="0" smtClean="0"/>
              <a:t>	eğitimler ayrıca düzenlenecektir. </a:t>
            </a:r>
            <a:endParaRPr lang="tr-TR" altLang="tr-TR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100" b="1" dirty="0" smtClean="0"/>
              <a:t>Proje sürecinde,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100" b="1" dirty="0"/>
              <a:t> </a:t>
            </a:r>
            <a:r>
              <a:rPr lang="tr-TR" sz="2100" b="1" dirty="0" smtClean="0"/>
              <a:t>    </a:t>
            </a:r>
            <a:r>
              <a:rPr lang="tr-TR" sz="2100" dirty="0"/>
              <a:t>S</a:t>
            </a:r>
            <a:r>
              <a:rPr lang="tr-TR" sz="2100" dirty="0" smtClean="0"/>
              <a:t>özleşmede </a:t>
            </a:r>
            <a:r>
              <a:rPr lang="tr-TR" sz="2100" b="1" u="sng" dirty="0" smtClean="0"/>
              <a:t>belirtilen süre</a:t>
            </a:r>
            <a:r>
              <a:rPr lang="tr-TR" sz="2100" b="1" dirty="0" smtClean="0"/>
              <a:t> </a:t>
            </a:r>
            <a:r>
              <a:rPr lang="tr-TR" sz="2100" dirty="0" smtClean="0"/>
              <a:t>ve </a:t>
            </a:r>
            <a:r>
              <a:rPr lang="tr-TR" sz="2100" b="1" u="sng" dirty="0" smtClean="0"/>
              <a:t>bütçe içerisinde</a:t>
            </a:r>
            <a:r>
              <a:rPr lang="tr-TR" sz="2100" b="1" dirty="0" smtClean="0"/>
              <a:t> </a:t>
            </a:r>
            <a:r>
              <a:rPr lang="tr-TR" sz="2100" dirty="0" smtClean="0"/>
              <a:t>taahhüt edilen faaliyetlerin yerine getirilmesi beklenmektedir.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100" b="1" dirty="0" smtClean="0"/>
              <a:t>Bu nedenle,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Doğru bir finansal planlama ve ödeme takvimi oluşturulması,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Proje faaliyetlerinin başarılı olarak yönetimi,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Proje kapsamında yapılan mal ve hizmet alımları ile yapım işlerinin kendi tabii oldukları  mevzuata (4734 Sayılı Kanun, Satın Alma Rehberi, Destek Yönetim Kılavuzu vb.) uygun olarak  gerçekleştirilmesi,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İzleme uzmanı ile iletişim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100" dirty="0" smtClean="0"/>
              <a:t>	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dirty="0" smtClean="0"/>
              <a:t>          Çok Önemlidir</a:t>
            </a:r>
            <a:r>
              <a:rPr lang="tr-TR" dirty="0" smtClean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Proje Yürütme </a:t>
            </a:r>
            <a:r>
              <a:rPr lang="tr-TR" altLang="tr-TR" dirty="0" err="1" smtClean="0"/>
              <a:t>Sürecİndekİ</a:t>
            </a:r>
            <a:r>
              <a:rPr lang="tr-TR" altLang="tr-TR" dirty="0" smtClean="0"/>
              <a:t> </a:t>
            </a:r>
            <a:r>
              <a:rPr lang="tr-TR" altLang="tr-TR" dirty="0"/>
              <a:t>Temel Aktörler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 eaLnBrk="1" hangingPunct="1">
              <a:defRPr/>
            </a:pPr>
            <a:r>
              <a:rPr lang="tr-TR" altLang="tr-TR" dirty="0" smtClean="0"/>
              <a:t>Ajans</a:t>
            </a:r>
          </a:p>
          <a:p>
            <a:pPr marL="457200" lvl="1" indent="0" algn="just" eaLnBrk="1" hangingPunct="1">
              <a:buFont typeface="Arial" charset="0"/>
              <a:buNone/>
              <a:defRPr/>
            </a:pPr>
            <a:endParaRPr lang="tr-TR" altLang="tr-TR" dirty="0" smtClean="0"/>
          </a:p>
          <a:p>
            <a:pPr lvl="1" algn="just" eaLnBrk="1" hangingPunct="1">
              <a:defRPr/>
            </a:pPr>
            <a:r>
              <a:rPr lang="tr-TR" altLang="tr-TR" dirty="0" smtClean="0"/>
              <a:t>Yararlanıcı</a:t>
            </a:r>
          </a:p>
          <a:p>
            <a:pPr marL="457200" lvl="1" indent="0" algn="just" eaLnBrk="1" hangingPunct="1">
              <a:buFont typeface="Arial" charset="0"/>
              <a:buNone/>
              <a:defRPr/>
            </a:pPr>
            <a:endParaRPr lang="tr-TR" altLang="tr-TR" dirty="0" smtClean="0"/>
          </a:p>
          <a:p>
            <a:pPr lvl="1" algn="just" eaLnBrk="1" hangingPunct="1">
              <a:defRPr/>
            </a:pPr>
            <a:r>
              <a:rPr lang="tr-TR" altLang="tr-TR" dirty="0" smtClean="0"/>
              <a:t>İzleme Uzmanı</a:t>
            </a:r>
          </a:p>
          <a:p>
            <a:pPr marL="457200" lvl="1" indent="0" algn="just" eaLnBrk="1" hangingPunct="1">
              <a:buFont typeface="Arial" charset="0"/>
              <a:buNone/>
              <a:defRPr/>
            </a:pPr>
            <a:endParaRPr lang="tr-TR" altLang="tr-TR" dirty="0" smtClean="0"/>
          </a:p>
          <a:p>
            <a:pPr lvl="1" algn="just" eaLnBrk="1" hangingPunct="1">
              <a:defRPr/>
            </a:pPr>
            <a:r>
              <a:rPr lang="tr-TR" altLang="tr-TR" dirty="0" smtClean="0"/>
              <a:t>Proje Koordinatörü</a:t>
            </a:r>
            <a:endParaRPr lang="tr-TR" altLang="tr-TR" sz="3200" dirty="0" smtClean="0"/>
          </a:p>
          <a:p>
            <a:pPr marL="0" indent="0" algn="just" eaLnBrk="1" hangingPunct="1">
              <a:defRPr/>
            </a:pPr>
            <a:endParaRPr lang="tr-TR" altLang="tr-TR" dirty="0" smtClean="0"/>
          </a:p>
          <a:p>
            <a:pPr marL="0" indent="0" algn="just" eaLnBrk="1" hangingPunct="1">
              <a:buFont typeface="Arial" charset="0"/>
              <a:buNone/>
              <a:defRPr/>
            </a:pPr>
            <a:endParaRPr lang="tr-TR" altLang="tr-TR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tr-TR" altLang="tr-TR" sz="2800" b="1" dirty="0" smtClean="0"/>
              <a:t>Proje Koordinatörü : </a:t>
            </a:r>
            <a:r>
              <a:rPr lang="tr-TR" altLang="tr-TR" sz="2800" dirty="0" smtClean="0"/>
              <a:t>Projenin başından sonuna kadar Ajansın doğrudan ve ilk aşamada temasa geçeceği kişidir. KAYS ile ilgili bilgilerin sisteme girilmesini sağlayacak kişidir.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altLang="tr-TR" sz="2800" dirty="0" smtClean="0"/>
              <a:t>Proje Koordinatörünün </a:t>
            </a:r>
            <a:r>
              <a:rPr lang="tr-TR" altLang="tr-TR" sz="2800" u="sng" dirty="0" smtClean="0"/>
              <a:t>e-posta da dahil olmak üzere </a:t>
            </a:r>
            <a:r>
              <a:rPr lang="tr-TR" altLang="tr-TR" sz="2800" dirty="0" smtClean="0"/>
              <a:t>iletişim bilgilerinin değişmesi halinde en kısa zamanda Ajansa bildirilmesi gerekmektedir.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altLang="tr-TR" sz="2800" dirty="0" smtClean="0">
                <a:solidFill>
                  <a:srgbClr val="FF0000"/>
                </a:solidFill>
              </a:rPr>
              <a:t>İzleme uzmanları </a:t>
            </a:r>
            <a:r>
              <a:rPr lang="tr-TR" altLang="tr-TR" sz="2800" u="sng" dirty="0" smtClean="0">
                <a:solidFill>
                  <a:srgbClr val="FF0000"/>
                </a:solidFill>
              </a:rPr>
              <a:t>proje koordinatörü </a:t>
            </a:r>
            <a:r>
              <a:rPr lang="tr-TR" altLang="tr-TR" sz="2800" dirty="0" smtClean="0">
                <a:solidFill>
                  <a:srgbClr val="FF0000"/>
                </a:solidFill>
              </a:rPr>
              <a:t>olarak </a:t>
            </a:r>
            <a:r>
              <a:rPr lang="tr-TR" altLang="tr-TR" sz="2800" u="sng" dirty="0" smtClean="0">
                <a:solidFill>
                  <a:srgbClr val="FF0000"/>
                </a:solidFill>
              </a:rPr>
              <a:t>1 kişi</a:t>
            </a:r>
            <a:r>
              <a:rPr lang="tr-TR" altLang="tr-TR" sz="2800" dirty="0" smtClean="0">
                <a:solidFill>
                  <a:srgbClr val="FF0000"/>
                </a:solidFill>
              </a:rPr>
              <a:t> ile iletişime geçecektir.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/>
              <a:t/>
            </a:r>
            <a:br>
              <a:rPr lang="tr-TR" altLang="tr-TR" dirty="0" smtClean="0"/>
            </a:br>
            <a:endParaRPr lang="tr-TR" altLang="tr-TR" dirty="0" smtClean="0"/>
          </a:p>
        </p:txBody>
      </p:sp>
      <p:sp>
        <p:nvSpPr>
          <p:cNvPr id="12291" name="3 Dikdörtgen"/>
          <p:cNvSpPr>
            <a:spLocks noChangeArrowheads="1"/>
          </p:cNvSpPr>
          <p:nvPr/>
        </p:nvSpPr>
        <p:spPr bwMode="auto">
          <a:xfrm>
            <a:off x="569310" y="728286"/>
            <a:ext cx="705678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tr-TR" sz="2200" dirty="0">
              <a:latin typeface="Calibri" pitchFamily="34" charset="0"/>
            </a:endParaRPr>
          </a:p>
          <a:p>
            <a:pPr>
              <a:defRPr/>
            </a:pPr>
            <a:endParaRPr lang="tr-TR" sz="2200" dirty="0"/>
          </a:p>
          <a:p>
            <a:pPr algn="just">
              <a:defRPr/>
            </a:pPr>
            <a:r>
              <a:rPr lang="tr-TR" sz="2800" dirty="0">
                <a:latin typeface="+mn-lt"/>
              </a:rPr>
              <a:t>Destek yararlanıcısı, uygulamakta olduğu projede Ajansın desteğini açıkça göstermelidir. </a:t>
            </a:r>
          </a:p>
          <a:p>
            <a:pPr>
              <a:defRPr/>
            </a:pPr>
            <a:endParaRPr lang="tr-TR" sz="2800" dirty="0">
              <a:latin typeface="+mn-lt"/>
            </a:endParaRPr>
          </a:p>
          <a:p>
            <a:pPr algn="just">
              <a:defRPr/>
            </a:pPr>
            <a:r>
              <a:rPr lang="tr-TR" sz="2800" dirty="0" smtClean="0">
                <a:latin typeface="+mn-lt"/>
              </a:rPr>
              <a:t>Görünürlük kapsamında </a:t>
            </a:r>
            <a:r>
              <a:rPr lang="tr-TR" sz="2800" dirty="0">
                <a:latin typeface="+mn-lt"/>
              </a:rPr>
              <a:t>kullanılacak proje görünürlük tabelası ve metal etiketler proje bitiminden sonra  </a:t>
            </a:r>
            <a:r>
              <a:rPr lang="tr-TR" sz="2800" b="1" dirty="0">
                <a:latin typeface="+mn-lt"/>
              </a:rPr>
              <a:t>3 yıl </a:t>
            </a:r>
            <a:r>
              <a:rPr lang="tr-TR" sz="2800" dirty="0">
                <a:latin typeface="+mn-lt"/>
              </a:rPr>
              <a:t>boyunca kalacaktır.</a:t>
            </a:r>
            <a:endParaRPr lang="tr-TR" sz="2800" dirty="0">
              <a:latin typeface="Calibri" pitchFamily="34" charset="0"/>
            </a:endParaRPr>
          </a:p>
        </p:txBody>
      </p:sp>
      <p:sp>
        <p:nvSpPr>
          <p:cNvPr id="7172" name="5 Metin kutusu"/>
          <p:cNvSpPr txBox="1">
            <a:spLocks noChangeArrowheads="1"/>
          </p:cNvSpPr>
          <p:nvPr/>
        </p:nvSpPr>
        <p:spPr bwMode="auto">
          <a:xfrm>
            <a:off x="590595" y="4062711"/>
            <a:ext cx="719393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/>
              <a:t>Bastırılan kitap, broşür ve diğer tanıtım </a:t>
            </a:r>
            <a:r>
              <a:rPr lang="tr-TR" altLang="tr-TR" sz="2800" dirty="0" smtClean="0"/>
              <a:t>materyallerinde de </a:t>
            </a:r>
            <a:r>
              <a:rPr lang="tr-TR" altLang="tr-TR" sz="2800" dirty="0"/>
              <a:t>görünürlük </a:t>
            </a:r>
            <a:r>
              <a:rPr lang="tr-TR" altLang="tr-TR" sz="2800" dirty="0" smtClean="0"/>
              <a:t>kurallarına riayet edilmelidir.</a:t>
            </a:r>
            <a:endParaRPr lang="tr-TR" altLang="tr-TR" sz="28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547936" y="509059"/>
            <a:ext cx="7416824" cy="704368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>
            <a:lvl1pPr lvl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3000"/>
              <a:buNone/>
              <a:defRPr sz="2800" b="1" kern="1200" cap="all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pPr fontAlgn="auto">
              <a:defRPr/>
            </a:pPr>
            <a:r>
              <a:rPr lang="tr-TR" altLang="tr-TR" dirty="0" smtClean="0"/>
              <a:t>GÖRÜNÜRLÜK</a:t>
            </a:r>
            <a:endParaRPr lang="tr-TR" alt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Projenİn</a:t>
            </a:r>
            <a:r>
              <a:rPr lang="tr-TR" dirty="0" smtClean="0"/>
              <a:t> </a:t>
            </a:r>
            <a:r>
              <a:rPr lang="tr-TR" dirty="0" err="1" smtClean="0"/>
              <a:t>FİnansmanI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47500" lnSpcReduction="20000"/>
          </a:bodyPr>
          <a:lstStyle/>
          <a:p>
            <a:pPr marL="88900" indent="-127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400" dirty="0" smtClean="0"/>
              <a:t>Ödeme prosedürleri ve ödemelerin oranları </a:t>
            </a:r>
            <a:r>
              <a:rPr lang="tr-TR" sz="7400" b="1" dirty="0" smtClean="0"/>
              <a:t>genel olarak </a:t>
            </a:r>
            <a:r>
              <a:rPr lang="tr-TR" sz="7400" dirty="0" smtClean="0"/>
              <a:t>aşağıda belirlenen şekilde yapılacaktır.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7400" dirty="0" smtClean="0"/>
          </a:p>
          <a:p>
            <a:pPr marL="88900" indent="-127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400" dirty="0" smtClean="0"/>
              <a:t>	Ajans tarafından;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7400" dirty="0" smtClean="0"/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Ön Ödeme </a:t>
            </a:r>
            <a:r>
              <a:rPr lang="tr-TR" sz="7400" b="1" dirty="0" smtClean="0"/>
              <a:t>( %40)</a:t>
            </a:r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Ara Ödeme </a:t>
            </a:r>
            <a:r>
              <a:rPr lang="tr-TR" sz="7400" b="1" dirty="0" smtClean="0"/>
              <a:t>(%50)</a:t>
            </a:r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Nihai Ödeme </a:t>
            </a:r>
            <a:r>
              <a:rPr lang="tr-TR" sz="7400" b="1" dirty="0" smtClean="0"/>
              <a:t>(%10)</a:t>
            </a:r>
          </a:p>
          <a:p>
            <a:pPr marL="85725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7400" b="1" dirty="0"/>
          </a:p>
          <a:p>
            <a:pPr marL="85725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74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dirty="0"/>
              <a:t>Ön Ödeme</a:t>
            </a:r>
          </a:p>
        </p:txBody>
      </p:sp>
      <p:sp>
        <p:nvSpPr>
          <p:cNvPr id="9218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tr-TR" altLang="tr-TR" sz="3600" b="1" dirty="0" smtClean="0"/>
              <a:t>                    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/>
              <a:t>Sözleşme imzalanmasından sonraki 45 gün içinde yapılacak ilk izleme ziyareti sonrasında,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/>
              <a:t>Proje değerlendirmesine göre </a:t>
            </a:r>
            <a:r>
              <a:rPr lang="tr-TR" altLang="tr-TR" sz="2600" b="1" u="sng" dirty="0" smtClean="0"/>
              <a:t>desteğin %40-%60 oranındaki kısmı,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/>
              <a:t>Avans şeklinde,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/>
              <a:t>Proje hesabına ( </a:t>
            </a:r>
            <a:r>
              <a:rPr lang="tr-TR" altLang="tr-TR" sz="2600" dirty="0" smtClean="0">
                <a:solidFill>
                  <a:srgbClr val="FF0000"/>
                </a:solidFill>
              </a:rPr>
              <a:t>!</a:t>
            </a:r>
            <a:r>
              <a:rPr lang="tr-TR" altLang="tr-TR" sz="2600" u="sng" dirty="0" smtClean="0">
                <a:solidFill>
                  <a:srgbClr val="FF0000"/>
                </a:solidFill>
              </a:rPr>
              <a:t>Proje için açılmış ayrı bir CARİ HESAP ve bu cari hesaba bağlı OTOMATİK </a:t>
            </a:r>
            <a:r>
              <a:rPr lang="tr-TR" altLang="tr-TR" sz="2600" u="sng" dirty="0" smtClean="0">
                <a:solidFill>
                  <a:srgbClr val="FF0000"/>
                </a:solidFill>
              </a:rPr>
              <a:t>REPO HESABI,O-N Hesap vb. gelir getirici hesap!!!</a:t>
            </a:r>
            <a:r>
              <a:rPr lang="tr-TR" altLang="tr-TR" sz="2600" dirty="0" smtClean="0"/>
              <a:t>) </a:t>
            </a:r>
            <a:endParaRPr lang="tr-TR" altLang="tr-TR" sz="26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tr-TR" altLang="tr-TR" sz="2600" dirty="0" smtClean="0"/>
              <a:t>yatırılır.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dirty="0"/>
              <a:t>Ara Ödeme</a:t>
            </a:r>
          </a:p>
        </p:txBody>
      </p:sp>
      <p:sp>
        <p:nvSpPr>
          <p:cNvPr id="10242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tr-TR" altLang="tr-TR" sz="2500" b="1" dirty="0" smtClean="0"/>
              <a:t>                                     </a:t>
            </a:r>
            <a:r>
              <a:rPr lang="tr-TR" altLang="tr-TR" sz="2400" dirty="0" smtClean="0"/>
              <a:t>   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dirty="0" smtClean="0"/>
              <a:t>Yararlanıcı tarafından </a:t>
            </a:r>
            <a:r>
              <a:rPr lang="tr-TR" altLang="tr-TR" b="1" dirty="0" smtClean="0"/>
              <a:t>eş finansmanın yatırılmış </a:t>
            </a:r>
            <a:r>
              <a:rPr lang="tr-TR" altLang="tr-TR" dirty="0" smtClean="0"/>
              <a:t>olması, harcamaya esas </a:t>
            </a:r>
            <a:r>
              <a:rPr lang="tr-TR" altLang="tr-TR" b="1" dirty="0" smtClean="0"/>
              <a:t>mal/hizmetin alınmış</a:t>
            </a:r>
            <a:r>
              <a:rPr lang="tr-TR" altLang="tr-TR" dirty="0" smtClean="0"/>
              <a:t>, yapım işi ise faturada belirtilen şekilde </a:t>
            </a:r>
            <a:r>
              <a:rPr lang="tr-TR" altLang="tr-TR" b="1" dirty="0" smtClean="0"/>
              <a:t>tamamlanmış olması </a:t>
            </a:r>
            <a:r>
              <a:rPr lang="tr-TR" altLang="tr-TR" dirty="0" smtClean="0"/>
              <a:t>ve bunları kanıtlayan belgelerin sunulması (fatura, sözleşme vb. borçlandırıcı evraklar) gerekmektedir.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dirty="0" smtClean="0"/>
              <a:t>Hak ediş sistemine göre,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dirty="0" smtClean="0"/>
              <a:t>Sözleşmede belirlenen dönemde,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dirty="0" smtClean="0"/>
              <a:t>Sunulan Ara Raporun incelenmesi sonucunda yapılır.</a:t>
            </a:r>
          </a:p>
          <a:p>
            <a:pPr lvl="1" algn="just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2400" dirty="0" smtClean="0"/>
          </a:p>
          <a:p>
            <a:pPr lvl="1" algn="just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7379</TotalTime>
  <Words>799</Words>
  <Application>Microsoft Office PowerPoint</Application>
  <PresentationFormat>Ekran Gösterisi (4:3)</PresentationFormat>
  <Paragraphs>145</Paragraphs>
  <Slides>19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</vt:lpstr>
      <vt:lpstr>Lato Light</vt:lpstr>
      <vt:lpstr>Times New Roman</vt:lpstr>
      <vt:lpstr>Ofis Teması</vt:lpstr>
      <vt:lpstr>1_Ofis Teması</vt:lpstr>
      <vt:lpstr>2020 YIlI sanayi ve çevre altyapısı mdp Sözleşme Öncesi Bilgilendirme ToplantIsI</vt:lpstr>
      <vt:lpstr>     ToplantInIn AmacI</vt:lpstr>
      <vt:lpstr>PowerPoint Sunusu</vt:lpstr>
      <vt:lpstr>Proje Yürütme Sürecİndekİ Temel Aktörler</vt:lpstr>
      <vt:lpstr>PowerPoint Sunusu</vt:lpstr>
      <vt:lpstr> </vt:lpstr>
      <vt:lpstr>Projenİn FİnansmanI</vt:lpstr>
      <vt:lpstr>Ön Ödeme</vt:lpstr>
      <vt:lpstr>Ara Ödeme</vt:lpstr>
      <vt:lpstr> Nİhaİ Ödeme</vt:lpstr>
      <vt:lpstr>Ödemelere İlişkİn Önemlİ Konular</vt:lpstr>
      <vt:lpstr>Ödemelere İlişkİn Önemlİ Konular</vt:lpstr>
      <vt:lpstr>SatIn Almalar</vt:lpstr>
      <vt:lpstr>Sözleşme Değİşİklİklerİ</vt:lpstr>
      <vt:lpstr>BİLDİRİM MEKTUBU</vt:lpstr>
      <vt:lpstr>ZEYİLNAME</vt:lpstr>
      <vt:lpstr>PowerPoint Sunusu</vt:lpstr>
      <vt:lpstr>Sözleşme Özel Koşullarında Dİkkat Edİlmesİ Gereken Hususlar !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Yılı SODES GPD Sözleşme Öncesi Bilgilendirme Toplantısı</dc:title>
  <dc:creator>Rumeysa TIRAŞ</dc:creator>
  <cp:lastModifiedBy>Rumeysa TIRAŞ</cp:lastModifiedBy>
  <cp:revision>540</cp:revision>
  <cp:lastPrinted>2018-07-29T13:46:15Z</cp:lastPrinted>
  <dcterms:created xsi:type="dcterms:W3CDTF">2010-10-14T06:54:43Z</dcterms:created>
  <dcterms:modified xsi:type="dcterms:W3CDTF">2020-06-17T08:37:20Z</dcterms:modified>
</cp:coreProperties>
</file>