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50" r:id="rId1"/>
    <p:sldMasterId id="2147483684" r:id="rId2"/>
    <p:sldMasterId id="2147483691" r:id="rId3"/>
    <p:sldMasterId id="2147483700" r:id="rId4"/>
  </p:sldMasterIdLst>
  <p:notesMasterIdLst>
    <p:notesMasterId r:id="rId42"/>
  </p:notesMasterIdLst>
  <p:sldIdLst>
    <p:sldId id="454" r:id="rId5"/>
    <p:sldId id="452" r:id="rId6"/>
    <p:sldId id="455" r:id="rId7"/>
    <p:sldId id="417" r:id="rId8"/>
    <p:sldId id="418" r:id="rId9"/>
    <p:sldId id="420" r:id="rId10"/>
    <p:sldId id="422" r:id="rId11"/>
    <p:sldId id="355" r:id="rId12"/>
    <p:sldId id="424" r:id="rId13"/>
    <p:sldId id="426" r:id="rId14"/>
    <p:sldId id="453" r:id="rId15"/>
    <p:sldId id="428" r:id="rId16"/>
    <p:sldId id="429" r:id="rId17"/>
    <p:sldId id="430" r:id="rId18"/>
    <p:sldId id="403" r:id="rId19"/>
    <p:sldId id="375" r:id="rId20"/>
    <p:sldId id="456" r:id="rId21"/>
    <p:sldId id="377" r:id="rId22"/>
    <p:sldId id="379" r:id="rId23"/>
    <p:sldId id="380" r:id="rId24"/>
    <p:sldId id="441" r:id="rId25"/>
    <p:sldId id="460" r:id="rId26"/>
    <p:sldId id="393" r:id="rId27"/>
    <p:sldId id="459" r:id="rId28"/>
    <p:sldId id="395" r:id="rId29"/>
    <p:sldId id="397" r:id="rId30"/>
    <p:sldId id="398" r:id="rId31"/>
    <p:sldId id="399" r:id="rId32"/>
    <p:sldId id="411" r:id="rId33"/>
    <p:sldId id="457" r:id="rId34"/>
    <p:sldId id="414" r:id="rId35"/>
    <p:sldId id="408" r:id="rId36"/>
    <p:sldId id="442" r:id="rId37"/>
    <p:sldId id="443" r:id="rId38"/>
    <p:sldId id="461" r:id="rId39"/>
    <p:sldId id="458" r:id="rId40"/>
    <p:sldId id="44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749" userDrawn="1">
          <p15:clr>
            <a:srgbClr val="A4A3A4"/>
          </p15:clr>
        </p15:guide>
        <p15:guide id="2" orient="horz" pos="12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lin ARSLAN" initials="PA" lastIdx="41" clrIdx="0">
    <p:extLst>
      <p:ext uri="{19B8F6BF-5375-455C-9EA6-DF929625EA0E}">
        <p15:presenceInfo xmlns:p15="http://schemas.microsoft.com/office/powerpoint/2012/main" userId="S-1-5-21-4268076034-2944419680-2427932543-49543" providerId="AD"/>
      </p:ext>
    </p:extLst>
  </p:cmAuthor>
  <p:cmAuthor id="2" name="Emre KILINC" initials="EK" lastIdx="14" clrIdx="1">
    <p:extLst>
      <p:ext uri="{19B8F6BF-5375-455C-9EA6-DF929625EA0E}">
        <p15:presenceInfo xmlns:p15="http://schemas.microsoft.com/office/powerpoint/2012/main" userId="S-1-5-21-4268076034-2944419680-2427932543-113977" providerId="AD"/>
      </p:ext>
    </p:extLst>
  </p:cmAuthor>
  <p:cmAuthor id="3" name="Cengiz OREN" initials="CO" lastIdx="22" clrIdx="2">
    <p:extLst>
      <p:ext uri="{19B8F6BF-5375-455C-9EA6-DF929625EA0E}">
        <p15:presenceInfo xmlns:p15="http://schemas.microsoft.com/office/powerpoint/2012/main" userId="S-1-5-21-4268076034-2944419680-2427932543-49525" providerId="AD"/>
      </p:ext>
    </p:extLst>
  </p:cmAuthor>
  <p:cmAuthor id="4" name="Burçin Kılıçak" initials="BK" lastIdx="1" clrIdx="3">
    <p:extLst>
      <p:ext uri="{19B8F6BF-5375-455C-9EA6-DF929625EA0E}">
        <p15:presenceInfo xmlns:p15="http://schemas.microsoft.com/office/powerpoint/2012/main" userId="82412c156f370e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38D"/>
    <a:srgbClr val="E5A600"/>
    <a:srgbClr val="10ABC0"/>
    <a:srgbClr val="EAA10D"/>
    <a:srgbClr val="3960AA"/>
    <a:srgbClr val="00B1C3"/>
    <a:srgbClr val="F7A725"/>
    <a:srgbClr val="961737"/>
    <a:srgbClr val="D73F2E"/>
    <a:srgbClr val="EE6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9" autoAdjust="0"/>
    <p:restoredTop sz="93890" autoAdjust="0"/>
  </p:normalViewPr>
  <p:slideViewPr>
    <p:cSldViewPr snapToGrid="0" snapToObjects="1">
      <p:cViewPr varScale="1">
        <p:scale>
          <a:sx n="82" d="100"/>
          <a:sy n="82" d="100"/>
        </p:scale>
        <p:origin x="946" y="72"/>
      </p:cViewPr>
      <p:guideLst>
        <p:guide pos="3749"/>
        <p:guide orient="horz" pos="1230"/>
      </p:guideLst>
    </p:cSldViewPr>
  </p:slideViewPr>
  <p:notesTextViewPr>
    <p:cViewPr>
      <p:scale>
        <a:sx n="110" d="100"/>
        <a:sy n="11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B9CA6-B745-2F43-9604-D19898B32A6A}" type="datetimeFigureOut">
              <a:rPr lang="tr-TR" smtClean="0"/>
              <a:t>28.09.2021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tr-TR"/>
              <a:t>Asıl metin stillerini düzenlemek için tıklayın
İkinci düzey
Üçüncü düzey
Dördüncü düzey
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E8DFF-6852-1446-B682-2406FC1DC5B7}" type="slidenum">
              <a:rPr lang="tr-TR" smtClean="0"/>
              <a:t>‹#›</a:t>
            </a:fld>
            <a:endParaRPr lang="tr-TR"/>
          </a:p>
        </p:txBody>
      </p:sp>
    </p:spTree>
    <p:extLst>
      <p:ext uri="{BB962C8B-B14F-4D97-AF65-F5344CB8AC3E}">
        <p14:creationId xmlns:p14="http://schemas.microsoft.com/office/powerpoint/2010/main" val="1862373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96007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13</a:t>
            </a:fld>
            <a:endParaRPr lang="tr-TR"/>
          </a:p>
        </p:txBody>
      </p:sp>
    </p:spTree>
    <p:extLst>
      <p:ext uri="{BB962C8B-B14F-4D97-AF65-F5344CB8AC3E}">
        <p14:creationId xmlns:p14="http://schemas.microsoft.com/office/powerpoint/2010/main" val="3782058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14</a:t>
            </a:fld>
            <a:endParaRPr lang="tr-TR"/>
          </a:p>
        </p:txBody>
      </p:sp>
    </p:spTree>
    <p:extLst>
      <p:ext uri="{BB962C8B-B14F-4D97-AF65-F5344CB8AC3E}">
        <p14:creationId xmlns:p14="http://schemas.microsoft.com/office/powerpoint/2010/main" val="3476298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16</a:t>
            </a:fld>
            <a:endParaRPr lang="tr-TR"/>
          </a:p>
        </p:txBody>
      </p:sp>
    </p:spTree>
    <p:extLst>
      <p:ext uri="{BB962C8B-B14F-4D97-AF65-F5344CB8AC3E}">
        <p14:creationId xmlns:p14="http://schemas.microsoft.com/office/powerpoint/2010/main" val="408888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E8DFF-6852-1446-B682-2406FC1DC5B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240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18</a:t>
            </a:fld>
            <a:endParaRPr lang="tr-TR"/>
          </a:p>
        </p:txBody>
      </p:sp>
    </p:spTree>
    <p:extLst>
      <p:ext uri="{BB962C8B-B14F-4D97-AF65-F5344CB8AC3E}">
        <p14:creationId xmlns:p14="http://schemas.microsoft.com/office/powerpoint/2010/main" val="15515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19</a:t>
            </a:fld>
            <a:endParaRPr lang="tr-TR"/>
          </a:p>
        </p:txBody>
      </p:sp>
    </p:spTree>
    <p:extLst>
      <p:ext uri="{BB962C8B-B14F-4D97-AF65-F5344CB8AC3E}">
        <p14:creationId xmlns:p14="http://schemas.microsoft.com/office/powerpoint/2010/main" val="187075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20</a:t>
            </a:fld>
            <a:endParaRPr lang="tr-TR"/>
          </a:p>
        </p:txBody>
      </p:sp>
    </p:spTree>
    <p:extLst>
      <p:ext uri="{BB962C8B-B14F-4D97-AF65-F5344CB8AC3E}">
        <p14:creationId xmlns:p14="http://schemas.microsoft.com/office/powerpoint/2010/main" val="3330925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21</a:t>
            </a:fld>
            <a:endParaRPr lang="tr-TR"/>
          </a:p>
        </p:txBody>
      </p:sp>
    </p:spTree>
    <p:extLst>
      <p:ext uri="{BB962C8B-B14F-4D97-AF65-F5344CB8AC3E}">
        <p14:creationId xmlns:p14="http://schemas.microsoft.com/office/powerpoint/2010/main" val="3300588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E8DFF-6852-1446-B682-2406FC1DC5B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715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23</a:t>
            </a:fld>
            <a:endParaRPr lang="tr-TR"/>
          </a:p>
        </p:txBody>
      </p:sp>
    </p:spTree>
    <p:extLst>
      <p:ext uri="{BB962C8B-B14F-4D97-AF65-F5344CB8AC3E}">
        <p14:creationId xmlns:p14="http://schemas.microsoft.com/office/powerpoint/2010/main" val="327646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E8DFF-6852-1446-B682-2406FC1DC5B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60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E8DFF-6852-1446-B682-2406FC1DC5B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89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25</a:t>
            </a:fld>
            <a:endParaRPr lang="tr-TR"/>
          </a:p>
        </p:txBody>
      </p:sp>
    </p:spTree>
    <p:extLst>
      <p:ext uri="{BB962C8B-B14F-4D97-AF65-F5344CB8AC3E}">
        <p14:creationId xmlns:p14="http://schemas.microsoft.com/office/powerpoint/2010/main" val="830206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26</a:t>
            </a:fld>
            <a:endParaRPr lang="tr-TR"/>
          </a:p>
        </p:txBody>
      </p:sp>
    </p:spTree>
    <p:extLst>
      <p:ext uri="{BB962C8B-B14F-4D97-AF65-F5344CB8AC3E}">
        <p14:creationId xmlns:p14="http://schemas.microsoft.com/office/powerpoint/2010/main" val="2212658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27</a:t>
            </a:fld>
            <a:endParaRPr lang="tr-TR"/>
          </a:p>
        </p:txBody>
      </p:sp>
    </p:spTree>
    <p:extLst>
      <p:ext uri="{BB962C8B-B14F-4D97-AF65-F5344CB8AC3E}">
        <p14:creationId xmlns:p14="http://schemas.microsoft.com/office/powerpoint/2010/main" val="2067641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28</a:t>
            </a:fld>
            <a:endParaRPr lang="tr-TR"/>
          </a:p>
        </p:txBody>
      </p:sp>
    </p:spTree>
    <p:extLst>
      <p:ext uri="{BB962C8B-B14F-4D97-AF65-F5344CB8AC3E}">
        <p14:creationId xmlns:p14="http://schemas.microsoft.com/office/powerpoint/2010/main" val="1510443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Karşılaştırma tablosunda da görüldüğü üzere 100 armatür için; </a:t>
            </a:r>
          </a:p>
          <a:p>
            <a:r>
              <a:rPr lang="en-US" dirty="0"/>
              <a:t>Fabrika alanları gibi yüksek tavan tercih edilen yerler için LED dönüşümünde yıllık kazanç 134.000TL ve amorti süresi 8 ay,</a:t>
            </a:r>
          </a:p>
          <a:p>
            <a:r>
              <a:rPr lang="en-US" dirty="0"/>
              <a:t>Ofis gibi 60x60 armatürlerin kullanıldığı alanlar için LED dönüşümünde yıllık kazanç 186.000TL ve amorti süresi 12 ay olacaktır. </a:t>
            </a:r>
          </a:p>
        </p:txBody>
      </p:sp>
      <p:sp>
        <p:nvSpPr>
          <p:cNvPr id="4" name="Slide Number Placeholder 3"/>
          <p:cNvSpPr>
            <a:spLocks noGrp="1"/>
          </p:cNvSpPr>
          <p:nvPr>
            <p:ph type="sldNum" sz="quarter" idx="5"/>
          </p:nvPr>
        </p:nvSpPr>
        <p:spPr/>
        <p:txBody>
          <a:bodyPr/>
          <a:lstStyle/>
          <a:p>
            <a:fld id="{07EE8DFF-6852-1446-B682-2406FC1DC5B7}" type="slidenum">
              <a:rPr lang="tr-TR" smtClean="0"/>
              <a:t>29</a:t>
            </a:fld>
            <a:endParaRPr lang="tr-TR"/>
          </a:p>
        </p:txBody>
      </p:sp>
    </p:spTree>
    <p:extLst>
      <p:ext uri="{BB962C8B-B14F-4D97-AF65-F5344CB8AC3E}">
        <p14:creationId xmlns:p14="http://schemas.microsoft.com/office/powerpoint/2010/main" val="2403283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E8DFF-6852-1446-B682-2406FC1DC5B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5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E8DFF-6852-1446-B682-2406FC1DC5B7}" type="slidenum">
              <a:rPr lang="tr-TR" smtClean="0"/>
              <a:t>31</a:t>
            </a:fld>
            <a:endParaRPr lang="tr-TR"/>
          </a:p>
        </p:txBody>
      </p:sp>
    </p:spTree>
    <p:extLst>
      <p:ext uri="{BB962C8B-B14F-4D97-AF65-F5344CB8AC3E}">
        <p14:creationId xmlns:p14="http://schemas.microsoft.com/office/powerpoint/2010/main" val="3297605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E8DFF-6852-1446-B682-2406FC1DC5B7}" type="slidenum">
              <a:rPr lang="tr-TR" smtClean="0"/>
              <a:t>32</a:t>
            </a:fld>
            <a:endParaRPr lang="tr-TR"/>
          </a:p>
        </p:txBody>
      </p:sp>
    </p:spTree>
    <p:extLst>
      <p:ext uri="{BB962C8B-B14F-4D97-AF65-F5344CB8AC3E}">
        <p14:creationId xmlns:p14="http://schemas.microsoft.com/office/powerpoint/2010/main" val="3739725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Giriş kısmı olarak anlatılacak (hızlıca geçilebilir)</a:t>
            </a:r>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33</a:t>
            </a:fld>
            <a:endParaRPr lang="tr-TR"/>
          </a:p>
        </p:txBody>
      </p:sp>
    </p:spTree>
    <p:extLst>
      <p:ext uri="{BB962C8B-B14F-4D97-AF65-F5344CB8AC3E}">
        <p14:creationId xmlns:p14="http://schemas.microsoft.com/office/powerpoint/2010/main" val="581879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E8DFF-6852-1446-B682-2406FC1DC5B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807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E8DFF-6852-1446-B682-2406FC1DC5B7}" type="slidenum">
              <a:rPr lang="tr-TR" smtClean="0"/>
              <a:t>34</a:t>
            </a:fld>
            <a:endParaRPr lang="tr-TR"/>
          </a:p>
        </p:txBody>
      </p:sp>
    </p:spTree>
    <p:extLst>
      <p:ext uri="{BB962C8B-B14F-4D97-AF65-F5344CB8AC3E}">
        <p14:creationId xmlns:p14="http://schemas.microsoft.com/office/powerpoint/2010/main" val="4031382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E8DFF-6852-1446-B682-2406FC1DC5B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164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E8DFF-6852-1446-B682-2406FC1DC5B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09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Bu yüzyılda ortalama küresel sıcaklık artışını sanayileşme öncesi seviyelerin </a:t>
            </a:r>
            <a:r>
              <a:rPr lang="tr-TR" sz="1200" u="sng" kern="1200" dirty="0">
                <a:solidFill>
                  <a:schemeClr val="tx1"/>
                </a:solidFill>
                <a:effectLst/>
                <a:latin typeface="+mn-lt"/>
                <a:ea typeface="+mn-ea"/>
                <a:cs typeface="+mn-cs"/>
              </a:rPr>
              <a:t>2 santigrat derecenin oldukça altına</a:t>
            </a:r>
            <a:r>
              <a:rPr lang="tr-TR" sz="1200" kern="1200" dirty="0">
                <a:solidFill>
                  <a:schemeClr val="tx1"/>
                </a:solidFill>
                <a:effectLst/>
                <a:latin typeface="+mn-lt"/>
                <a:ea typeface="+mn-ea"/>
                <a:cs typeface="+mn-cs"/>
              </a:rPr>
              <a:t> sınırlamak için adımlar atmak, ve sonunda bu artışı 1.5 santigrat dereceye kısıtlamak.</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Kyoto Protokolü - </a:t>
            </a:r>
            <a:r>
              <a:rPr lang="tr-TR" sz="1200" kern="1200" dirty="0">
                <a:solidFill>
                  <a:schemeClr val="tx1"/>
                </a:solidFill>
                <a:effectLst/>
                <a:latin typeface="+mn-lt"/>
                <a:ea typeface="+mn-ea"/>
                <a:cs typeface="+mn-cs"/>
              </a:rPr>
              <a:t>24 Mayıs 2004 (Ek I - özel koşullarla).</a:t>
            </a:r>
            <a:endParaRPr lang="x-none"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Ek I: tarihsel sorumluluklar.</a:t>
            </a:r>
            <a:endParaRPr lang="x-none"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Ek II: mali sorumluluk.</a:t>
            </a:r>
            <a:endParaRPr lang="x-none" sz="1200" kern="1200" dirty="0">
              <a:solidFill>
                <a:schemeClr val="tx1"/>
              </a:solidFill>
              <a:effectLst/>
              <a:latin typeface="+mn-lt"/>
              <a:ea typeface="+mn-ea"/>
              <a:cs typeface="+mn-cs"/>
            </a:endParaRPr>
          </a:p>
          <a:p>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Paris Anlaşması - </a:t>
            </a:r>
            <a:r>
              <a:rPr lang="tr-TR" sz="1200" kern="1200" dirty="0">
                <a:solidFill>
                  <a:schemeClr val="tx1"/>
                </a:solidFill>
                <a:effectLst/>
                <a:latin typeface="+mn-lt"/>
                <a:ea typeface="+mn-ea"/>
                <a:cs typeface="+mn-cs"/>
              </a:rPr>
              <a:t>22 Nisan 2016 (imzalandı ancak onaylanmadı).</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Türkiye, Paris Anlaşması'nı onaylamamış olan tek G20 ülkesidir ve hükümet enerji verimliliği önlemlerine yaklaşık 11 milyar dolar yatırım yapmayı taahhüt etmiş olsa da, ülke, enerjide kendi kendine yeterliliği kömür ile çalışan elektrik santrallerinde büyük bir genişlemeye giderek ulaşmaya çalışmaktadır.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CAF, Türkiye'nin Paris hedeflerini “kritik derecede yetersiz” olarak değerlendirdi ve diğer ülkelerin çoğunun Türkiye'nin yaklaşımını izlemesi durumunda küresel ısınmanın 3 ila 4 C dereceyi aşacağını hesapladı.</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kern="1200" dirty="0">
              <a:solidFill>
                <a:schemeClr val="tx1"/>
              </a:solidFill>
              <a:effectLst/>
              <a:latin typeface="+mn-lt"/>
              <a:ea typeface="+mn-ea"/>
              <a:cs typeface="+mn-cs"/>
            </a:endParaRPr>
          </a:p>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6</a:t>
            </a:fld>
            <a:endParaRPr lang="tr-TR"/>
          </a:p>
        </p:txBody>
      </p:sp>
    </p:spTree>
    <p:extLst>
      <p:ext uri="{BB962C8B-B14F-4D97-AF65-F5344CB8AC3E}">
        <p14:creationId xmlns:p14="http://schemas.microsoft.com/office/powerpoint/2010/main" val="50977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07EE8DFF-6852-1446-B682-2406FC1DC5B7}" type="slidenum">
              <a:rPr lang="tr-TR" smtClean="0"/>
              <a:t>7</a:t>
            </a:fld>
            <a:endParaRPr lang="tr-TR"/>
          </a:p>
        </p:txBody>
      </p:sp>
    </p:spTree>
    <p:extLst>
      <p:ext uri="{BB962C8B-B14F-4D97-AF65-F5344CB8AC3E}">
        <p14:creationId xmlns:p14="http://schemas.microsoft.com/office/powerpoint/2010/main" val="2319417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8</a:t>
            </a:fld>
            <a:endParaRPr lang="tr-TR"/>
          </a:p>
        </p:txBody>
      </p:sp>
    </p:spTree>
    <p:extLst>
      <p:ext uri="{BB962C8B-B14F-4D97-AF65-F5344CB8AC3E}">
        <p14:creationId xmlns:p14="http://schemas.microsoft.com/office/powerpoint/2010/main" val="162864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9</a:t>
            </a:fld>
            <a:endParaRPr lang="tr-TR"/>
          </a:p>
        </p:txBody>
      </p:sp>
    </p:spTree>
    <p:extLst>
      <p:ext uri="{BB962C8B-B14F-4D97-AF65-F5344CB8AC3E}">
        <p14:creationId xmlns:p14="http://schemas.microsoft.com/office/powerpoint/2010/main" val="210572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10</a:t>
            </a:fld>
            <a:endParaRPr lang="tr-TR"/>
          </a:p>
        </p:txBody>
      </p:sp>
    </p:spTree>
    <p:extLst>
      <p:ext uri="{BB962C8B-B14F-4D97-AF65-F5344CB8AC3E}">
        <p14:creationId xmlns:p14="http://schemas.microsoft.com/office/powerpoint/2010/main" val="166098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7EE8DFF-6852-1446-B682-2406FC1DC5B7}" type="slidenum">
              <a:rPr lang="tr-TR" smtClean="0"/>
              <a:t>11</a:t>
            </a:fld>
            <a:endParaRPr lang="tr-TR"/>
          </a:p>
        </p:txBody>
      </p:sp>
    </p:spTree>
    <p:extLst>
      <p:ext uri="{BB962C8B-B14F-4D97-AF65-F5344CB8AC3E}">
        <p14:creationId xmlns:p14="http://schemas.microsoft.com/office/powerpoint/2010/main" val="2176296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oter Anim">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28E0530-4EE2-E044-AEE0-F180A8FC34A1}"/>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0" name="Freeform 9">
            <a:extLst>
              <a:ext uri="{FF2B5EF4-FFF2-40B4-BE49-F238E27FC236}">
                <a16:creationId xmlns:a16="http://schemas.microsoft.com/office/drawing/2014/main" id="{ABA87FCB-5A16-1C43-97BD-B5FBC287CA9B}"/>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E8C85274-F23F-2B4A-8768-5256CAC55538}"/>
              </a:ext>
            </a:extLst>
          </p:cNvPr>
          <p:cNvPicPr>
            <a:picLocks noChangeAspect="1"/>
          </p:cNvPicPr>
          <p:nvPr userDrawn="1"/>
        </p:nvPicPr>
        <p:blipFill>
          <a:blip r:embed="rId2">
            <a:alphaModFix/>
          </a:blip>
          <a:stretch>
            <a:fillRect/>
          </a:stretch>
        </p:blipFill>
        <p:spPr>
          <a:xfrm>
            <a:off x="10614742" y="6106942"/>
            <a:ext cx="1339696" cy="596839"/>
          </a:xfrm>
          <a:prstGeom prst="rect">
            <a:avLst/>
          </a:prstGeom>
        </p:spPr>
      </p:pic>
      <p:pic>
        <p:nvPicPr>
          <p:cNvPr id="24" name="Picture 23">
            <a:extLst>
              <a:ext uri="{FF2B5EF4-FFF2-40B4-BE49-F238E27FC236}">
                <a16:creationId xmlns:a16="http://schemas.microsoft.com/office/drawing/2014/main" id="{B520E0B9-FAC0-4942-83AC-89C7D7ACAFC4}"/>
              </a:ext>
            </a:extLst>
          </p:cNvPr>
          <p:cNvPicPr>
            <a:picLocks noChangeAspect="1"/>
          </p:cNvPicPr>
          <p:nvPr userDrawn="1"/>
        </p:nvPicPr>
        <p:blipFill>
          <a:blip r:embed="rId3"/>
          <a:stretch>
            <a:fillRect/>
          </a:stretch>
        </p:blipFill>
        <p:spPr>
          <a:xfrm>
            <a:off x="11089176" y="159021"/>
            <a:ext cx="926675" cy="1037768"/>
          </a:xfrm>
          <a:prstGeom prst="rect">
            <a:avLst/>
          </a:prstGeom>
        </p:spPr>
      </p:pic>
      <p:sp>
        <p:nvSpPr>
          <p:cNvPr id="28" name="Oval 27">
            <a:extLst>
              <a:ext uri="{FF2B5EF4-FFF2-40B4-BE49-F238E27FC236}">
                <a16:creationId xmlns:a16="http://schemas.microsoft.com/office/drawing/2014/main" id="{8A39BFA5-8B01-A64A-A2F2-7D6847C363AE}"/>
              </a:ext>
            </a:extLst>
          </p:cNvPr>
          <p:cNvSpPr/>
          <p:nvPr userDrawn="1"/>
        </p:nvSpPr>
        <p:spPr>
          <a:xfrm>
            <a:off x="450571" y="6378575"/>
            <a:ext cx="344372" cy="344368"/>
          </a:xfrm>
          <a:prstGeom prst="ellipse">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Foliennummernplatzhalter 7">
            <a:extLst>
              <a:ext uri="{FF2B5EF4-FFF2-40B4-BE49-F238E27FC236}">
                <a16:creationId xmlns:a16="http://schemas.microsoft.com/office/drawing/2014/main" id="{0391325F-AA24-C947-8DFB-A21B2CFE1834}"/>
              </a:ext>
            </a:extLst>
          </p:cNvPr>
          <p:cNvSpPr txBox="1">
            <a:spLocks/>
          </p:cNvSpPr>
          <p:nvPr userDrawn="1"/>
        </p:nvSpPr>
        <p:spPr>
          <a:xfrm>
            <a:off x="424319"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35050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1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42" presetClass="path" presetSubtype="0" decel="100000" fill="hold" nodeType="withEffect">
                                  <p:stCondLst>
                                    <p:cond delay="1000"/>
                                  </p:stCondLst>
                                  <p:childTnLst>
                                    <p:animMotion origin="layout" path="M 6.25E-7 4.07407E-6 L 0.0306 0.00162 " pathEditMode="relative" rAng="0" ptsTypes="AA">
                                      <p:cBhvr>
                                        <p:cTn id="13" dur="1000" spd="-100000" fill="hold"/>
                                        <p:tgtEl>
                                          <p:spTgt spid="11"/>
                                        </p:tgtEl>
                                        <p:attrNameLst>
                                          <p:attrName>ppt_x</p:attrName>
                                          <p:attrName>ppt_y</p:attrName>
                                        </p:attrNameLst>
                                      </p:cBhvr>
                                      <p:rCtr x="1523" y="69"/>
                                    </p:animMotion>
                                  </p:childTnLst>
                                </p:cTn>
                              </p:par>
                              <p:par>
                                <p:cTn id="14" presetID="2" presetClass="entr" presetSubtype="4" accel="50000" decel="5000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500" fill="hold"/>
                                        <p:tgtEl>
                                          <p:spTgt spid="9"/>
                                        </p:tgtEl>
                                        <p:attrNameLst>
                                          <p:attrName>ppt_x</p:attrName>
                                        </p:attrNameLst>
                                      </p:cBhvr>
                                      <p:tavLst>
                                        <p:tav tm="0">
                                          <p:val>
                                            <p:strVal val="#ppt_x"/>
                                          </p:val>
                                        </p:tav>
                                        <p:tav tm="100000">
                                          <p:val>
                                            <p:strVal val="#ppt_x"/>
                                          </p:val>
                                        </p:tav>
                                      </p:tavLst>
                                    </p:anim>
                                    <p:anim calcmode="lin" valueType="num">
                                      <p:cBhvr additive="base">
                                        <p:cTn id="17" dur="1500" fill="hold"/>
                                        <p:tgtEl>
                                          <p:spTgt spid="9"/>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12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childTnLst>
                                </p:cTn>
                              </p:par>
                              <p:par>
                                <p:cTn id="21" presetID="42" presetClass="path" presetSubtype="0" decel="100000" fill="hold" grpId="1" nodeType="withEffect">
                                  <p:stCondLst>
                                    <p:cond delay="1200"/>
                                  </p:stCondLst>
                                  <p:childTnLst>
                                    <p:animMotion origin="layout" path="M -1.66667E-6 -1.11111E-6 L -0.04765 -0.00185 " pathEditMode="relative" rAng="0" ptsTypes="AA">
                                      <p:cBhvr>
                                        <p:cTn id="22" dur="1000" spd="-100000" fill="hold"/>
                                        <p:tgtEl>
                                          <p:spTgt spid="28"/>
                                        </p:tgtEl>
                                        <p:attrNameLst>
                                          <p:attrName>ppt_x</p:attrName>
                                          <p:attrName>ppt_y</p:attrName>
                                        </p:attrNameLst>
                                      </p:cBhvr>
                                      <p:rCtr x="-2383" y="-93"/>
                                    </p:animMotion>
                                  </p:childTnLst>
                                </p:cTn>
                              </p:par>
                              <p:par>
                                <p:cTn id="23" presetID="10" presetClass="entr" presetSubtype="0" fill="hold" grpId="0" nodeType="withEffect">
                                  <p:stCondLst>
                                    <p:cond delay="12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childTnLst>
                                </p:cTn>
                              </p:par>
                              <p:par>
                                <p:cTn id="26" presetID="42" presetClass="path" presetSubtype="0" decel="100000" fill="hold" grpId="1" nodeType="withEffect">
                                  <p:stCondLst>
                                    <p:cond delay="1200"/>
                                  </p:stCondLst>
                                  <p:childTnLst>
                                    <p:animMotion origin="layout" path="M -1.66667E-6 -1.11111E-6 L -0.04765 -0.00185 " pathEditMode="relative" rAng="0" ptsTypes="AA">
                                      <p:cBhvr>
                                        <p:cTn id="27" dur="1000" spd="-100000" fill="hold"/>
                                        <p:tgtEl>
                                          <p:spTgt spid="29"/>
                                        </p:tgtEl>
                                        <p:attrNameLst>
                                          <p:attrName>ppt_x</p:attrName>
                                          <p:attrName>ppt_y</p:attrName>
                                        </p:attrNameLst>
                                      </p:cBhvr>
                                      <p:rCtr x="-238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8" grpId="0" animBg="1"/>
      <p:bldP spid="28" grpId="1" animBg="1"/>
      <p:bldP spid="29" grpId="0"/>
      <p:bldP spid="29"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 Ani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DD5E730-EC0B-0F4A-921D-36A51856AFE2}"/>
              </a:ext>
            </a:extLst>
          </p:cNvPr>
          <p:cNvGrpSpPr/>
          <p:nvPr userDrawn="1"/>
        </p:nvGrpSpPr>
        <p:grpSpPr>
          <a:xfrm>
            <a:off x="0" y="0"/>
            <a:ext cx="12192000" cy="6858000"/>
            <a:chOff x="0" y="0"/>
            <a:chExt cx="12192000" cy="6858000"/>
          </a:xfrm>
        </p:grpSpPr>
        <p:sp>
          <p:nvSpPr>
            <p:cNvPr id="25" name="Rectangle 24">
              <a:extLst>
                <a:ext uri="{FF2B5EF4-FFF2-40B4-BE49-F238E27FC236}">
                  <a16:creationId xmlns:a16="http://schemas.microsoft.com/office/drawing/2014/main" id="{19652337-1440-1944-84D2-B1ACE498A258}"/>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6" name="Picture 25">
              <a:extLst>
                <a:ext uri="{FF2B5EF4-FFF2-40B4-BE49-F238E27FC236}">
                  <a16:creationId xmlns:a16="http://schemas.microsoft.com/office/drawing/2014/main" id="{2BBD4A81-C4DA-DD40-8892-D2527F03B4A2}"/>
                </a:ext>
              </a:extLst>
            </p:cNvPr>
            <p:cNvPicPr>
              <a:picLocks noChangeAspect="1"/>
            </p:cNvPicPr>
            <p:nvPr userDrawn="1"/>
          </p:nvPicPr>
          <p:blipFill>
            <a:blip r:embed="rId2"/>
            <a:srcRect/>
            <a:stretch/>
          </p:blipFill>
          <p:spPr>
            <a:xfrm>
              <a:off x="0" y="3048"/>
              <a:ext cx="12192000" cy="6851904"/>
            </a:xfrm>
            <a:prstGeom prst="rect">
              <a:avLst/>
            </a:prstGeom>
          </p:spPr>
        </p:pic>
        <p:pic>
          <p:nvPicPr>
            <p:cNvPr id="27" name="Picture 26">
              <a:extLst>
                <a:ext uri="{FF2B5EF4-FFF2-40B4-BE49-F238E27FC236}">
                  <a16:creationId xmlns:a16="http://schemas.microsoft.com/office/drawing/2014/main" id="{02CD77BD-5BA6-CF4E-AC67-A65572C624D1}"/>
                </a:ext>
              </a:extLst>
            </p:cNvPr>
            <p:cNvPicPr>
              <a:picLocks noChangeAspect="1"/>
            </p:cNvPicPr>
            <p:nvPr userDrawn="1"/>
          </p:nvPicPr>
          <p:blipFill>
            <a:blip r:embed="rId3"/>
            <a:stretch>
              <a:fillRect/>
            </a:stretch>
          </p:blipFill>
          <p:spPr>
            <a:xfrm>
              <a:off x="3203145" y="3886200"/>
              <a:ext cx="5785710" cy="2577548"/>
            </a:xfrm>
            <a:prstGeom prst="rect">
              <a:avLst/>
            </a:prstGeom>
            <a:effectLst>
              <a:glow rad="685800">
                <a:schemeClr val="bg1">
                  <a:lumMod val="95000"/>
                  <a:alpha val="92000"/>
                </a:schemeClr>
              </a:glow>
            </a:effectLst>
          </p:spPr>
        </p:pic>
        <p:pic>
          <p:nvPicPr>
            <p:cNvPr id="28" name="Picture 27">
              <a:extLst>
                <a:ext uri="{FF2B5EF4-FFF2-40B4-BE49-F238E27FC236}">
                  <a16:creationId xmlns:a16="http://schemas.microsoft.com/office/drawing/2014/main" id="{26A491A8-DD48-5140-AFCC-68395B730D96}"/>
                </a:ext>
              </a:extLst>
            </p:cNvPr>
            <p:cNvPicPr>
              <a:picLocks noChangeAspect="1"/>
            </p:cNvPicPr>
            <p:nvPr userDrawn="1"/>
          </p:nvPicPr>
          <p:blipFill>
            <a:blip r:embed="rId4"/>
            <a:stretch>
              <a:fillRect/>
            </a:stretch>
          </p:blipFill>
          <p:spPr>
            <a:xfrm>
              <a:off x="4946650" y="3397250"/>
              <a:ext cx="2298700" cy="393700"/>
            </a:xfrm>
            <a:prstGeom prst="rect">
              <a:avLst/>
            </a:prstGeom>
            <a:effectLst>
              <a:glow rad="330200">
                <a:schemeClr val="bg1">
                  <a:alpha val="75000"/>
                </a:schemeClr>
              </a:glow>
            </a:effectLst>
          </p:spPr>
        </p:pic>
        <p:pic>
          <p:nvPicPr>
            <p:cNvPr id="29" name="Picture 28">
              <a:extLst>
                <a:ext uri="{FF2B5EF4-FFF2-40B4-BE49-F238E27FC236}">
                  <a16:creationId xmlns:a16="http://schemas.microsoft.com/office/drawing/2014/main" id="{B6401B2E-F69E-4C41-84B2-12AB64C42E53}"/>
                </a:ext>
              </a:extLst>
            </p:cNvPr>
            <p:cNvPicPr>
              <a:picLocks noChangeAspect="1"/>
            </p:cNvPicPr>
            <p:nvPr userDrawn="1"/>
          </p:nvPicPr>
          <p:blipFill>
            <a:blip r:embed="rId3"/>
            <a:stretch>
              <a:fillRect/>
            </a:stretch>
          </p:blipFill>
          <p:spPr>
            <a:xfrm>
              <a:off x="3203145" y="3886200"/>
              <a:ext cx="5785710" cy="2577548"/>
            </a:xfrm>
            <a:prstGeom prst="rect">
              <a:avLst/>
            </a:prstGeom>
            <a:effectLst/>
          </p:spPr>
        </p:pic>
      </p:grpSp>
      <p:pic>
        <p:nvPicPr>
          <p:cNvPr id="91" name="Picture 90">
            <a:extLst>
              <a:ext uri="{FF2B5EF4-FFF2-40B4-BE49-F238E27FC236}">
                <a16:creationId xmlns:a16="http://schemas.microsoft.com/office/drawing/2014/main" id="{74AC12DF-0424-2242-97E9-BE1C24751938}"/>
              </a:ext>
            </a:extLst>
          </p:cNvPr>
          <p:cNvPicPr>
            <a:picLocks noChangeAspect="1"/>
          </p:cNvPicPr>
          <p:nvPr userDrawn="1"/>
        </p:nvPicPr>
        <p:blipFill>
          <a:blip r:embed="rId2"/>
          <a:srcRect/>
          <a:stretch/>
        </p:blipFill>
        <p:spPr>
          <a:xfrm>
            <a:off x="0" y="3048"/>
            <a:ext cx="12192000" cy="6851904"/>
          </a:xfrm>
          <a:prstGeom prst="rect">
            <a:avLst/>
          </a:prstGeom>
        </p:spPr>
      </p:pic>
      <p:sp>
        <p:nvSpPr>
          <p:cNvPr id="95" name="Rectangle 94">
            <a:extLst>
              <a:ext uri="{FF2B5EF4-FFF2-40B4-BE49-F238E27FC236}">
                <a16:creationId xmlns:a16="http://schemas.microsoft.com/office/drawing/2014/main" id="{0A4D219A-5EBA-504D-B31A-F3462F87F8D3}"/>
              </a:ext>
            </a:extLst>
          </p:cNvPr>
          <p:cNvSpPr/>
          <p:nvPr userDrawn="1"/>
        </p:nvSpPr>
        <p:spPr>
          <a:xfrm>
            <a:off x="0" y="0"/>
            <a:ext cx="12192000" cy="6858000"/>
          </a:xfrm>
          <a:prstGeom prst="rect">
            <a:avLst/>
          </a:prstGeom>
          <a:gradFill flip="none" rotWithShape="1">
            <a:gsLst>
              <a:gs pos="0">
                <a:srgbClr val="F3C522">
                  <a:alpha val="62000"/>
                </a:srgbClr>
              </a:gs>
              <a:gs pos="42500">
                <a:srgbClr val="F9E291">
                  <a:lumMod val="67000"/>
                  <a:lumOff val="33000"/>
                  <a:alpha val="81000"/>
                </a:srgbClr>
              </a:gs>
              <a:gs pos="85000">
                <a:schemeClr val="bg1">
                  <a:alpha val="77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7" name="Picture 96">
            <a:extLst>
              <a:ext uri="{FF2B5EF4-FFF2-40B4-BE49-F238E27FC236}">
                <a16:creationId xmlns:a16="http://schemas.microsoft.com/office/drawing/2014/main" id="{762A40D6-CD14-3D4A-8105-69EED1D9BB14}"/>
              </a:ext>
            </a:extLst>
          </p:cNvPr>
          <p:cNvPicPr>
            <a:picLocks noChangeAspect="1"/>
          </p:cNvPicPr>
          <p:nvPr userDrawn="1"/>
        </p:nvPicPr>
        <p:blipFill>
          <a:blip r:embed="rId5"/>
          <a:stretch>
            <a:fillRect/>
          </a:stretch>
        </p:blipFill>
        <p:spPr>
          <a:xfrm>
            <a:off x="11089176" y="159021"/>
            <a:ext cx="926675" cy="1037768"/>
          </a:xfrm>
          <a:prstGeom prst="rect">
            <a:avLst/>
          </a:prstGeom>
        </p:spPr>
      </p:pic>
      <p:sp>
        <p:nvSpPr>
          <p:cNvPr id="13" name="Freeform 12">
            <a:extLst>
              <a:ext uri="{FF2B5EF4-FFF2-40B4-BE49-F238E27FC236}">
                <a16:creationId xmlns:a16="http://schemas.microsoft.com/office/drawing/2014/main" id="{6DB86F81-D0FD-7844-9496-E4343A796D18}"/>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Freeform 13">
            <a:extLst>
              <a:ext uri="{FF2B5EF4-FFF2-40B4-BE49-F238E27FC236}">
                <a16:creationId xmlns:a16="http://schemas.microsoft.com/office/drawing/2014/main" id="{EE37EE3F-A192-BF49-96E7-9245713A27DF}"/>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062A879C-D7FA-F84D-A224-47588390C7F0}"/>
              </a:ext>
            </a:extLst>
          </p:cNvPr>
          <p:cNvPicPr>
            <a:picLocks noChangeAspect="1"/>
          </p:cNvPicPr>
          <p:nvPr userDrawn="1"/>
        </p:nvPicPr>
        <p:blipFill>
          <a:blip r:embed="rId6">
            <a:alphaModFix/>
          </a:blip>
          <a:stretch>
            <a:fillRect/>
          </a:stretch>
        </p:blipFill>
        <p:spPr>
          <a:xfrm>
            <a:off x="10614742" y="6106942"/>
            <a:ext cx="1339696" cy="596839"/>
          </a:xfrm>
          <a:prstGeom prst="rect">
            <a:avLst/>
          </a:prstGeom>
        </p:spPr>
      </p:pic>
      <p:sp>
        <p:nvSpPr>
          <p:cNvPr id="16" name="Oval 15">
            <a:extLst>
              <a:ext uri="{FF2B5EF4-FFF2-40B4-BE49-F238E27FC236}">
                <a16:creationId xmlns:a16="http://schemas.microsoft.com/office/drawing/2014/main" id="{6A91A2F8-D1C9-9C4A-8FB5-4DDBD1CD253C}"/>
              </a:ext>
            </a:extLst>
          </p:cNvPr>
          <p:cNvSpPr/>
          <p:nvPr userDrawn="1"/>
        </p:nvSpPr>
        <p:spPr>
          <a:xfrm>
            <a:off x="5579479" y="6503319"/>
            <a:ext cx="92328" cy="9232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lumMod val="75000"/>
                  <a:lumOff val="25000"/>
                </a:schemeClr>
              </a:solidFill>
            </a:endParaRPr>
          </a:p>
        </p:txBody>
      </p:sp>
      <p:sp>
        <p:nvSpPr>
          <p:cNvPr id="17" name="Oval 16">
            <a:extLst>
              <a:ext uri="{FF2B5EF4-FFF2-40B4-BE49-F238E27FC236}">
                <a16:creationId xmlns:a16="http://schemas.microsoft.com/office/drawing/2014/main" id="{9A03546D-85D9-3F4E-986D-3E310DE72EA3}"/>
              </a:ext>
            </a:extLst>
          </p:cNvPr>
          <p:cNvSpPr/>
          <p:nvPr userDrawn="1"/>
        </p:nvSpPr>
        <p:spPr>
          <a:xfrm>
            <a:off x="5767622" y="6503319"/>
            <a:ext cx="92328" cy="9232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lumMod val="75000"/>
                  <a:lumOff val="25000"/>
                </a:schemeClr>
              </a:solidFill>
            </a:endParaRPr>
          </a:p>
        </p:txBody>
      </p:sp>
      <p:sp>
        <p:nvSpPr>
          <p:cNvPr id="18" name="Oval 17">
            <a:extLst>
              <a:ext uri="{FF2B5EF4-FFF2-40B4-BE49-F238E27FC236}">
                <a16:creationId xmlns:a16="http://schemas.microsoft.com/office/drawing/2014/main" id="{6C14CBCC-6BC3-D243-AA47-4D41F09311AF}"/>
              </a:ext>
            </a:extLst>
          </p:cNvPr>
          <p:cNvSpPr/>
          <p:nvPr userDrawn="1"/>
        </p:nvSpPr>
        <p:spPr>
          <a:xfrm>
            <a:off x="5955765" y="6503319"/>
            <a:ext cx="92328" cy="9232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lumMod val="75000"/>
                  <a:lumOff val="25000"/>
                </a:schemeClr>
              </a:solidFill>
            </a:endParaRPr>
          </a:p>
        </p:txBody>
      </p:sp>
      <p:sp>
        <p:nvSpPr>
          <p:cNvPr id="19" name="Oval 18">
            <a:extLst>
              <a:ext uri="{FF2B5EF4-FFF2-40B4-BE49-F238E27FC236}">
                <a16:creationId xmlns:a16="http://schemas.microsoft.com/office/drawing/2014/main" id="{A724B7D6-6B0C-224A-A112-297733D2A18E}"/>
              </a:ext>
            </a:extLst>
          </p:cNvPr>
          <p:cNvSpPr/>
          <p:nvPr userDrawn="1"/>
        </p:nvSpPr>
        <p:spPr>
          <a:xfrm>
            <a:off x="6143908" y="6503319"/>
            <a:ext cx="92328" cy="9232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lumMod val="75000"/>
                  <a:lumOff val="25000"/>
                </a:schemeClr>
              </a:solidFill>
            </a:endParaRPr>
          </a:p>
        </p:txBody>
      </p:sp>
      <p:sp>
        <p:nvSpPr>
          <p:cNvPr id="20" name="Oval 19">
            <a:extLst>
              <a:ext uri="{FF2B5EF4-FFF2-40B4-BE49-F238E27FC236}">
                <a16:creationId xmlns:a16="http://schemas.microsoft.com/office/drawing/2014/main" id="{85B2B276-CEAF-A64E-A7AD-F8168A7D11C8}"/>
              </a:ext>
            </a:extLst>
          </p:cNvPr>
          <p:cNvSpPr/>
          <p:nvPr userDrawn="1"/>
        </p:nvSpPr>
        <p:spPr>
          <a:xfrm>
            <a:off x="6332051" y="6503319"/>
            <a:ext cx="92328" cy="9232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lumMod val="75000"/>
                  <a:lumOff val="25000"/>
                </a:schemeClr>
              </a:solidFill>
            </a:endParaRPr>
          </a:p>
        </p:txBody>
      </p:sp>
      <p:sp>
        <p:nvSpPr>
          <p:cNvPr id="21" name="Oval 20">
            <a:extLst>
              <a:ext uri="{FF2B5EF4-FFF2-40B4-BE49-F238E27FC236}">
                <a16:creationId xmlns:a16="http://schemas.microsoft.com/office/drawing/2014/main" id="{9C241926-20FD-0C40-B204-3816AA51F514}"/>
              </a:ext>
            </a:extLst>
          </p:cNvPr>
          <p:cNvSpPr/>
          <p:nvPr userDrawn="1"/>
        </p:nvSpPr>
        <p:spPr>
          <a:xfrm>
            <a:off x="6520194" y="6503319"/>
            <a:ext cx="92328" cy="9232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lumMod val="75000"/>
                  <a:lumOff val="25000"/>
                </a:schemeClr>
              </a:solidFill>
            </a:endParaRPr>
          </a:p>
        </p:txBody>
      </p:sp>
    </p:spTree>
    <p:extLst>
      <p:ext uri="{BB962C8B-B14F-4D97-AF65-F5344CB8AC3E}">
        <p14:creationId xmlns:p14="http://schemas.microsoft.com/office/powerpoint/2010/main" val="321302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2000"/>
                                        <p:tgtEl>
                                          <p:spTgt spid="95"/>
                                        </p:tgtEl>
                                      </p:cBhvr>
                                    </p:animEffect>
                                  </p:childTnLst>
                                </p:cTn>
                              </p:par>
                              <p:par>
                                <p:cTn id="8" presetID="23" presetClass="entr" presetSubtype="288" fill="hold" grpId="1" nodeType="withEffect">
                                  <p:stCondLst>
                                    <p:cond delay="0"/>
                                  </p:stCondLst>
                                  <p:childTnLst>
                                    <p:set>
                                      <p:cBhvr>
                                        <p:cTn id="9" dur="1" fill="hold">
                                          <p:stCondLst>
                                            <p:cond delay="0"/>
                                          </p:stCondLst>
                                        </p:cTn>
                                        <p:tgtEl>
                                          <p:spTgt spid="95"/>
                                        </p:tgtEl>
                                        <p:attrNameLst>
                                          <p:attrName>style.visibility</p:attrName>
                                        </p:attrNameLst>
                                      </p:cBhvr>
                                      <p:to>
                                        <p:strVal val="visible"/>
                                      </p:to>
                                    </p:set>
                                    <p:anim calcmode="lin" valueType="num">
                                      <p:cBhvr>
                                        <p:cTn id="10" dur="5000" fill="hold"/>
                                        <p:tgtEl>
                                          <p:spTgt spid="95"/>
                                        </p:tgtEl>
                                        <p:attrNameLst>
                                          <p:attrName>ppt_w</p:attrName>
                                        </p:attrNameLst>
                                      </p:cBhvr>
                                      <p:tavLst>
                                        <p:tav tm="0">
                                          <p:val>
                                            <p:strVal val="4/3*#ppt_w"/>
                                          </p:val>
                                        </p:tav>
                                        <p:tav tm="100000">
                                          <p:val>
                                            <p:strVal val="#ppt_w"/>
                                          </p:val>
                                        </p:tav>
                                      </p:tavLst>
                                    </p:anim>
                                    <p:anim calcmode="lin" valueType="num">
                                      <p:cBhvr>
                                        <p:cTn id="11" dur="5000" fill="hold"/>
                                        <p:tgtEl>
                                          <p:spTgt spid="95"/>
                                        </p:tgtEl>
                                        <p:attrNameLst>
                                          <p:attrName>ppt_h</p:attrName>
                                        </p:attrNameLst>
                                      </p:cBhvr>
                                      <p:tavLst>
                                        <p:tav tm="0">
                                          <p:val>
                                            <p:strVal val="4/3*#ppt_h"/>
                                          </p:val>
                                        </p:tav>
                                        <p:tav tm="100000">
                                          <p:val>
                                            <p:strVal val="#ppt_h"/>
                                          </p:val>
                                        </p:tav>
                                      </p:tavLst>
                                    </p:anim>
                                  </p:childTnLst>
                                </p:cTn>
                              </p:par>
                              <p:par>
                                <p:cTn id="12" presetID="2" presetClass="entr" presetSubtype="4" accel="50000" decel="50000" fill="hold" grpId="0" nodeType="withEffect">
                                  <p:stCondLst>
                                    <p:cond delay="1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500" fill="hold"/>
                                        <p:tgtEl>
                                          <p:spTgt spid="14"/>
                                        </p:tgtEl>
                                        <p:attrNameLst>
                                          <p:attrName>ppt_x</p:attrName>
                                        </p:attrNameLst>
                                      </p:cBhvr>
                                      <p:tavLst>
                                        <p:tav tm="0">
                                          <p:val>
                                            <p:strVal val="#ppt_x"/>
                                          </p:val>
                                        </p:tav>
                                        <p:tav tm="100000">
                                          <p:val>
                                            <p:strVal val="#ppt_x"/>
                                          </p:val>
                                        </p:tav>
                                      </p:tavLst>
                                    </p:anim>
                                    <p:anim calcmode="lin" valueType="num">
                                      <p:cBhvr additive="base">
                                        <p:cTn id="15" dur="1500" fill="hold"/>
                                        <p:tgtEl>
                                          <p:spTgt spid="14"/>
                                        </p:tgtEl>
                                        <p:attrNameLst>
                                          <p:attrName>ppt_y</p:attrName>
                                        </p:attrNameLst>
                                      </p:cBhvr>
                                      <p:tavLst>
                                        <p:tav tm="0">
                                          <p:val>
                                            <p:strVal val="1+#ppt_h/2"/>
                                          </p:val>
                                        </p:tav>
                                        <p:tav tm="100000">
                                          <p:val>
                                            <p:strVal val="#ppt_y"/>
                                          </p:val>
                                        </p:tav>
                                      </p:tavLst>
                                    </p:anim>
                                  </p:childTnLst>
                                </p:cTn>
                              </p:par>
                              <p:par>
                                <p:cTn id="16" presetID="10" presetClass="entr" presetSubtype="0" fill="hold" nodeType="withEffect">
                                  <p:stCondLst>
                                    <p:cond delay="10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par>
                                <p:cTn id="19" presetID="42" presetClass="path" presetSubtype="0" decel="100000" fill="hold" nodeType="withEffect">
                                  <p:stCondLst>
                                    <p:cond delay="1000"/>
                                  </p:stCondLst>
                                  <p:childTnLst>
                                    <p:animMotion origin="layout" path="M 6.25E-7 4.07407E-6 L 0.0306 0.00162 " pathEditMode="relative" rAng="0" ptsTypes="AA">
                                      <p:cBhvr>
                                        <p:cTn id="20" dur="1000" spd="-100000" fill="hold"/>
                                        <p:tgtEl>
                                          <p:spTgt spid="15"/>
                                        </p:tgtEl>
                                        <p:attrNameLst>
                                          <p:attrName>ppt_x</p:attrName>
                                          <p:attrName>ppt_y</p:attrName>
                                        </p:attrNameLst>
                                      </p:cBhvr>
                                      <p:rCtr x="1523" y="69"/>
                                    </p:animMotion>
                                  </p:childTnLst>
                                </p:cTn>
                              </p:par>
                              <p:par>
                                <p:cTn id="21" presetID="2" presetClass="entr" presetSubtype="4" accel="50000" decel="5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ppt_x"/>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2000"/>
                                        <p:tgtEl>
                                          <p:spTgt spid="91"/>
                                        </p:tgtEl>
                                      </p:cBhvr>
                                    </p:animEffect>
                                  </p:childTnLst>
                                </p:cTn>
                              </p:par>
                              <p:par>
                                <p:cTn id="28" presetID="2" presetClass="entr" presetSubtype="4" accel="50000" decel="50000" fill="hold" grpId="0" nodeType="withEffect">
                                  <p:stCondLst>
                                    <p:cond delay="60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1000" fill="hold"/>
                                        <p:tgtEl>
                                          <p:spTgt spid="16"/>
                                        </p:tgtEl>
                                        <p:attrNameLst>
                                          <p:attrName>ppt_x</p:attrName>
                                        </p:attrNameLst>
                                      </p:cBhvr>
                                      <p:tavLst>
                                        <p:tav tm="0">
                                          <p:val>
                                            <p:strVal val="#ppt_x"/>
                                          </p:val>
                                        </p:tav>
                                        <p:tav tm="100000">
                                          <p:val>
                                            <p:strVal val="#ppt_x"/>
                                          </p:val>
                                        </p:tav>
                                      </p:tavLst>
                                    </p:anim>
                                    <p:anim calcmode="lin" valueType="num">
                                      <p:cBhvr additive="base">
                                        <p:cTn id="31" dur="10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accel="50000" decel="50000" fill="hold" grpId="0" nodeType="withEffect">
                                  <p:stCondLst>
                                    <p:cond delay="70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1000" fill="hold"/>
                                        <p:tgtEl>
                                          <p:spTgt spid="17"/>
                                        </p:tgtEl>
                                        <p:attrNameLst>
                                          <p:attrName>ppt_x</p:attrName>
                                        </p:attrNameLst>
                                      </p:cBhvr>
                                      <p:tavLst>
                                        <p:tav tm="0">
                                          <p:val>
                                            <p:strVal val="#ppt_x"/>
                                          </p:val>
                                        </p:tav>
                                        <p:tav tm="100000">
                                          <p:val>
                                            <p:strVal val="#ppt_x"/>
                                          </p:val>
                                        </p:tav>
                                      </p:tavLst>
                                    </p:anim>
                                    <p:anim calcmode="lin" valueType="num">
                                      <p:cBhvr additive="base">
                                        <p:cTn id="35" dur="10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accel="50000" decel="50000" fill="hold" grpId="0" nodeType="withEffect">
                                  <p:stCondLst>
                                    <p:cond delay="8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ppt_x"/>
                                          </p:val>
                                        </p:tav>
                                        <p:tav tm="100000">
                                          <p:val>
                                            <p:strVal val="#ppt_x"/>
                                          </p:val>
                                        </p:tav>
                                      </p:tavLst>
                                    </p:anim>
                                    <p:anim calcmode="lin" valueType="num">
                                      <p:cBhvr additive="base">
                                        <p:cTn id="39" dur="10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accel="50000" decel="50000" fill="hold" grpId="0" nodeType="withEffect">
                                  <p:stCondLst>
                                    <p:cond delay="90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1000" fill="hold"/>
                                        <p:tgtEl>
                                          <p:spTgt spid="19"/>
                                        </p:tgtEl>
                                        <p:attrNameLst>
                                          <p:attrName>ppt_x</p:attrName>
                                        </p:attrNameLst>
                                      </p:cBhvr>
                                      <p:tavLst>
                                        <p:tav tm="0">
                                          <p:val>
                                            <p:strVal val="#ppt_x"/>
                                          </p:val>
                                        </p:tav>
                                        <p:tav tm="100000">
                                          <p:val>
                                            <p:strVal val="#ppt_x"/>
                                          </p:val>
                                        </p:tav>
                                      </p:tavLst>
                                    </p:anim>
                                    <p:anim calcmode="lin" valueType="num">
                                      <p:cBhvr additive="base">
                                        <p:cTn id="43" dur="10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4" accel="50000" decel="50000" fill="hold" grpId="0" nodeType="withEffect">
                                  <p:stCondLst>
                                    <p:cond delay="100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1000" fill="hold"/>
                                        <p:tgtEl>
                                          <p:spTgt spid="20"/>
                                        </p:tgtEl>
                                        <p:attrNameLst>
                                          <p:attrName>ppt_x</p:attrName>
                                        </p:attrNameLst>
                                      </p:cBhvr>
                                      <p:tavLst>
                                        <p:tav tm="0">
                                          <p:val>
                                            <p:strVal val="#ppt_x"/>
                                          </p:val>
                                        </p:tav>
                                        <p:tav tm="100000">
                                          <p:val>
                                            <p:strVal val="#ppt_x"/>
                                          </p:val>
                                        </p:tav>
                                      </p:tavLst>
                                    </p:anim>
                                    <p:anim calcmode="lin" valueType="num">
                                      <p:cBhvr additive="base">
                                        <p:cTn id="47" dur="10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accel="50000" decel="50000" fill="hold" grpId="0" nodeType="withEffect">
                                  <p:stCondLst>
                                    <p:cond delay="110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000" fill="hold"/>
                                        <p:tgtEl>
                                          <p:spTgt spid="21"/>
                                        </p:tgtEl>
                                        <p:attrNameLst>
                                          <p:attrName>ppt_x</p:attrName>
                                        </p:attrNameLst>
                                      </p:cBhvr>
                                      <p:tavLst>
                                        <p:tav tm="0">
                                          <p:val>
                                            <p:strVal val="#ppt_x"/>
                                          </p:val>
                                        </p:tav>
                                        <p:tav tm="100000">
                                          <p:val>
                                            <p:strVal val="#ppt_x"/>
                                          </p:val>
                                        </p:tav>
                                      </p:tavLst>
                                    </p:anim>
                                    <p:anim calcmode="lin" valueType="num">
                                      <p:cBhvr additive="base">
                                        <p:cTn id="51"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5" grpId="1" animBg="1"/>
      <p:bldP spid="13" grpId="0" animBg="1"/>
      <p:bldP spid="14" grpId="0" animBg="1"/>
      <p:bldP spid="16" grpId="0" animBg="1"/>
      <p:bldP spid="17" grpId="0" animBg="1"/>
      <p:bldP spid="18" grpId="0" animBg="1"/>
      <p:bldP spid="19" grpId="0" animBg="1"/>
      <p:bldP spid="20" grpId="0" animBg="1"/>
      <p:bldP spid="21"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 Stat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4C1ADC-0C8C-394D-9ED9-AAF0648D2AEB}"/>
              </a:ext>
            </a:extLst>
          </p:cNvPr>
          <p:cNvPicPr>
            <a:picLocks noChangeAspect="1"/>
          </p:cNvPicPr>
          <p:nvPr userDrawn="1"/>
        </p:nvPicPr>
        <p:blipFill>
          <a:blip r:embed="rId2"/>
          <a:srcRect/>
          <a:stretch/>
        </p:blipFill>
        <p:spPr>
          <a:xfrm>
            <a:off x="0" y="3048"/>
            <a:ext cx="12192000" cy="6851904"/>
          </a:xfrm>
          <a:prstGeom prst="rect">
            <a:avLst/>
          </a:prstGeom>
        </p:spPr>
      </p:pic>
      <p:sp>
        <p:nvSpPr>
          <p:cNvPr id="9" name="Rectangle 8">
            <a:extLst>
              <a:ext uri="{FF2B5EF4-FFF2-40B4-BE49-F238E27FC236}">
                <a16:creationId xmlns:a16="http://schemas.microsoft.com/office/drawing/2014/main" id="{5285A2F6-C082-5D40-9EF2-C2BB50A2C754}"/>
              </a:ext>
            </a:extLst>
          </p:cNvPr>
          <p:cNvSpPr/>
          <p:nvPr userDrawn="1"/>
        </p:nvSpPr>
        <p:spPr>
          <a:xfrm>
            <a:off x="0" y="0"/>
            <a:ext cx="12192000" cy="6858000"/>
          </a:xfrm>
          <a:prstGeom prst="rect">
            <a:avLst/>
          </a:prstGeom>
          <a:gradFill flip="none" rotWithShape="1">
            <a:gsLst>
              <a:gs pos="0">
                <a:srgbClr val="F3C522">
                  <a:alpha val="62000"/>
                </a:srgbClr>
              </a:gs>
              <a:gs pos="42500">
                <a:srgbClr val="F9E291">
                  <a:lumMod val="67000"/>
                  <a:lumOff val="33000"/>
                  <a:alpha val="81000"/>
                </a:srgbClr>
              </a:gs>
              <a:gs pos="85000">
                <a:schemeClr val="bg1">
                  <a:alpha val="77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x-none"/>
          </a:p>
        </p:txBody>
      </p:sp>
      <p:pic>
        <p:nvPicPr>
          <p:cNvPr id="100" name="Picture 99">
            <a:extLst>
              <a:ext uri="{FF2B5EF4-FFF2-40B4-BE49-F238E27FC236}">
                <a16:creationId xmlns:a16="http://schemas.microsoft.com/office/drawing/2014/main" id="{27A496E6-7554-E049-8FA9-FE1F7764B347}"/>
              </a:ext>
            </a:extLst>
          </p:cNvPr>
          <p:cNvPicPr>
            <a:picLocks noChangeAspect="1"/>
          </p:cNvPicPr>
          <p:nvPr userDrawn="1"/>
        </p:nvPicPr>
        <p:blipFill>
          <a:blip r:embed="rId3"/>
          <a:stretch>
            <a:fillRect/>
          </a:stretch>
        </p:blipFill>
        <p:spPr>
          <a:xfrm>
            <a:off x="11089176" y="159021"/>
            <a:ext cx="926675" cy="1037768"/>
          </a:xfrm>
          <a:prstGeom prst="rect">
            <a:avLst/>
          </a:prstGeom>
        </p:spPr>
      </p:pic>
      <p:grpSp>
        <p:nvGrpSpPr>
          <p:cNvPr id="3" name="Group 2">
            <a:extLst>
              <a:ext uri="{FF2B5EF4-FFF2-40B4-BE49-F238E27FC236}">
                <a16:creationId xmlns:a16="http://schemas.microsoft.com/office/drawing/2014/main" id="{0B77B945-99AB-1043-B702-BC728B0F1D3B}"/>
              </a:ext>
            </a:extLst>
          </p:cNvPr>
          <p:cNvGrpSpPr/>
          <p:nvPr userDrawn="1"/>
        </p:nvGrpSpPr>
        <p:grpSpPr>
          <a:xfrm>
            <a:off x="0" y="5893180"/>
            <a:ext cx="12192000" cy="964820"/>
            <a:chOff x="0" y="5893180"/>
            <a:chExt cx="12192000" cy="964820"/>
          </a:xfrm>
        </p:grpSpPr>
        <p:sp>
          <p:nvSpPr>
            <p:cNvPr id="10" name="Freeform 9">
              <a:extLst>
                <a:ext uri="{FF2B5EF4-FFF2-40B4-BE49-F238E27FC236}">
                  <a16:creationId xmlns:a16="http://schemas.microsoft.com/office/drawing/2014/main" id="{9076F78A-BE02-B840-B622-2B843A07BFEB}"/>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Freeform 10">
              <a:extLst>
                <a:ext uri="{FF2B5EF4-FFF2-40B4-BE49-F238E27FC236}">
                  <a16:creationId xmlns:a16="http://schemas.microsoft.com/office/drawing/2014/main" id="{E2D0280C-4640-794E-843D-09CC5275FDD6}"/>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FADB10A1-9022-484B-835F-7673B1BB53E3}"/>
                </a:ext>
              </a:extLst>
            </p:cNvPr>
            <p:cNvPicPr>
              <a:picLocks noChangeAspect="1"/>
            </p:cNvPicPr>
            <p:nvPr userDrawn="1"/>
          </p:nvPicPr>
          <p:blipFill>
            <a:blip r:embed="rId4">
              <a:alphaModFix/>
            </a:blip>
            <a:stretch>
              <a:fillRect/>
            </a:stretch>
          </p:blipFill>
          <p:spPr>
            <a:xfrm>
              <a:off x="10614742" y="6106942"/>
              <a:ext cx="1339696" cy="596839"/>
            </a:xfrm>
            <a:prstGeom prst="rect">
              <a:avLst/>
            </a:prstGeom>
          </p:spPr>
        </p:pic>
      </p:grpSp>
    </p:spTree>
    <p:extLst>
      <p:ext uri="{BB962C8B-B14F-4D97-AF65-F5344CB8AC3E}">
        <p14:creationId xmlns:p14="http://schemas.microsoft.com/office/powerpoint/2010/main" val="1941412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Stat Blac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CE24B5-6933-8940-A2DD-EB867154E611}"/>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20"/>
                    </a14:imgEffect>
                  </a14:imgLayer>
                </a14:imgProps>
              </a:ext>
            </a:extLst>
          </a:blip>
          <a:srcRect/>
          <a:stretch/>
        </p:blipFill>
        <p:spPr>
          <a:xfrm>
            <a:off x="0" y="3048"/>
            <a:ext cx="12192000" cy="6851904"/>
          </a:xfrm>
          <a:prstGeom prst="rect">
            <a:avLst/>
          </a:prstGeom>
        </p:spPr>
      </p:pic>
      <p:sp>
        <p:nvSpPr>
          <p:cNvPr id="8" name="Rectangle 7">
            <a:extLst>
              <a:ext uri="{FF2B5EF4-FFF2-40B4-BE49-F238E27FC236}">
                <a16:creationId xmlns:a16="http://schemas.microsoft.com/office/drawing/2014/main" id="{8F35046F-251F-AD4B-A96F-16625120AB1F}"/>
              </a:ext>
            </a:extLst>
          </p:cNvPr>
          <p:cNvSpPr/>
          <p:nvPr userDrawn="1"/>
        </p:nvSpPr>
        <p:spPr>
          <a:xfrm>
            <a:off x="0" y="0"/>
            <a:ext cx="12192000" cy="6858000"/>
          </a:xfrm>
          <a:prstGeom prst="rect">
            <a:avLst/>
          </a:prstGeom>
          <a:gradFill flip="none" rotWithShape="1">
            <a:gsLst>
              <a:gs pos="0">
                <a:schemeClr val="tx1">
                  <a:alpha val="79000"/>
                </a:schemeClr>
              </a:gs>
              <a:gs pos="100000">
                <a:schemeClr val="tx1">
                  <a:alpha val="9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0" name="Picture 99">
            <a:extLst>
              <a:ext uri="{FF2B5EF4-FFF2-40B4-BE49-F238E27FC236}">
                <a16:creationId xmlns:a16="http://schemas.microsoft.com/office/drawing/2014/main" id="{27A496E6-7554-E049-8FA9-FE1F7764B347}"/>
              </a:ext>
            </a:extLst>
          </p:cNvPr>
          <p:cNvPicPr>
            <a:picLocks noChangeAspect="1"/>
          </p:cNvPicPr>
          <p:nvPr userDrawn="1"/>
        </p:nvPicPr>
        <p:blipFill>
          <a:blip r:embed="rId4"/>
          <a:srcRect/>
          <a:stretch/>
        </p:blipFill>
        <p:spPr>
          <a:xfrm>
            <a:off x="11089176" y="159021"/>
            <a:ext cx="926675" cy="1037767"/>
          </a:xfrm>
          <a:prstGeom prst="rect">
            <a:avLst/>
          </a:prstGeom>
        </p:spPr>
      </p:pic>
      <p:grpSp>
        <p:nvGrpSpPr>
          <p:cNvPr id="9" name="Group 8">
            <a:extLst>
              <a:ext uri="{FF2B5EF4-FFF2-40B4-BE49-F238E27FC236}">
                <a16:creationId xmlns:a16="http://schemas.microsoft.com/office/drawing/2014/main" id="{E93E71A6-0A2C-1F41-A1CC-E5B5C3804578}"/>
              </a:ext>
            </a:extLst>
          </p:cNvPr>
          <p:cNvGrpSpPr/>
          <p:nvPr userDrawn="1"/>
        </p:nvGrpSpPr>
        <p:grpSpPr>
          <a:xfrm>
            <a:off x="0" y="5893180"/>
            <a:ext cx="12192000" cy="964820"/>
            <a:chOff x="0" y="5893180"/>
            <a:chExt cx="12192000" cy="964820"/>
          </a:xfrm>
        </p:grpSpPr>
        <p:sp>
          <p:nvSpPr>
            <p:cNvPr id="10" name="Freeform 9">
              <a:extLst>
                <a:ext uri="{FF2B5EF4-FFF2-40B4-BE49-F238E27FC236}">
                  <a16:creationId xmlns:a16="http://schemas.microsoft.com/office/drawing/2014/main" id="{56A1127D-CD2D-984D-BD2A-A063E11E1250}"/>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Freeform 10">
              <a:extLst>
                <a:ext uri="{FF2B5EF4-FFF2-40B4-BE49-F238E27FC236}">
                  <a16:creationId xmlns:a16="http://schemas.microsoft.com/office/drawing/2014/main" id="{B47189C9-4F36-B94D-B8F1-F3B47945ACD7}"/>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9504C063-F5A1-1F41-ABF5-58A2DA6E2AB1}"/>
                </a:ext>
              </a:extLst>
            </p:cNvPr>
            <p:cNvPicPr>
              <a:picLocks noChangeAspect="1"/>
            </p:cNvPicPr>
            <p:nvPr userDrawn="1"/>
          </p:nvPicPr>
          <p:blipFill>
            <a:blip r:embed="rId5">
              <a:alphaModFix/>
            </a:blip>
            <a:stretch>
              <a:fillRect/>
            </a:stretch>
          </p:blipFill>
          <p:spPr>
            <a:xfrm>
              <a:off x="10614742" y="6106942"/>
              <a:ext cx="1339696" cy="596839"/>
            </a:xfrm>
            <a:prstGeom prst="rect">
              <a:avLst/>
            </a:prstGeom>
          </p:spPr>
        </p:pic>
      </p:grpSp>
    </p:spTree>
    <p:extLst>
      <p:ext uri="{BB962C8B-B14F-4D97-AF65-F5344CB8AC3E}">
        <p14:creationId xmlns:p14="http://schemas.microsoft.com/office/powerpoint/2010/main" val="4105982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parato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C5C44E-8124-F844-91EF-95F937766B0A}"/>
              </a:ext>
            </a:extLst>
          </p:cNvPr>
          <p:cNvSpPr/>
          <p:nvPr userDrawn="1"/>
        </p:nvSpPr>
        <p:spPr>
          <a:xfrm flipH="1">
            <a:off x="0" y="0"/>
            <a:ext cx="12192000" cy="6858000"/>
          </a:xfrm>
          <a:prstGeom prst="rect">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pic>
        <p:nvPicPr>
          <p:cNvPr id="3" name="Picture 2">
            <a:extLst>
              <a:ext uri="{FF2B5EF4-FFF2-40B4-BE49-F238E27FC236}">
                <a16:creationId xmlns:a16="http://schemas.microsoft.com/office/drawing/2014/main" id="{1363F968-27AF-0D49-A178-095564D16F94}"/>
              </a:ext>
            </a:extLst>
          </p:cNvPr>
          <p:cNvPicPr>
            <a:picLocks noChangeAspect="1"/>
          </p:cNvPicPr>
          <p:nvPr userDrawn="1"/>
        </p:nvPicPr>
        <p:blipFill>
          <a:blip r:embed="rId2"/>
          <a:srcRect/>
          <a:stretch/>
        </p:blipFill>
        <p:spPr>
          <a:xfrm>
            <a:off x="896" y="3552"/>
            <a:ext cx="12190208" cy="6850896"/>
          </a:xfrm>
          <a:prstGeom prst="rect">
            <a:avLst/>
          </a:prstGeom>
        </p:spPr>
      </p:pic>
      <p:pic>
        <p:nvPicPr>
          <p:cNvPr id="12" name="Picture 11">
            <a:extLst>
              <a:ext uri="{FF2B5EF4-FFF2-40B4-BE49-F238E27FC236}">
                <a16:creationId xmlns:a16="http://schemas.microsoft.com/office/drawing/2014/main" id="{3186B931-8F2B-1C43-A5A0-CF629E042161}"/>
              </a:ext>
            </a:extLst>
          </p:cNvPr>
          <p:cNvPicPr>
            <a:picLocks noChangeAspect="1"/>
          </p:cNvPicPr>
          <p:nvPr userDrawn="1"/>
        </p:nvPicPr>
        <p:blipFill>
          <a:blip r:embed="rId3"/>
          <a:stretch>
            <a:fillRect/>
          </a:stretch>
        </p:blipFill>
        <p:spPr>
          <a:xfrm>
            <a:off x="11089176" y="159021"/>
            <a:ext cx="926675" cy="1037768"/>
          </a:xfrm>
          <a:prstGeom prst="rect">
            <a:avLst/>
          </a:prstGeom>
        </p:spPr>
      </p:pic>
    </p:spTree>
    <p:extLst>
      <p:ext uri="{BB962C8B-B14F-4D97-AF65-F5344CB8AC3E}">
        <p14:creationId xmlns:p14="http://schemas.microsoft.com/office/powerpoint/2010/main" val="353331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par>
                                <p:cTn id="8" presetID="23" presetClass="entr" presetSubtype="28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3000" fill="hold"/>
                                        <p:tgtEl>
                                          <p:spTgt spid="3"/>
                                        </p:tgtEl>
                                        <p:attrNameLst>
                                          <p:attrName>ppt_w</p:attrName>
                                        </p:attrNameLst>
                                      </p:cBhvr>
                                      <p:tavLst>
                                        <p:tav tm="0">
                                          <p:val>
                                            <p:strVal val="4/3*#ppt_w"/>
                                          </p:val>
                                        </p:tav>
                                        <p:tav tm="100000">
                                          <p:val>
                                            <p:strVal val="#ppt_w"/>
                                          </p:val>
                                        </p:tav>
                                      </p:tavLst>
                                    </p:anim>
                                    <p:anim calcmode="lin" valueType="num">
                                      <p:cBhvr>
                                        <p:cTn id="11" dur="30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oter Ani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BAE2A1-A746-B647-A375-A911C8DAE7E2}"/>
              </a:ext>
            </a:extLst>
          </p:cNvPr>
          <p:cNvPicPr>
            <a:picLocks noChangeAspect="1"/>
          </p:cNvPicPr>
          <p:nvPr userDrawn="1"/>
        </p:nvPicPr>
        <p:blipFill>
          <a:blip r:embed="rId2"/>
          <a:srcRect/>
          <a:stretch/>
        </p:blipFill>
        <p:spPr>
          <a:xfrm>
            <a:off x="0" y="3048"/>
            <a:ext cx="12192000" cy="6851904"/>
          </a:xfrm>
          <a:prstGeom prst="rect">
            <a:avLst/>
          </a:prstGeom>
        </p:spPr>
      </p:pic>
      <p:pic>
        <p:nvPicPr>
          <p:cNvPr id="25" name="Picture 24">
            <a:extLst>
              <a:ext uri="{FF2B5EF4-FFF2-40B4-BE49-F238E27FC236}">
                <a16:creationId xmlns:a16="http://schemas.microsoft.com/office/drawing/2014/main" id="{82159E9B-6356-DF44-BB9B-1B99DDA14C49}"/>
              </a:ext>
            </a:extLst>
          </p:cNvPr>
          <p:cNvPicPr>
            <a:picLocks noChangeAspect="1"/>
          </p:cNvPicPr>
          <p:nvPr userDrawn="1"/>
        </p:nvPicPr>
        <p:blipFill>
          <a:blip r:embed="rId3"/>
          <a:stretch>
            <a:fillRect/>
          </a:stretch>
        </p:blipFill>
        <p:spPr>
          <a:xfrm>
            <a:off x="11089176" y="159021"/>
            <a:ext cx="926675" cy="1037768"/>
          </a:xfrm>
          <a:prstGeom prst="rect">
            <a:avLst/>
          </a:prstGeom>
        </p:spPr>
      </p:pic>
      <p:sp>
        <p:nvSpPr>
          <p:cNvPr id="54" name="Freeform 53">
            <a:extLst>
              <a:ext uri="{FF2B5EF4-FFF2-40B4-BE49-F238E27FC236}">
                <a16:creationId xmlns:a16="http://schemas.microsoft.com/office/drawing/2014/main" id="{6B2C2C36-AA06-6E43-A233-401988AAC1FE}"/>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1" name="Freeform 40">
            <a:extLst>
              <a:ext uri="{FF2B5EF4-FFF2-40B4-BE49-F238E27FC236}">
                <a16:creationId xmlns:a16="http://schemas.microsoft.com/office/drawing/2014/main" id="{8928EF01-0104-1B4A-A4E4-6227F47A23EF}"/>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4A2C6032-138F-A848-9324-809E375964C9}"/>
              </a:ext>
            </a:extLst>
          </p:cNvPr>
          <p:cNvPicPr>
            <a:picLocks noChangeAspect="1"/>
          </p:cNvPicPr>
          <p:nvPr userDrawn="1"/>
        </p:nvPicPr>
        <p:blipFill>
          <a:blip r:embed="rId4">
            <a:alphaModFix/>
          </a:blip>
          <a:stretch>
            <a:fillRect/>
          </a:stretch>
        </p:blipFill>
        <p:spPr>
          <a:xfrm>
            <a:off x="10614742" y="6106942"/>
            <a:ext cx="1339696" cy="596839"/>
          </a:xfrm>
          <a:prstGeom prst="rect">
            <a:avLst/>
          </a:prstGeom>
        </p:spPr>
      </p:pic>
    </p:spTree>
    <p:extLst>
      <p:ext uri="{BB962C8B-B14F-4D97-AF65-F5344CB8AC3E}">
        <p14:creationId xmlns:p14="http://schemas.microsoft.com/office/powerpoint/2010/main" val="93481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10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500" fill="hold"/>
                                        <p:tgtEl>
                                          <p:spTgt spid="41"/>
                                        </p:tgtEl>
                                        <p:attrNameLst>
                                          <p:attrName>ppt_x</p:attrName>
                                        </p:attrNameLst>
                                      </p:cBhvr>
                                      <p:tavLst>
                                        <p:tav tm="0">
                                          <p:val>
                                            <p:strVal val="#ppt_x"/>
                                          </p:val>
                                        </p:tav>
                                        <p:tav tm="100000">
                                          <p:val>
                                            <p:strVal val="#ppt_x"/>
                                          </p:val>
                                        </p:tav>
                                      </p:tavLst>
                                    </p:anim>
                                    <p:anim calcmode="lin" valueType="num">
                                      <p:cBhvr additive="base">
                                        <p:cTn id="8" dur="1500" fill="hold"/>
                                        <p:tgtEl>
                                          <p:spTgt spid="41"/>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42" presetClass="path" presetSubtype="0" decel="100000" fill="hold" nodeType="withEffect">
                                  <p:stCondLst>
                                    <p:cond delay="1000"/>
                                  </p:stCondLst>
                                  <p:childTnLst>
                                    <p:animMotion origin="layout" path="M 6.25E-7 4.07407E-6 L 0.0306 0.00162 " pathEditMode="relative" rAng="0" ptsTypes="AA">
                                      <p:cBhvr>
                                        <p:cTn id="13" dur="1000" spd="-100000" fill="hold"/>
                                        <p:tgtEl>
                                          <p:spTgt spid="30"/>
                                        </p:tgtEl>
                                        <p:attrNameLst>
                                          <p:attrName>ppt_x</p:attrName>
                                          <p:attrName>ppt_y</p:attrName>
                                        </p:attrNameLst>
                                      </p:cBhvr>
                                      <p:rCtr x="1523" y="69"/>
                                    </p:animMotion>
                                  </p:childTnLst>
                                </p:cTn>
                              </p:par>
                              <p:par>
                                <p:cTn id="14" presetID="2" presetClass="entr" presetSubtype="4" accel="50000" decel="5000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additive="base">
                                        <p:cTn id="16" dur="1500" fill="hold"/>
                                        <p:tgtEl>
                                          <p:spTgt spid="54"/>
                                        </p:tgtEl>
                                        <p:attrNameLst>
                                          <p:attrName>ppt_x</p:attrName>
                                        </p:attrNameLst>
                                      </p:cBhvr>
                                      <p:tavLst>
                                        <p:tav tm="0">
                                          <p:val>
                                            <p:strVal val="#ppt_x"/>
                                          </p:val>
                                        </p:tav>
                                        <p:tav tm="100000">
                                          <p:val>
                                            <p:strVal val="#ppt_x"/>
                                          </p:val>
                                        </p:tav>
                                      </p:tavLst>
                                    </p:anim>
                                    <p:anim calcmode="lin" valueType="num">
                                      <p:cBhvr additive="base">
                                        <p:cTn id="17" dur="1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1"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_Sta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E4AEF4F-9692-D048-8E41-1D0B1A82C798}"/>
              </a:ext>
            </a:extLst>
          </p:cNvPr>
          <p:cNvPicPr>
            <a:picLocks noChangeAspect="1"/>
          </p:cNvPicPr>
          <p:nvPr userDrawn="1"/>
        </p:nvPicPr>
        <p:blipFill>
          <a:blip r:embed="rId2"/>
          <a:srcRect/>
          <a:stretch/>
        </p:blipFill>
        <p:spPr>
          <a:xfrm>
            <a:off x="0" y="3048"/>
            <a:ext cx="12192000" cy="6851904"/>
          </a:xfrm>
          <a:prstGeom prst="rect">
            <a:avLst/>
          </a:prstGeom>
        </p:spPr>
      </p:pic>
      <p:pic>
        <p:nvPicPr>
          <p:cNvPr id="14" name="Picture 13">
            <a:extLst>
              <a:ext uri="{FF2B5EF4-FFF2-40B4-BE49-F238E27FC236}">
                <a16:creationId xmlns:a16="http://schemas.microsoft.com/office/drawing/2014/main" id="{4311835B-B1E1-674F-903C-508E9AD3CBA9}"/>
              </a:ext>
            </a:extLst>
          </p:cNvPr>
          <p:cNvPicPr>
            <a:picLocks noChangeAspect="1"/>
          </p:cNvPicPr>
          <p:nvPr userDrawn="1"/>
        </p:nvPicPr>
        <p:blipFill>
          <a:blip r:embed="rId3"/>
          <a:stretch>
            <a:fillRect/>
          </a:stretch>
        </p:blipFill>
        <p:spPr>
          <a:xfrm>
            <a:off x="11089176" y="159021"/>
            <a:ext cx="926675" cy="1037768"/>
          </a:xfrm>
          <a:prstGeom prst="rect">
            <a:avLst/>
          </a:prstGeom>
        </p:spPr>
      </p:pic>
      <p:grpSp>
        <p:nvGrpSpPr>
          <p:cNvPr id="3" name="Group 2">
            <a:extLst>
              <a:ext uri="{FF2B5EF4-FFF2-40B4-BE49-F238E27FC236}">
                <a16:creationId xmlns:a16="http://schemas.microsoft.com/office/drawing/2014/main" id="{B51C221D-4116-3C4A-AF69-BD121D9A7F8D}"/>
              </a:ext>
            </a:extLst>
          </p:cNvPr>
          <p:cNvGrpSpPr/>
          <p:nvPr userDrawn="1"/>
        </p:nvGrpSpPr>
        <p:grpSpPr>
          <a:xfrm>
            <a:off x="0" y="5893180"/>
            <a:ext cx="12192000" cy="964820"/>
            <a:chOff x="0" y="5893180"/>
            <a:chExt cx="12192000" cy="964820"/>
          </a:xfrm>
        </p:grpSpPr>
        <p:sp>
          <p:nvSpPr>
            <p:cNvPr id="19" name="Freeform 18">
              <a:extLst>
                <a:ext uri="{FF2B5EF4-FFF2-40B4-BE49-F238E27FC236}">
                  <a16:creationId xmlns:a16="http://schemas.microsoft.com/office/drawing/2014/main" id="{DFCE44A0-AE0A-C94D-A07D-8DF4BEFECE66}"/>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0" name="Freeform 19">
              <a:extLst>
                <a:ext uri="{FF2B5EF4-FFF2-40B4-BE49-F238E27FC236}">
                  <a16:creationId xmlns:a16="http://schemas.microsoft.com/office/drawing/2014/main" id="{5524AA9A-E223-7849-9FCB-05E23A337927}"/>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4323A5B3-E7D7-7644-92BD-D9015F6C2EEF}"/>
                </a:ext>
              </a:extLst>
            </p:cNvPr>
            <p:cNvPicPr>
              <a:picLocks noChangeAspect="1"/>
            </p:cNvPicPr>
            <p:nvPr userDrawn="1"/>
          </p:nvPicPr>
          <p:blipFill>
            <a:blip r:embed="rId4">
              <a:alphaModFix/>
            </a:blip>
            <a:stretch>
              <a:fillRect/>
            </a:stretch>
          </p:blipFill>
          <p:spPr>
            <a:xfrm>
              <a:off x="10614742" y="6106942"/>
              <a:ext cx="1339696" cy="596839"/>
            </a:xfrm>
            <a:prstGeom prst="rect">
              <a:avLst/>
            </a:prstGeom>
          </p:spPr>
        </p:pic>
      </p:grpSp>
    </p:spTree>
    <p:extLst>
      <p:ext uri="{BB962C8B-B14F-4D97-AF65-F5344CB8AC3E}">
        <p14:creationId xmlns:p14="http://schemas.microsoft.com/office/powerpoint/2010/main" val="2577047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n Slay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AC4F2E-63FD-DD45-AE90-F6698A5EC11B}"/>
              </a:ext>
            </a:extLst>
          </p:cNvPr>
          <p:cNvGrpSpPr/>
          <p:nvPr userDrawn="1"/>
        </p:nvGrpSpPr>
        <p:grpSpPr>
          <a:xfrm>
            <a:off x="0" y="3048"/>
            <a:ext cx="12192000" cy="6854952"/>
            <a:chOff x="0" y="3048"/>
            <a:chExt cx="12192000" cy="6854952"/>
          </a:xfrm>
        </p:grpSpPr>
        <p:pic>
          <p:nvPicPr>
            <p:cNvPr id="97" name="Picture 96">
              <a:extLst>
                <a:ext uri="{FF2B5EF4-FFF2-40B4-BE49-F238E27FC236}">
                  <a16:creationId xmlns:a16="http://schemas.microsoft.com/office/drawing/2014/main" id="{DF9B8DC8-64EC-2248-9D85-4B948748D469}"/>
                </a:ext>
              </a:extLst>
            </p:cNvPr>
            <p:cNvPicPr>
              <a:picLocks noChangeAspect="1"/>
            </p:cNvPicPr>
            <p:nvPr userDrawn="1"/>
          </p:nvPicPr>
          <p:blipFill>
            <a:blip r:embed="rId2"/>
            <a:srcRect/>
            <a:stretch/>
          </p:blipFill>
          <p:spPr>
            <a:xfrm>
              <a:off x="0" y="3048"/>
              <a:ext cx="12192000" cy="6851904"/>
            </a:xfrm>
            <a:prstGeom prst="rect">
              <a:avLst/>
            </a:prstGeom>
          </p:spPr>
        </p:pic>
        <p:pic>
          <p:nvPicPr>
            <p:cNvPr id="98" name="Picture 97">
              <a:extLst>
                <a:ext uri="{FF2B5EF4-FFF2-40B4-BE49-F238E27FC236}">
                  <a16:creationId xmlns:a16="http://schemas.microsoft.com/office/drawing/2014/main" id="{9C0228A9-33F4-A447-8945-0EA30F098D3E}"/>
                </a:ext>
              </a:extLst>
            </p:cNvPr>
            <p:cNvPicPr>
              <a:picLocks noChangeAspect="1"/>
            </p:cNvPicPr>
            <p:nvPr userDrawn="1"/>
          </p:nvPicPr>
          <p:blipFill>
            <a:blip r:embed="rId3"/>
            <a:stretch>
              <a:fillRect/>
            </a:stretch>
          </p:blipFill>
          <p:spPr>
            <a:xfrm>
              <a:off x="11089176" y="159021"/>
              <a:ext cx="926675" cy="1037768"/>
            </a:xfrm>
            <a:prstGeom prst="rect">
              <a:avLst/>
            </a:prstGeom>
          </p:spPr>
        </p:pic>
        <p:grpSp>
          <p:nvGrpSpPr>
            <p:cNvPr id="99" name="Group 98">
              <a:extLst>
                <a:ext uri="{FF2B5EF4-FFF2-40B4-BE49-F238E27FC236}">
                  <a16:creationId xmlns:a16="http://schemas.microsoft.com/office/drawing/2014/main" id="{79CFE354-AEC6-FF47-8128-3E845BAA83AE}"/>
                </a:ext>
              </a:extLst>
            </p:cNvPr>
            <p:cNvGrpSpPr/>
            <p:nvPr userDrawn="1"/>
          </p:nvGrpSpPr>
          <p:grpSpPr>
            <a:xfrm>
              <a:off x="0" y="5893180"/>
              <a:ext cx="12192000" cy="964820"/>
              <a:chOff x="0" y="5893180"/>
              <a:chExt cx="12192000" cy="964820"/>
            </a:xfrm>
          </p:grpSpPr>
          <p:sp>
            <p:nvSpPr>
              <p:cNvPr id="100" name="Freeform 99">
                <a:extLst>
                  <a:ext uri="{FF2B5EF4-FFF2-40B4-BE49-F238E27FC236}">
                    <a16:creationId xmlns:a16="http://schemas.microsoft.com/office/drawing/2014/main" id="{0955B6D4-74A7-594A-B642-CF437E1BDFCB}"/>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01" name="Freeform 100">
                <a:extLst>
                  <a:ext uri="{FF2B5EF4-FFF2-40B4-BE49-F238E27FC236}">
                    <a16:creationId xmlns:a16="http://schemas.microsoft.com/office/drawing/2014/main" id="{74B54C53-68A6-2A46-8CEA-92CFC3DD5F43}"/>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 name="Picture 101">
                <a:extLst>
                  <a:ext uri="{FF2B5EF4-FFF2-40B4-BE49-F238E27FC236}">
                    <a16:creationId xmlns:a16="http://schemas.microsoft.com/office/drawing/2014/main" id="{F1712D39-B7D9-034C-9A60-B7BC54921ED0}"/>
                  </a:ext>
                </a:extLst>
              </p:cNvPr>
              <p:cNvPicPr>
                <a:picLocks noChangeAspect="1"/>
              </p:cNvPicPr>
              <p:nvPr userDrawn="1"/>
            </p:nvPicPr>
            <p:blipFill>
              <a:blip r:embed="rId4">
                <a:alphaModFix/>
              </a:blip>
              <a:stretch>
                <a:fillRect/>
              </a:stretch>
            </p:blipFill>
            <p:spPr>
              <a:xfrm>
                <a:off x="10614742" y="6106942"/>
                <a:ext cx="1339696" cy="596839"/>
              </a:xfrm>
              <a:prstGeom prst="rect">
                <a:avLst/>
              </a:prstGeom>
            </p:spPr>
          </p:pic>
        </p:grpSp>
      </p:grpSp>
      <p:pic>
        <p:nvPicPr>
          <p:cNvPr id="92" name="Picture 91">
            <a:extLst>
              <a:ext uri="{FF2B5EF4-FFF2-40B4-BE49-F238E27FC236}">
                <a16:creationId xmlns:a16="http://schemas.microsoft.com/office/drawing/2014/main" id="{4989717D-C35E-5B4D-BB1B-3523FAB685F6}"/>
              </a:ext>
            </a:extLst>
          </p:cNvPr>
          <p:cNvPicPr>
            <a:picLocks noChangeAspect="1"/>
          </p:cNvPicPr>
          <p:nvPr userDrawn="1"/>
        </p:nvPicPr>
        <p:blipFill>
          <a:blip r:embed="rId5"/>
          <a:srcRect/>
          <a:stretch/>
        </p:blipFill>
        <p:spPr>
          <a:xfrm>
            <a:off x="0" y="3048"/>
            <a:ext cx="12192000" cy="6851904"/>
          </a:xfrm>
          <a:prstGeom prst="rect">
            <a:avLst/>
          </a:prstGeom>
        </p:spPr>
      </p:pic>
      <p:pic>
        <p:nvPicPr>
          <p:cNvPr id="94" name="Picture 93">
            <a:extLst>
              <a:ext uri="{FF2B5EF4-FFF2-40B4-BE49-F238E27FC236}">
                <a16:creationId xmlns:a16="http://schemas.microsoft.com/office/drawing/2014/main" id="{F4D51EDD-E7FB-5C47-A460-C09AD75F11A2}"/>
              </a:ext>
            </a:extLst>
          </p:cNvPr>
          <p:cNvPicPr>
            <a:picLocks noChangeAspect="1"/>
          </p:cNvPicPr>
          <p:nvPr userDrawn="1"/>
        </p:nvPicPr>
        <p:blipFill rotWithShape="1">
          <a:blip r:embed="rId3"/>
          <a:srcRect b="23950"/>
          <a:stretch/>
        </p:blipFill>
        <p:spPr>
          <a:xfrm>
            <a:off x="10018646" y="297235"/>
            <a:ext cx="1843046" cy="1569665"/>
          </a:xfrm>
          <a:prstGeom prst="rect">
            <a:avLst/>
          </a:prstGeom>
        </p:spPr>
      </p:pic>
      <p:pic>
        <p:nvPicPr>
          <p:cNvPr id="95" name="Picture 94">
            <a:extLst>
              <a:ext uri="{FF2B5EF4-FFF2-40B4-BE49-F238E27FC236}">
                <a16:creationId xmlns:a16="http://schemas.microsoft.com/office/drawing/2014/main" id="{6AD3D598-F726-2248-AD3F-17E6522A4643}"/>
              </a:ext>
            </a:extLst>
          </p:cNvPr>
          <p:cNvPicPr>
            <a:picLocks noChangeAspect="1"/>
          </p:cNvPicPr>
          <p:nvPr userDrawn="1"/>
        </p:nvPicPr>
        <p:blipFill rotWithShape="1">
          <a:blip r:embed="rId3"/>
          <a:srcRect t="76825"/>
          <a:stretch/>
        </p:blipFill>
        <p:spPr>
          <a:xfrm>
            <a:off x="10018646" y="1882908"/>
            <a:ext cx="1843046" cy="478323"/>
          </a:xfrm>
          <a:prstGeom prst="rect">
            <a:avLst/>
          </a:prstGeom>
        </p:spPr>
      </p:pic>
      <p:pic>
        <p:nvPicPr>
          <p:cNvPr id="96" name="Picture 95">
            <a:extLst>
              <a:ext uri="{FF2B5EF4-FFF2-40B4-BE49-F238E27FC236}">
                <a16:creationId xmlns:a16="http://schemas.microsoft.com/office/drawing/2014/main" id="{8DF8F00D-820B-654F-BE3F-86B4DB384A1F}"/>
              </a:ext>
            </a:extLst>
          </p:cNvPr>
          <p:cNvPicPr>
            <a:picLocks noChangeAspect="1"/>
          </p:cNvPicPr>
          <p:nvPr userDrawn="1"/>
        </p:nvPicPr>
        <p:blipFill>
          <a:blip r:embed="rId6"/>
          <a:stretch>
            <a:fillRect/>
          </a:stretch>
        </p:blipFill>
        <p:spPr>
          <a:xfrm>
            <a:off x="435936" y="570334"/>
            <a:ext cx="2297330" cy="1023466"/>
          </a:xfrm>
          <a:prstGeom prst="rect">
            <a:avLst/>
          </a:prstGeom>
        </p:spPr>
      </p:pic>
    </p:spTree>
    <p:extLst>
      <p:ext uri="{BB962C8B-B14F-4D97-AF65-F5344CB8AC3E}">
        <p14:creationId xmlns:p14="http://schemas.microsoft.com/office/powerpoint/2010/main" val="15901670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childTnLst>
                                    </p:cTn>
                                  </p:par>
                                  <p:par>
                                    <p:cTn id="8" presetID="2" presetClass="entr" presetSubtype="2" accel="50000" fill="hold" nodeType="withEffect" p14:presetBounceEnd="50000">
                                      <p:stCondLst>
                                        <p:cond delay="1000"/>
                                      </p:stCondLst>
                                      <p:childTnLst>
                                        <p:set>
                                          <p:cBhvr>
                                            <p:cTn id="9" dur="1" fill="hold">
                                              <p:stCondLst>
                                                <p:cond delay="0"/>
                                              </p:stCondLst>
                                            </p:cTn>
                                            <p:tgtEl>
                                              <p:spTgt spid="94"/>
                                            </p:tgtEl>
                                            <p:attrNameLst>
                                              <p:attrName>style.visibility</p:attrName>
                                            </p:attrNameLst>
                                          </p:cBhvr>
                                          <p:to>
                                            <p:strVal val="visible"/>
                                          </p:to>
                                        </p:set>
                                        <p:anim calcmode="lin" valueType="num" p14:bounceEnd="50000">
                                          <p:cBhvr additive="base">
                                            <p:cTn id="10" dur="2000" fill="hold"/>
                                            <p:tgtEl>
                                              <p:spTgt spid="94"/>
                                            </p:tgtEl>
                                            <p:attrNameLst>
                                              <p:attrName>ppt_x</p:attrName>
                                            </p:attrNameLst>
                                          </p:cBhvr>
                                          <p:tavLst>
                                            <p:tav tm="0">
                                              <p:val>
                                                <p:strVal val="1+#ppt_w/2"/>
                                              </p:val>
                                            </p:tav>
                                            <p:tav tm="100000">
                                              <p:val>
                                                <p:strVal val="#ppt_x"/>
                                              </p:val>
                                            </p:tav>
                                          </p:tavLst>
                                        </p:anim>
                                        <p:anim calcmode="lin" valueType="num" p14:bounceEnd="50000">
                                          <p:cBhvr additive="base">
                                            <p:cTn id="11" dur="2000" fill="hold"/>
                                            <p:tgtEl>
                                              <p:spTgt spid="94"/>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110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1000"/>
                                            <p:tgtEl>
                                              <p:spTgt spid="95"/>
                                            </p:tgtEl>
                                          </p:cBhvr>
                                        </p:animEffect>
                                      </p:childTnLst>
                                    </p:cTn>
                                  </p:par>
                                  <p:par>
                                    <p:cTn id="15" presetID="2" presetClass="entr" presetSubtype="2" accel="50000" fill="hold" nodeType="withEffect" p14:presetBounceEnd="50000">
                                      <p:stCondLst>
                                        <p:cond delay="1100"/>
                                      </p:stCondLst>
                                      <p:childTnLst>
                                        <p:set>
                                          <p:cBhvr>
                                            <p:cTn id="16" dur="1" fill="hold">
                                              <p:stCondLst>
                                                <p:cond delay="0"/>
                                              </p:stCondLst>
                                            </p:cTn>
                                            <p:tgtEl>
                                              <p:spTgt spid="95"/>
                                            </p:tgtEl>
                                            <p:attrNameLst>
                                              <p:attrName>style.visibility</p:attrName>
                                            </p:attrNameLst>
                                          </p:cBhvr>
                                          <p:to>
                                            <p:strVal val="visible"/>
                                          </p:to>
                                        </p:set>
                                        <p:anim calcmode="lin" valueType="num" p14:bounceEnd="50000">
                                          <p:cBhvr additive="base">
                                            <p:cTn id="17" dur="2000" fill="hold"/>
                                            <p:tgtEl>
                                              <p:spTgt spid="95"/>
                                            </p:tgtEl>
                                            <p:attrNameLst>
                                              <p:attrName>ppt_x</p:attrName>
                                            </p:attrNameLst>
                                          </p:cBhvr>
                                          <p:tavLst>
                                            <p:tav tm="0">
                                              <p:val>
                                                <p:strVal val="1+#ppt_w/2"/>
                                              </p:val>
                                            </p:tav>
                                            <p:tav tm="100000">
                                              <p:val>
                                                <p:strVal val="#ppt_x"/>
                                              </p:val>
                                            </p:tav>
                                          </p:tavLst>
                                        </p:anim>
                                        <p:anim calcmode="lin" valueType="num" p14:bounceEnd="50000">
                                          <p:cBhvr additive="base">
                                            <p:cTn id="18" dur="2000" fill="hold"/>
                                            <p:tgtEl>
                                              <p:spTgt spid="95"/>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00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2000"/>
                                            <p:tgtEl>
                                              <p:spTgt spid="96"/>
                                            </p:tgtEl>
                                          </p:cBhvr>
                                        </p:animEffect>
                                      </p:childTnLst>
                                    </p:cTn>
                                  </p:par>
                                  <p:par>
                                    <p:cTn id="22" presetID="2" presetClass="entr" presetSubtype="8" accel="50000" fill="hold" nodeType="withEffect" p14:presetBounceEnd="50000">
                                      <p:stCondLst>
                                        <p:cond delay="1000"/>
                                      </p:stCondLst>
                                      <p:childTnLst>
                                        <p:set>
                                          <p:cBhvr>
                                            <p:cTn id="23" dur="1" fill="hold">
                                              <p:stCondLst>
                                                <p:cond delay="0"/>
                                              </p:stCondLst>
                                            </p:cTn>
                                            <p:tgtEl>
                                              <p:spTgt spid="96"/>
                                            </p:tgtEl>
                                            <p:attrNameLst>
                                              <p:attrName>style.visibility</p:attrName>
                                            </p:attrNameLst>
                                          </p:cBhvr>
                                          <p:to>
                                            <p:strVal val="visible"/>
                                          </p:to>
                                        </p:set>
                                        <p:anim calcmode="lin" valueType="num" p14:bounceEnd="50000">
                                          <p:cBhvr additive="base">
                                            <p:cTn id="24" dur="2500" fill="hold"/>
                                            <p:tgtEl>
                                              <p:spTgt spid="96"/>
                                            </p:tgtEl>
                                            <p:attrNameLst>
                                              <p:attrName>ppt_x</p:attrName>
                                            </p:attrNameLst>
                                          </p:cBhvr>
                                          <p:tavLst>
                                            <p:tav tm="0">
                                              <p:val>
                                                <p:strVal val="0-#ppt_w/2"/>
                                              </p:val>
                                            </p:tav>
                                            <p:tav tm="100000">
                                              <p:val>
                                                <p:strVal val="#ppt_x"/>
                                              </p:val>
                                            </p:tav>
                                          </p:tavLst>
                                        </p:anim>
                                        <p:anim calcmode="lin" valueType="num" p14:bounceEnd="50000">
                                          <p:cBhvr additive="base">
                                            <p:cTn id="25" dur="2500" fill="hold"/>
                                            <p:tgtEl>
                                              <p:spTgt spid="96"/>
                                            </p:tgtEl>
                                            <p:attrNameLst>
                                              <p:attrName>ppt_y</p:attrName>
                                            </p:attrNameLst>
                                          </p:cBhvr>
                                          <p:tavLst>
                                            <p:tav tm="0">
                                              <p:val>
                                                <p:strVal val="#ppt_y"/>
                                              </p:val>
                                            </p:tav>
                                            <p:tav tm="100000">
                                              <p:val>
                                                <p:strVal val="#ppt_y"/>
                                              </p:val>
                                            </p:tav>
                                          </p:tavLst>
                                        </p:anim>
                                      </p:childTnLst>
                                    </p:cTn>
                                  </p:par>
                                  <p:par>
                                    <p:cTn id="26" presetID="23" presetClass="entr" presetSubtype="272" fill="hold" nodeType="withEffect">
                                      <p:stCondLst>
                                        <p:cond delay="1000"/>
                                      </p:stCondLst>
                                      <p:childTnLst>
                                        <p:set>
                                          <p:cBhvr>
                                            <p:cTn id="27" dur="1" fill="hold">
                                              <p:stCondLst>
                                                <p:cond delay="0"/>
                                              </p:stCondLst>
                                            </p:cTn>
                                            <p:tgtEl>
                                              <p:spTgt spid="96"/>
                                            </p:tgtEl>
                                            <p:attrNameLst>
                                              <p:attrName>style.visibility</p:attrName>
                                            </p:attrNameLst>
                                          </p:cBhvr>
                                          <p:to>
                                            <p:strVal val="visible"/>
                                          </p:to>
                                        </p:set>
                                        <p:anim calcmode="lin" valueType="num">
                                          <p:cBhvr>
                                            <p:cTn id="28" dur="2500" fill="hold"/>
                                            <p:tgtEl>
                                              <p:spTgt spid="96"/>
                                            </p:tgtEl>
                                            <p:attrNameLst>
                                              <p:attrName>ppt_w</p:attrName>
                                            </p:attrNameLst>
                                          </p:cBhvr>
                                          <p:tavLst>
                                            <p:tav tm="0">
                                              <p:val>
                                                <p:strVal val="2/3*#ppt_w"/>
                                              </p:val>
                                            </p:tav>
                                            <p:tav tm="100000">
                                              <p:val>
                                                <p:strVal val="#ppt_w"/>
                                              </p:val>
                                            </p:tav>
                                          </p:tavLst>
                                        </p:anim>
                                        <p:anim calcmode="lin" valueType="num">
                                          <p:cBhvr>
                                            <p:cTn id="29" dur="2500" fill="hold"/>
                                            <p:tgtEl>
                                              <p:spTgt spid="96"/>
                                            </p:tgtEl>
                                            <p:attrNameLst>
                                              <p:attrName>ppt_h</p:attrName>
                                            </p:attrNameLst>
                                          </p:cBhvr>
                                          <p:tavLst>
                                            <p:tav tm="0">
                                              <p:val>
                                                <p:strVal val="2/3*#ppt_h"/>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2500"/>
                                            <p:tgtEl>
                                              <p:spTgt spid="92"/>
                                            </p:tgtEl>
                                          </p:cBhvr>
                                        </p:animEffect>
                                      </p:childTnLst>
                                    </p:cTn>
                                  </p:par>
                                  <p:par>
                                    <p:cTn id="33" presetID="23" presetClass="entr" presetSubtype="288"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p:cTn id="35" dur="5000" fill="hold"/>
                                            <p:tgtEl>
                                              <p:spTgt spid="92"/>
                                            </p:tgtEl>
                                            <p:attrNameLst>
                                              <p:attrName>ppt_w</p:attrName>
                                            </p:attrNameLst>
                                          </p:cBhvr>
                                          <p:tavLst>
                                            <p:tav tm="0">
                                              <p:val>
                                                <p:strVal val="4/3*#ppt_w"/>
                                              </p:val>
                                            </p:tav>
                                            <p:tav tm="100000">
                                              <p:val>
                                                <p:strVal val="#ppt_w"/>
                                              </p:val>
                                            </p:tav>
                                          </p:tavLst>
                                        </p:anim>
                                        <p:anim calcmode="lin" valueType="num">
                                          <p:cBhvr>
                                            <p:cTn id="36" dur="5000" fill="hold"/>
                                            <p:tgtEl>
                                              <p:spTgt spid="9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childTnLst>
                                    </p:cTn>
                                  </p:par>
                                  <p:par>
                                    <p:cTn id="8" presetID="2" presetClass="entr" presetSubtype="2" accel="50000" fill="hold" nodeType="withEffect">
                                      <p:stCondLst>
                                        <p:cond delay="1000"/>
                                      </p:stCondLst>
                                      <p:childTnLst>
                                        <p:set>
                                          <p:cBhvr>
                                            <p:cTn id="9" dur="1" fill="hold">
                                              <p:stCondLst>
                                                <p:cond delay="0"/>
                                              </p:stCondLst>
                                            </p:cTn>
                                            <p:tgtEl>
                                              <p:spTgt spid="94"/>
                                            </p:tgtEl>
                                            <p:attrNameLst>
                                              <p:attrName>style.visibility</p:attrName>
                                            </p:attrNameLst>
                                          </p:cBhvr>
                                          <p:to>
                                            <p:strVal val="visible"/>
                                          </p:to>
                                        </p:set>
                                        <p:anim calcmode="lin" valueType="num">
                                          <p:cBhvr additive="base">
                                            <p:cTn id="10" dur="2000" fill="hold"/>
                                            <p:tgtEl>
                                              <p:spTgt spid="94"/>
                                            </p:tgtEl>
                                            <p:attrNameLst>
                                              <p:attrName>ppt_x</p:attrName>
                                            </p:attrNameLst>
                                          </p:cBhvr>
                                          <p:tavLst>
                                            <p:tav tm="0">
                                              <p:val>
                                                <p:strVal val="1+#ppt_w/2"/>
                                              </p:val>
                                            </p:tav>
                                            <p:tav tm="100000">
                                              <p:val>
                                                <p:strVal val="#ppt_x"/>
                                              </p:val>
                                            </p:tav>
                                          </p:tavLst>
                                        </p:anim>
                                        <p:anim calcmode="lin" valueType="num">
                                          <p:cBhvr additive="base">
                                            <p:cTn id="11" dur="2000" fill="hold"/>
                                            <p:tgtEl>
                                              <p:spTgt spid="94"/>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110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1000"/>
                                            <p:tgtEl>
                                              <p:spTgt spid="95"/>
                                            </p:tgtEl>
                                          </p:cBhvr>
                                        </p:animEffect>
                                      </p:childTnLst>
                                    </p:cTn>
                                  </p:par>
                                  <p:par>
                                    <p:cTn id="15" presetID="2" presetClass="entr" presetSubtype="2" accel="50000" fill="hold" nodeType="withEffect">
                                      <p:stCondLst>
                                        <p:cond delay="110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2000" fill="hold"/>
                                            <p:tgtEl>
                                              <p:spTgt spid="95"/>
                                            </p:tgtEl>
                                            <p:attrNameLst>
                                              <p:attrName>ppt_x</p:attrName>
                                            </p:attrNameLst>
                                          </p:cBhvr>
                                          <p:tavLst>
                                            <p:tav tm="0">
                                              <p:val>
                                                <p:strVal val="1+#ppt_w/2"/>
                                              </p:val>
                                            </p:tav>
                                            <p:tav tm="100000">
                                              <p:val>
                                                <p:strVal val="#ppt_x"/>
                                              </p:val>
                                            </p:tav>
                                          </p:tavLst>
                                        </p:anim>
                                        <p:anim calcmode="lin" valueType="num">
                                          <p:cBhvr additive="base">
                                            <p:cTn id="18" dur="2000" fill="hold"/>
                                            <p:tgtEl>
                                              <p:spTgt spid="95"/>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00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2000"/>
                                            <p:tgtEl>
                                              <p:spTgt spid="96"/>
                                            </p:tgtEl>
                                          </p:cBhvr>
                                        </p:animEffect>
                                      </p:childTnLst>
                                    </p:cTn>
                                  </p:par>
                                  <p:par>
                                    <p:cTn id="22" presetID="2" presetClass="entr" presetSubtype="8" accel="50000" fill="hold" nodeType="withEffect">
                                      <p:stCondLst>
                                        <p:cond delay="1000"/>
                                      </p:stCondLst>
                                      <p:childTnLst>
                                        <p:set>
                                          <p:cBhvr>
                                            <p:cTn id="23" dur="1" fill="hold">
                                              <p:stCondLst>
                                                <p:cond delay="0"/>
                                              </p:stCondLst>
                                            </p:cTn>
                                            <p:tgtEl>
                                              <p:spTgt spid="96"/>
                                            </p:tgtEl>
                                            <p:attrNameLst>
                                              <p:attrName>style.visibility</p:attrName>
                                            </p:attrNameLst>
                                          </p:cBhvr>
                                          <p:to>
                                            <p:strVal val="visible"/>
                                          </p:to>
                                        </p:set>
                                        <p:anim calcmode="lin" valueType="num">
                                          <p:cBhvr additive="base">
                                            <p:cTn id="24" dur="2500" fill="hold"/>
                                            <p:tgtEl>
                                              <p:spTgt spid="96"/>
                                            </p:tgtEl>
                                            <p:attrNameLst>
                                              <p:attrName>ppt_x</p:attrName>
                                            </p:attrNameLst>
                                          </p:cBhvr>
                                          <p:tavLst>
                                            <p:tav tm="0">
                                              <p:val>
                                                <p:strVal val="0-#ppt_w/2"/>
                                              </p:val>
                                            </p:tav>
                                            <p:tav tm="100000">
                                              <p:val>
                                                <p:strVal val="#ppt_x"/>
                                              </p:val>
                                            </p:tav>
                                          </p:tavLst>
                                        </p:anim>
                                        <p:anim calcmode="lin" valueType="num">
                                          <p:cBhvr additive="base">
                                            <p:cTn id="25" dur="2500" fill="hold"/>
                                            <p:tgtEl>
                                              <p:spTgt spid="96"/>
                                            </p:tgtEl>
                                            <p:attrNameLst>
                                              <p:attrName>ppt_y</p:attrName>
                                            </p:attrNameLst>
                                          </p:cBhvr>
                                          <p:tavLst>
                                            <p:tav tm="0">
                                              <p:val>
                                                <p:strVal val="#ppt_y"/>
                                              </p:val>
                                            </p:tav>
                                            <p:tav tm="100000">
                                              <p:val>
                                                <p:strVal val="#ppt_y"/>
                                              </p:val>
                                            </p:tav>
                                          </p:tavLst>
                                        </p:anim>
                                      </p:childTnLst>
                                    </p:cTn>
                                  </p:par>
                                  <p:par>
                                    <p:cTn id="26" presetID="23" presetClass="entr" presetSubtype="272" fill="hold" nodeType="withEffect">
                                      <p:stCondLst>
                                        <p:cond delay="1000"/>
                                      </p:stCondLst>
                                      <p:childTnLst>
                                        <p:set>
                                          <p:cBhvr>
                                            <p:cTn id="27" dur="1" fill="hold">
                                              <p:stCondLst>
                                                <p:cond delay="0"/>
                                              </p:stCondLst>
                                            </p:cTn>
                                            <p:tgtEl>
                                              <p:spTgt spid="96"/>
                                            </p:tgtEl>
                                            <p:attrNameLst>
                                              <p:attrName>style.visibility</p:attrName>
                                            </p:attrNameLst>
                                          </p:cBhvr>
                                          <p:to>
                                            <p:strVal val="visible"/>
                                          </p:to>
                                        </p:set>
                                        <p:anim calcmode="lin" valueType="num">
                                          <p:cBhvr>
                                            <p:cTn id="28" dur="2500" fill="hold"/>
                                            <p:tgtEl>
                                              <p:spTgt spid="96"/>
                                            </p:tgtEl>
                                            <p:attrNameLst>
                                              <p:attrName>ppt_w</p:attrName>
                                            </p:attrNameLst>
                                          </p:cBhvr>
                                          <p:tavLst>
                                            <p:tav tm="0">
                                              <p:val>
                                                <p:strVal val="2/3*#ppt_w"/>
                                              </p:val>
                                            </p:tav>
                                            <p:tav tm="100000">
                                              <p:val>
                                                <p:strVal val="#ppt_w"/>
                                              </p:val>
                                            </p:tav>
                                          </p:tavLst>
                                        </p:anim>
                                        <p:anim calcmode="lin" valueType="num">
                                          <p:cBhvr>
                                            <p:cTn id="29" dur="2500" fill="hold"/>
                                            <p:tgtEl>
                                              <p:spTgt spid="96"/>
                                            </p:tgtEl>
                                            <p:attrNameLst>
                                              <p:attrName>ppt_h</p:attrName>
                                            </p:attrNameLst>
                                          </p:cBhvr>
                                          <p:tavLst>
                                            <p:tav tm="0">
                                              <p:val>
                                                <p:strVal val="2/3*#ppt_h"/>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2500"/>
                                            <p:tgtEl>
                                              <p:spTgt spid="92"/>
                                            </p:tgtEl>
                                          </p:cBhvr>
                                        </p:animEffect>
                                      </p:childTnLst>
                                    </p:cTn>
                                  </p:par>
                                  <p:par>
                                    <p:cTn id="33" presetID="23" presetClass="entr" presetSubtype="288"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p:cTn id="35" dur="5000" fill="hold"/>
                                            <p:tgtEl>
                                              <p:spTgt spid="92"/>
                                            </p:tgtEl>
                                            <p:attrNameLst>
                                              <p:attrName>ppt_w</p:attrName>
                                            </p:attrNameLst>
                                          </p:cBhvr>
                                          <p:tavLst>
                                            <p:tav tm="0">
                                              <p:val>
                                                <p:strVal val="4/3*#ppt_w"/>
                                              </p:val>
                                            </p:tav>
                                            <p:tav tm="100000">
                                              <p:val>
                                                <p:strVal val="#ppt_w"/>
                                              </p:val>
                                            </p:tav>
                                          </p:tavLst>
                                        </p:anim>
                                        <p:anim calcmode="lin" valueType="num">
                                          <p:cBhvr>
                                            <p:cTn id="36" dur="5000" fill="hold"/>
                                            <p:tgtEl>
                                              <p:spTgt spid="9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ak">
    <p:spTree>
      <p:nvGrpSpPr>
        <p:cNvPr id="1" name=""/>
        <p:cNvGrpSpPr/>
        <p:nvPr/>
      </p:nvGrpSpPr>
      <p:grpSpPr>
        <a:xfrm>
          <a:off x="0" y="0"/>
          <a:ext cx="0" cy="0"/>
          <a:chOff x="0" y="0"/>
          <a:chExt cx="0" cy="0"/>
        </a:xfrm>
      </p:grpSpPr>
      <p:grpSp>
        <p:nvGrpSpPr>
          <p:cNvPr id="80" name="Group 79"/>
          <p:cNvGrpSpPr/>
          <p:nvPr userDrawn="1"/>
        </p:nvGrpSpPr>
        <p:grpSpPr>
          <a:xfrm>
            <a:off x="7304891" y="0"/>
            <a:ext cx="4887109" cy="4887270"/>
            <a:chOff x="7304891" y="0"/>
            <a:chExt cx="4887109" cy="4887270"/>
          </a:xfrm>
        </p:grpSpPr>
        <p:sp>
          <p:nvSpPr>
            <p:cNvPr id="8" name="Freeform 7"/>
            <p:cNvSpPr/>
            <p:nvPr userDrawn="1"/>
          </p:nvSpPr>
          <p:spPr>
            <a:xfrm rot="10800000">
              <a:off x="7304891" y="0"/>
              <a:ext cx="4887109" cy="4887270"/>
            </a:xfrm>
            <a:custGeom>
              <a:avLst/>
              <a:gdLst>
                <a:gd name="connsiteX0" fmla="*/ 4137937 w 4887109"/>
                <a:gd name="connsiteY0" fmla="*/ 4887270 h 4887270"/>
                <a:gd name="connsiteX1" fmla="*/ 0 w 4887109"/>
                <a:gd name="connsiteY1" fmla="*/ 4887270 h 4887270"/>
                <a:gd name="connsiteX2" fmla="*/ 0 w 4887109"/>
                <a:gd name="connsiteY2" fmla="*/ 749026 h 4887270"/>
                <a:gd name="connsiteX3" fmla="*/ 86997 w 4887109"/>
                <a:gd name="connsiteY3" fmla="*/ 669957 h 4887270"/>
                <a:gd name="connsiteX4" fmla="*/ 1953222 w 4887109"/>
                <a:gd name="connsiteY4" fmla="*/ 0 h 4887270"/>
                <a:gd name="connsiteX5" fmla="*/ 4887109 w 4887109"/>
                <a:gd name="connsiteY5" fmla="*/ 2933887 h 4887270"/>
                <a:gd name="connsiteX6" fmla="*/ 4217152 w 4887109"/>
                <a:gd name="connsiteY6" fmla="*/ 4800112 h 488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7109" h="4887270">
                  <a:moveTo>
                    <a:pt x="4137937" y="4887270"/>
                  </a:moveTo>
                  <a:lnTo>
                    <a:pt x="0" y="4887270"/>
                  </a:lnTo>
                  <a:lnTo>
                    <a:pt x="0" y="749026"/>
                  </a:lnTo>
                  <a:lnTo>
                    <a:pt x="86997" y="669957"/>
                  </a:lnTo>
                  <a:cubicBezTo>
                    <a:pt x="594146" y="251421"/>
                    <a:pt x="1244323" y="0"/>
                    <a:pt x="1953222" y="0"/>
                  </a:cubicBezTo>
                  <a:cubicBezTo>
                    <a:pt x="3573563" y="0"/>
                    <a:pt x="4887109" y="1313546"/>
                    <a:pt x="4887109" y="2933887"/>
                  </a:cubicBezTo>
                  <a:cubicBezTo>
                    <a:pt x="4887109" y="3642786"/>
                    <a:pt x="4635688" y="4292963"/>
                    <a:pt x="4217152" y="4800112"/>
                  </a:cubicBezTo>
                  <a:close/>
                </a:path>
              </a:pathLst>
            </a:cu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9" name="Oval 8"/>
            <p:cNvSpPr/>
            <p:nvPr userDrawn="1"/>
          </p:nvSpPr>
          <p:spPr>
            <a:xfrm>
              <a:off x="8504571" y="219176"/>
              <a:ext cx="3468414" cy="346841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sp>
        <p:nvSpPr>
          <p:cNvPr id="75" name="Title 136"/>
          <p:cNvSpPr>
            <a:spLocks noGrp="1"/>
          </p:cNvSpPr>
          <p:nvPr userDrawn="1">
            <p:ph type="title" hasCustomPrompt="1"/>
          </p:nvPr>
        </p:nvSpPr>
        <p:spPr>
          <a:xfrm>
            <a:off x="421961" y="1320620"/>
            <a:ext cx="6562313" cy="1261884"/>
          </a:xfrm>
          <a:prstGeom prst="rect">
            <a:avLst/>
          </a:prstGeom>
        </p:spPr>
        <p:txBody>
          <a:bodyPr wrap="square">
            <a:spAutoFit/>
          </a:bodyPr>
          <a:lstStyle>
            <a:lvl1pPr marL="0" algn="l" defTabSz="914400" rtl="0" eaLnBrk="1" latinLnBrk="0" hangingPunct="1">
              <a:defRPr lang="en-US" sz="3800" b="1" kern="1200" baseline="0">
                <a:solidFill>
                  <a:schemeClr val="tx1"/>
                </a:solidFill>
                <a:latin typeface="Verdana" charset="0"/>
                <a:ea typeface="Verdana" charset="0"/>
                <a:cs typeface="Verdana" charset="0"/>
              </a:defRPr>
            </a:lvl1pPr>
          </a:lstStyle>
          <a:p>
            <a:r>
              <a:rPr lang="en-US" dirty="0" smtClean="0"/>
              <a:t>SUNUM BAŞLIĞI</a:t>
            </a:r>
            <a:br>
              <a:rPr lang="en-US" dirty="0" smtClean="0"/>
            </a:br>
            <a:r>
              <a:rPr lang="en-US" dirty="0" smtClean="0"/>
              <a:t>İÇİN TIKLAYIN</a:t>
            </a:r>
            <a:endParaRPr lang="en-US" dirty="0"/>
          </a:p>
        </p:txBody>
      </p:sp>
      <p:sp>
        <p:nvSpPr>
          <p:cNvPr id="76" name="Text Placeholder 148"/>
          <p:cNvSpPr>
            <a:spLocks noGrp="1"/>
          </p:cNvSpPr>
          <p:nvPr userDrawn="1">
            <p:ph type="body" sz="quarter" idx="10" hasCustomPrompt="1"/>
          </p:nvPr>
        </p:nvSpPr>
        <p:spPr>
          <a:xfrm>
            <a:off x="417513" y="3546527"/>
            <a:ext cx="6566761" cy="341632"/>
          </a:xfrm>
          <a:prstGeom prst="rect">
            <a:avLst/>
          </a:prstGeom>
        </p:spPr>
        <p:txBody>
          <a:bodyPr wrap="square">
            <a:spAutoFit/>
          </a:bodyPr>
          <a:lstStyle>
            <a:lvl1pPr marL="0" indent="0" algn="l" defTabSz="914400" rtl="0" eaLnBrk="1" latinLnBrk="0" hangingPunct="1">
              <a:buFontTx/>
              <a:buNone/>
              <a:defRPr lang="en-US" sz="1800" b="1" kern="1200" baseline="0" dirty="0" smtClean="0">
                <a:solidFill>
                  <a:schemeClr val="tx1">
                    <a:lumMod val="50000"/>
                    <a:lumOff val="50000"/>
                  </a:schemeClr>
                </a:solidFill>
                <a:latin typeface="Verdana" charset="0"/>
                <a:ea typeface="Verdana" charset="0"/>
                <a:cs typeface="Verdana" charset="0"/>
              </a:defRPr>
            </a:lvl1pPr>
            <a:lvl2pPr marL="0" indent="0" algn="l" defTabSz="914400" rtl="0" eaLnBrk="1" latinLnBrk="0" hangingPunct="1">
              <a:buFontTx/>
              <a:buNone/>
              <a:defRPr lang="en-US" sz="1700" b="1" kern="1200" dirty="0" smtClean="0">
                <a:solidFill>
                  <a:schemeClr val="accent1"/>
                </a:solidFill>
                <a:latin typeface="+mn-lt"/>
                <a:ea typeface="+mn-ea"/>
                <a:cs typeface="+mn-cs"/>
              </a:defRPr>
            </a:lvl2pPr>
            <a:lvl3pPr marL="0" indent="0" algn="l" defTabSz="914400" rtl="0" eaLnBrk="1" latinLnBrk="0" hangingPunct="1">
              <a:buFontTx/>
              <a:buNone/>
              <a:defRPr lang="en-US" sz="1700" b="1" kern="1200" dirty="0" smtClean="0">
                <a:solidFill>
                  <a:schemeClr val="accent1"/>
                </a:solidFill>
                <a:latin typeface="+mn-lt"/>
                <a:ea typeface="+mn-ea"/>
                <a:cs typeface="+mn-cs"/>
              </a:defRPr>
            </a:lvl3pPr>
            <a:lvl4pPr marL="0" indent="0" algn="l" defTabSz="914400" rtl="0" eaLnBrk="1" latinLnBrk="0" hangingPunct="1">
              <a:buFontTx/>
              <a:buNone/>
              <a:defRPr lang="en-US" sz="1700" b="1" kern="1200" dirty="0" smtClean="0">
                <a:solidFill>
                  <a:schemeClr val="accent1"/>
                </a:solidFill>
                <a:latin typeface="+mn-lt"/>
                <a:ea typeface="+mn-ea"/>
                <a:cs typeface="+mn-cs"/>
              </a:defRPr>
            </a:lvl4pPr>
            <a:lvl5pPr marL="0" indent="0" algn="l" defTabSz="914400" rtl="0" eaLnBrk="1" latinLnBrk="0" hangingPunct="1">
              <a:buFontTx/>
              <a:buNone/>
              <a:defRPr lang="en-US" sz="1700" b="1" kern="1200" dirty="0">
                <a:solidFill>
                  <a:schemeClr val="accent1"/>
                </a:solidFill>
                <a:latin typeface="+mn-lt"/>
                <a:ea typeface="+mn-ea"/>
                <a:cs typeface="+mn-cs"/>
              </a:defRPr>
            </a:lvl5pPr>
          </a:lstStyle>
          <a:p>
            <a:pPr lvl="0"/>
            <a:r>
              <a:rPr lang="en-US" dirty="0" smtClean="0"/>
              <a:t>İSİM SOYAD İÇİN TIKLAYIN</a:t>
            </a:r>
            <a:endParaRPr lang="en-US" dirty="0"/>
          </a:p>
        </p:txBody>
      </p:sp>
      <p:grpSp>
        <p:nvGrpSpPr>
          <p:cNvPr id="2" name="Group 1"/>
          <p:cNvGrpSpPr/>
          <p:nvPr userDrawn="1"/>
        </p:nvGrpSpPr>
        <p:grpSpPr>
          <a:xfrm>
            <a:off x="534054" y="5835739"/>
            <a:ext cx="2125291" cy="846443"/>
            <a:chOff x="1010415" y="5835739"/>
            <a:chExt cx="2125291" cy="846443"/>
          </a:xfrm>
        </p:grpSpPr>
        <p:grpSp>
          <p:nvGrpSpPr>
            <p:cNvPr id="59" name="Group 58"/>
            <p:cNvGrpSpPr/>
            <p:nvPr userDrawn="1"/>
          </p:nvGrpSpPr>
          <p:grpSpPr>
            <a:xfrm>
              <a:off x="1010415" y="5835739"/>
              <a:ext cx="2125291" cy="369163"/>
              <a:chOff x="1236663" y="4017963"/>
              <a:chExt cx="3342915" cy="580665"/>
            </a:xfrm>
          </p:grpSpPr>
          <p:sp>
            <p:nvSpPr>
              <p:cNvPr id="61" name="Freeform 60"/>
              <p:cNvSpPr>
                <a:spLocks noChangeArrowheads="1"/>
              </p:cNvSpPr>
              <p:nvPr/>
            </p:nvSpPr>
            <p:spPr bwMode="auto">
              <a:xfrm>
                <a:off x="3448050" y="4017963"/>
                <a:ext cx="1131528" cy="580665"/>
              </a:xfrm>
              <a:custGeom>
                <a:avLst/>
                <a:gdLst>
                  <a:gd name="connsiteX0" fmla="*/ 840120 w 1131528"/>
                  <a:gd name="connsiteY0" fmla="*/ 206375 h 580665"/>
                  <a:gd name="connsiteX1" fmla="*/ 902929 w 1131528"/>
                  <a:gd name="connsiteY1" fmla="*/ 321903 h 580665"/>
                  <a:gd name="connsiteX2" fmla="*/ 779463 w 1131528"/>
                  <a:gd name="connsiteY2" fmla="*/ 321903 h 580665"/>
                  <a:gd name="connsiteX3" fmla="*/ 784003 w 1131528"/>
                  <a:gd name="connsiteY3" fmla="*/ 145346 h 580665"/>
                  <a:gd name="connsiteX4" fmla="*/ 620504 w 1131528"/>
                  <a:gd name="connsiteY4" fmla="*/ 435679 h 580665"/>
                  <a:gd name="connsiteX5" fmla="*/ 720980 w 1131528"/>
                  <a:gd name="connsiteY5" fmla="*/ 435679 h 580665"/>
                  <a:gd name="connsiteX6" fmla="*/ 748350 w 1131528"/>
                  <a:gd name="connsiteY6" fmla="*/ 383872 h 580665"/>
                  <a:gd name="connsiteX7" fmla="*/ 935617 w 1131528"/>
                  <a:gd name="connsiteY7" fmla="*/ 383872 h 580665"/>
                  <a:gd name="connsiteX8" fmla="*/ 964068 w 1131528"/>
                  <a:gd name="connsiteY8" fmla="*/ 435679 h 580665"/>
                  <a:gd name="connsiteX9" fmla="*/ 1061663 w 1131528"/>
                  <a:gd name="connsiteY9" fmla="*/ 435679 h 580665"/>
                  <a:gd name="connsiteX10" fmla="*/ 902846 w 1131528"/>
                  <a:gd name="connsiteY10" fmla="*/ 145346 h 580665"/>
                  <a:gd name="connsiteX11" fmla="*/ 288464 w 1131528"/>
                  <a:gd name="connsiteY11" fmla="*/ 144267 h 580665"/>
                  <a:gd name="connsiteX12" fmla="*/ 179705 w 1131528"/>
                  <a:gd name="connsiteY12" fmla="*/ 149304 h 580665"/>
                  <a:gd name="connsiteX13" fmla="*/ 107679 w 1131528"/>
                  <a:gd name="connsiteY13" fmla="*/ 237807 h 580665"/>
                  <a:gd name="connsiteX14" fmla="*/ 150174 w 1131528"/>
                  <a:gd name="connsiteY14" fmla="*/ 315876 h 580665"/>
                  <a:gd name="connsiteX15" fmla="*/ 232644 w 1131528"/>
                  <a:gd name="connsiteY15" fmla="*/ 323072 h 580665"/>
                  <a:gd name="connsiteX16" fmla="*/ 312953 w 1131528"/>
                  <a:gd name="connsiteY16" fmla="*/ 323072 h 580665"/>
                  <a:gd name="connsiteX17" fmla="*/ 356169 w 1131528"/>
                  <a:gd name="connsiteY17" fmla="*/ 323791 h 580665"/>
                  <a:gd name="connsiteX18" fmla="*/ 382818 w 1131528"/>
                  <a:gd name="connsiteY18" fmla="*/ 348255 h 580665"/>
                  <a:gd name="connsiteX19" fmla="*/ 268297 w 1131528"/>
                  <a:gd name="connsiteY19" fmla="*/ 376677 h 580665"/>
                  <a:gd name="connsiteX20" fmla="*/ 213197 w 1131528"/>
                  <a:gd name="connsiteY20" fmla="*/ 373799 h 580665"/>
                  <a:gd name="connsiteX21" fmla="*/ 195911 w 1131528"/>
                  <a:gd name="connsiteY21" fmla="*/ 343219 h 580665"/>
                  <a:gd name="connsiteX22" fmla="*/ 109480 w 1131528"/>
                  <a:gd name="connsiteY22" fmla="*/ 343219 h 580665"/>
                  <a:gd name="connsiteX23" fmla="*/ 109480 w 1131528"/>
                  <a:gd name="connsiteY23" fmla="*/ 360488 h 580665"/>
                  <a:gd name="connsiteX24" fmla="*/ 156296 w 1131528"/>
                  <a:gd name="connsiteY24" fmla="*/ 430642 h 580665"/>
                  <a:gd name="connsiteX25" fmla="*/ 273339 w 1131528"/>
                  <a:gd name="connsiteY25" fmla="*/ 437838 h 580665"/>
                  <a:gd name="connsiteX26" fmla="*/ 394702 w 1131528"/>
                  <a:gd name="connsiteY26" fmla="*/ 433520 h 580665"/>
                  <a:gd name="connsiteX27" fmla="*/ 468889 w 1131528"/>
                  <a:gd name="connsiteY27" fmla="*/ 347176 h 580665"/>
                  <a:gd name="connsiteX28" fmla="*/ 450883 w 1131528"/>
                  <a:gd name="connsiteY28" fmla="*/ 282418 h 580665"/>
                  <a:gd name="connsiteX29" fmla="*/ 375616 w 1131528"/>
                  <a:gd name="connsiteY29" fmla="*/ 260112 h 580665"/>
                  <a:gd name="connsiteX30" fmla="*/ 330239 w 1131528"/>
                  <a:gd name="connsiteY30" fmla="*/ 259033 h 580665"/>
                  <a:gd name="connsiteX31" fmla="*/ 247769 w 1131528"/>
                  <a:gd name="connsiteY31" fmla="*/ 259033 h 580665"/>
                  <a:gd name="connsiteX32" fmla="*/ 213197 w 1131528"/>
                  <a:gd name="connsiteY32" fmla="*/ 256874 h 580665"/>
                  <a:gd name="connsiteX33" fmla="*/ 194110 w 1131528"/>
                  <a:gd name="connsiteY33" fmla="*/ 233490 h 580665"/>
                  <a:gd name="connsiteX34" fmla="*/ 223281 w 1131528"/>
                  <a:gd name="connsiteY34" fmla="*/ 209385 h 580665"/>
                  <a:gd name="connsiteX35" fmla="*/ 302869 w 1131528"/>
                  <a:gd name="connsiteY35" fmla="*/ 207226 h 580665"/>
                  <a:gd name="connsiteX36" fmla="*/ 370574 w 1131528"/>
                  <a:gd name="connsiteY36" fmla="*/ 235648 h 580665"/>
                  <a:gd name="connsiteX37" fmla="*/ 457005 w 1131528"/>
                  <a:gd name="connsiteY37" fmla="*/ 235648 h 580665"/>
                  <a:gd name="connsiteX38" fmla="*/ 418111 w 1131528"/>
                  <a:gd name="connsiteY38" fmla="*/ 154341 h 580665"/>
                  <a:gd name="connsiteX39" fmla="*/ 288464 w 1131528"/>
                  <a:gd name="connsiteY39" fmla="*/ 144267 h 580665"/>
                  <a:gd name="connsiteX40" fmla="*/ 290625 w 1131528"/>
                  <a:gd name="connsiteY40" fmla="*/ 0 h 580665"/>
                  <a:gd name="connsiteX41" fmla="*/ 565404 w 1131528"/>
                  <a:gd name="connsiteY41" fmla="*/ 198952 h 580665"/>
                  <a:gd name="connsiteX42" fmla="*/ 840903 w 1131528"/>
                  <a:gd name="connsiteY42" fmla="*/ 0 h 580665"/>
                  <a:gd name="connsiteX43" fmla="*/ 1131528 w 1131528"/>
                  <a:gd name="connsiteY43" fmla="*/ 290333 h 580665"/>
                  <a:gd name="connsiteX44" fmla="*/ 840903 w 1131528"/>
                  <a:gd name="connsiteY44" fmla="*/ 580665 h 580665"/>
                  <a:gd name="connsiteX45" fmla="*/ 565404 w 1131528"/>
                  <a:gd name="connsiteY45" fmla="*/ 381714 h 580665"/>
                  <a:gd name="connsiteX46" fmla="*/ 290625 w 1131528"/>
                  <a:gd name="connsiteY46" fmla="*/ 580665 h 580665"/>
                  <a:gd name="connsiteX47" fmla="*/ 0 w 1131528"/>
                  <a:gd name="connsiteY47" fmla="*/ 290333 h 580665"/>
                  <a:gd name="connsiteX48" fmla="*/ 290625 w 1131528"/>
                  <a:gd name="connsiteY48" fmla="*/ 0 h 5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1528" h="580665">
                    <a:moveTo>
                      <a:pt x="840120" y="206375"/>
                    </a:moveTo>
                    <a:lnTo>
                      <a:pt x="902929" y="321903"/>
                    </a:lnTo>
                    <a:lnTo>
                      <a:pt x="779463" y="321903"/>
                    </a:lnTo>
                    <a:close/>
                    <a:moveTo>
                      <a:pt x="784003" y="145346"/>
                    </a:moveTo>
                    <a:lnTo>
                      <a:pt x="620504" y="435679"/>
                    </a:lnTo>
                    <a:lnTo>
                      <a:pt x="720980" y="435679"/>
                    </a:lnTo>
                    <a:lnTo>
                      <a:pt x="748350" y="383872"/>
                    </a:lnTo>
                    <a:lnTo>
                      <a:pt x="935617" y="383872"/>
                    </a:lnTo>
                    <a:lnTo>
                      <a:pt x="964068" y="435679"/>
                    </a:lnTo>
                    <a:lnTo>
                      <a:pt x="1061663" y="435679"/>
                    </a:lnTo>
                    <a:lnTo>
                      <a:pt x="902846" y="145346"/>
                    </a:lnTo>
                    <a:close/>
                    <a:moveTo>
                      <a:pt x="288464" y="144267"/>
                    </a:moveTo>
                    <a:cubicBezTo>
                      <a:pt x="232644" y="144267"/>
                      <a:pt x="208155" y="145346"/>
                      <a:pt x="179705" y="149304"/>
                    </a:cubicBezTo>
                    <a:cubicBezTo>
                      <a:pt x="126046" y="156499"/>
                      <a:pt x="107679" y="179884"/>
                      <a:pt x="107679" y="237807"/>
                    </a:cubicBezTo>
                    <a:cubicBezTo>
                      <a:pt x="107679" y="283497"/>
                      <a:pt x="119563" y="305803"/>
                      <a:pt x="150174" y="315876"/>
                    </a:cubicBezTo>
                    <a:cubicBezTo>
                      <a:pt x="165300" y="320913"/>
                      <a:pt x="189789" y="323072"/>
                      <a:pt x="232644" y="323072"/>
                    </a:cubicBezTo>
                    <a:lnTo>
                      <a:pt x="312953" y="323072"/>
                    </a:lnTo>
                    <a:cubicBezTo>
                      <a:pt x="348966" y="323072"/>
                      <a:pt x="351127" y="323791"/>
                      <a:pt x="356169" y="323791"/>
                    </a:cubicBezTo>
                    <a:cubicBezTo>
                      <a:pt x="373455" y="324871"/>
                      <a:pt x="382818" y="333145"/>
                      <a:pt x="382818" y="348255"/>
                    </a:cubicBezTo>
                    <a:cubicBezTo>
                      <a:pt x="382818" y="373799"/>
                      <a:pt x="371294" y="376677"/>
                      <a:pt x="268297" y="376677"/>
                    </a:cubicBezTo>
                    <a:cubicBezTo>
                      <a:pt x="246689" y="376677"/>
                      <a:pt x="221480" y="375598"/>
                      <a:pt x="213197" y="373799"/>
                    </a:cubicBezTo>
                    <a:cubicBezTo>
                      <a:pt x="200232" y="370561"/>
                      <a:pt x="196991" y="364445"/>
                      <a:pt x="195911" y="343219"/>
                    </a:cubicBezTo>
                    <a:lnTo>
                      <a:pt x="109480" y="343219"/>
                    </a:lnTo>
                    <a:cubicBezTo>
                      <a:pt x="109480" y="350414"/>
                      <a:pt x="109480" y="357609"/>
                      <a:pt x="109480" y="360488"/>
                    </a:cubicBezTo>
                    <a:cubicBezTo>
                      <a:pt x="109480" y="401141"/>
                      <a:pt x="123885" y="422368"/>
                      <a:pt x="156296" y="430642"/>
                    </a:cubicBezTo>
                    <a:cubicBezTo>
                      <a:pt x="177544" y="435679"/>
                      <a:pt x="207075" y="437838"/>
                      <a:pt x="273339" y="437838"/>
                    </a:cubicBezTo>
                    <a:cubicBezTo>
                      <a:pt x="334921" y="437838"/>
                      <a:pt x="360130" y="436758"/>
                      <a:pt x="394702" y="433520"/>
                    </a:cubicBezTo>
                    <a:cubicBezTo>
                      <a:pt x="449802" y="427404"/>
                      <a:pt x="471050" y="404019"/>
                      <a:pt x="468889" y="347176"/>
                    </a:cubicBezTo>
                    <a:cubicBezTo>
                      <a:pt x="468889" y="316956"/>
                      <a:pt x="462767" y="295370"/>
                      <a:pt x="450883" y="282418"/>
                    </a:cubicBezTo>
                    <a:cubicBezTo>
                      <a:pt x="436477" y="266948"/>
                      <a:pt x="419191" y="261911"/>
                      <a:pt x="375616" y="260112"/>
                    </a:cubicBezTo>
                    <a:cubicBezTo>
                      <a:pt x="352207" y="259033"/>
                      <a:pt x="334921" y="259033"/>
                      <a:pt x="330239" y="259033"/>
                    </a:cubicBezTo>
                    <a:lnTo>
                      <a:pt x="247769" y="259033"/>
                    </a:lnTo>
                    <a:cubicBezTo>
                      <a:pt x="220400" y="259033"/>
                      <a:pt x="218239" y="257954"/>
                      <a:pt x="213197" y="256874"/>
                    </a:cubicBezTo>
                    <a:cubicBezTo>
                      <a:pt x="200232" y="253996"/>
                      <a:pt x="194110" y="245722"/>
                      <a:pt x="194110" y="233490"/>
                    </a:cubicBezTo>
                    <a:cubicBezTo>
                      <a:pt x="194110" y="217300"/>
                      <a:pt x="202033" y="211184"/>
                      <a:pt x="223281" y="209385"/>
                    </a:cubicBezTo>
                    <a:cubicBezTo>
                      <a:pt x="236605" y="208306"/>
                      <a:pt x="275139" y="207226"/>
                      <a:pt x="302869" y="207226"/>
                    </a:cubicBezTo>
                    <a:cubicBezTo>
                      <a:pt x="362291" y="207226"/>
                      <a:pt x="370574" y="210105"/>
                      <a:pt x="370574" y="235648"/>
                    </a:cubicBezTo>
                    <a:lnTo>
                      <a:pt x="457005" y="235648"/>
                    </a:lnTo>
                    <a:cubicBezTo>
                      <a:pt x="457005" y="184921"/>
                      <a:pt x="447641" y="165493"/>
                      <a:pt x="418111" y="154341"/>
                    </a:cubicBezTo>
                    <a:cubicBezTo>
                      <a:pt x="395783" y="146426"/>
                      <a:pt x="373455" y="144267"/>
                      <a:pt x="288464" y="144267"/>
                    </a:cubicBezTo>
                    <a:close/>
                    <a:moveTo>
                      <a:pt x="290625" y="0"/>
                    </a:moveTo>
                    <a:cubicBezTo>
                      <a:pt x="418111" y="0"/>
                      <a:pt x="526870" y="83466"/>
                      <a:pt x="565404" y="198952"/>
                    </a:cubicBezTo>
                    <a:cubicBezTo>
                      <a:pt x="603218" y="83466"/>
                      <a:pt x="711977" y="0"/>
                      <a:pt x="840903" y="0"/>
                    </a:cubicBezTo>
                    <a:cubicBezTo>
                      <a:pt x="1001521" y="0"/>
                      <a:pt x="1131528" y="129876"/>
                      <a:pt x="1131528" y="290333"/>
                    </a:cubicBezTo>
                    <a:cubicBezTo>
                      <a:pt x="1131528" y="450789"/>
                      <a:pt x="1001521" y="580665"/>
                      <a:pt x="840903" y="580665"/>
                    </a:cubicBezTo>
                    <a:cubicBezTo>
                      <a:pt x="713057" y="580665"/>
                      <a:pt x="604298" y="497559"/>
                      <a:pt x="565404" y="381714"/>
                    </a:cubicBezTo>
                    <a:cubicBezTo>
                      <a:pt x="527950" y="497559"/>
                      <a:pt x="419191" y="580665"/>
                      <a:pt x="290625" y="580665"/>
                    </a:cubicBezTo>
                    <a:cubicBezTo>
                      <a:pt x="130007" y="580665"/>
                      <a:pt x="0" y="450789"/>
                      <a:pt x="0" y="290333"/>
                    </a:cubicBezTo>
                    <a:cubicBezTo>
                      <a:pt x="0" y="129876"/>
                      <a:pt x="130007" y="0"/>
                      <a:pt x="290625" y="0"/>
                    </a:cubicBezTo>
                    <a:close/>
                  </a:path>
                </a:pathLst>
              </a:custGeom>
              <a:solidFill>
                <a:srgbClr val="004A9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endParaRPr lang="en-US"/>
              </a:p>
            </p:txBody>
          </p:sp>
          <p:sp>
            <p:nvSpPr>
              <p:cNvPr id="62" name="Freeform 61"/>
              <p:cNvSpPr>
                <a:spLocks noChangeArrowheads="1"/>
              </p:cNvSpPr>
              <p:nvPr/>
            </p:nvSpPr>
            <p:spPr bwMode="auto">
              <a:xfrm>
                <a:off x="1236663" y="4160838"/>
                <a:ext cx="323850" cy="290512"/>
              </a:xfrm>
              <a:custGeom>
                <a:avLst/>
                <a:gdLst>
                  <a:gd name="T0" fmla="*/ 0 w 901"/>
                  <a:gd name="T1" fmla="*/ 807 h 808"/>
                  <a:gd name="T2" fmla="*/ 0 w 901"/>
                  <a:gd name="T3" fmla="*/ 0 h 808"/>
                  <a:gd name="T4" fmla="*/ 892 w 901"/>
                  <a:gd name="T5" fmla="*/ 0 h 808"/>
                  <a:gd name="T6" fmla="*/ 892 w 901"/>
                  <a:gd name="T7" fmla="*/ 183 h 808"/>
                  <a:gd name="T8" fmla="*/ 240 w 901"/>
                  <a:gd name="T9" fmla="*/ 183 h 808"/>
                  <a:gd name="T10" fmla="*/ 240 w 901"/>
                  <a:gd name="T11" fmla="*/ 322 h 808"/>
                  <a:gd name="T12" fmla="*/ 855 w 901"/>
                  <a:gd name="T13" fmla="*/ 322 h 808"/>
                  <a:gd name="T14" fmla="*/ 855 w 901"/>
                  <a:gd name="T15" fmla="*/ 483 h 808"/>
                  <a:gd name="T16" fmla="*/ 240 w 901"/>
                  <a:gd name="T17" fmla="*/ 483 h 808"/>
                  <a:gd name="T18" fmla="*/ 240 w 901"/>
                  <a:gd name="T19" fmla="*/ 624 h 808"/>
                  <a:gd name="T20" fmla="*/ 900 w 901"/>
                  <a:gd name="T21" fmla="*/ 624 h 808"/>
                  <a:gd name="T22" fmla="*/ 900 w 901"/>
                  <a:gd name="T23" fmla="*/ 807 h 808"/>
                  <a:gd name="T24" fmla="*/ 0 w 901"/>
                  <a:gd name="T25"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1" h="808">
                    <a:moveTo>
                      <a:pt x="0" y="807"/>
                    </a:moveTo>
                    <a:lnTo>
                      <a:pt x="0" y="0"/>
                    </a:lnTo>
                    <a:lnTo>
                      <a:pt x="892" y="0"/>
                    </a:lnTo>
                    <a:lnTo>
                      <a:pt x="892" y="183"/>
                    </a:lnTo>
                    <a:lnTo>
                      <a:pt x="240" y="183"/>
                    </a:lnTo>
                    <a:lnTo>
                      <a:pt x="240" y="322"/>
                    </a:lnTo>
                    <a:lnTo>
                      <a:pt x="855" y="322"/>
                    </a:lnTo>
                    <a:lnTo>
                      <a:pt x="855" y="483"/>
                    </a:lnTo>
                    <a:lnTo>
                      <a:pt x="240" y="483"/>
                    </a:lnTo>
                    <a:lnTo>
                      <a:pt x="240" y="624"/>
                    </a:lnTo>
                    <a:lnTo>
                      <a:pt x="900" y="624"/>
                    </a:lnTo>
                    <a:lnTo>
                      <a:pt x="900" y="807"/>
                    </a:lnTo>
                    <a:lnTo>
                      <a:pt x="0" y="807"/>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62"/>
              <p:cNvSpPr>
                <a:spLocks noChangeArrowheads="1"/>
              </p:cNvSpPr>
              <p:nvPr/>
            </p:nvSpPr>
            <p:spPr bwMode="auto">
              <a:xfrm>
                <a:off x="1628775" y="4160838"/>
                <a:ext cx="398463" cy="290512"/>
              </a:xfrm>
              <a:custGeom>
                <a:avLst/>
                <a:gdLst>
                  <a:gd name="T0" fmla="*/ 712 w 1108"/>
                  <a:gd name="T1" fmla="*/ 807 h 808"/>
                  <a:gd name="T2" fmla="*/ 232 w 1108"/>
                  <a:gd name="T3" fmla="*/ 200 h 808"/>
                  <a:gd name="T4" fmla="*/ 238 w 1108"/>
                  <a:gd name="T5" fmla="*/ 807 h 808"/>
                  <a:gd name="T6" fmla="*/ 0 w 1108"/>
                  <a:gd name="T7" fmla="*/ 807 h 808"/>
                  <a:gd name="T8" fmla="*/ 0 w 1108"/>
                  <a:gd name="T9" fmla="*/ 0 h 808"/>
                  <a:gd name="T10" fmla="*/ 393 w 1108"/>
                  <a:gd name="T11" fmla="*/ 0 h 808"/>
                  <a:gd name="T12" fmla="*/ 881 w 1108"/>
                  <a:gd name="T13" fmla="*/ 615 h 808"/>
                  <a:gd name="T14" fmla="*/ 875 w 1108"/>
                  <a:gd name="T15" fmla="*/ 0 h 808"/>
                  <a:gd name="T16" fmla="*/ 1107 w 1108"/>
                  <a:gd name="T17" fmla="*/ 0 h 808"/>
                  <a:gd name="T18" fmla="*/ 1107 w 1108"/>
                  <a:gd name="T19" fmla="*/ 807 h 808"/>
                  <a:gd name="T20" fmla="*/ 712 w 1108"/>
                  <a:gd name="T21"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8" h="808">
                    <a:moveTo>
                      <a:pt x="712" y="807"/>
                    </a:moveTo>
                    <a:lnTo>
                      <a:pt x="232" y="200"/>
                    </a:lnTo>
                    <a:lnTo>
                      <a:pt x="238" y="807"/>
                    </a:lnTo>
                    <a:lnTo>
                      <a:pt x="0" y="807"/>
                    </a:lnTo>
                    <a:lnTo>
                      <a:pt x="0" y="0"/>
                    </a:lnTo>
                    <a:lnTo>
                      <a:pt x="393" y="0"/>
                    </a:lnTo>
                    <a:lnTo>
                      <a:pt x="881" y="615"/>
                    </a:lnTo>
                    <a:lnTo>
                      <a:pt x="875" y="0"/>
                    </a:lnTo>
                    <a:lnTo>
                      <a:pt x="1107" y="0"/>
                    </a:lnTo>
                    <a:lnTo>
                      <a:pt x="1107" y="807"/>
                    </a:lnTo>
                    <a:lnTo>
                      <a:pt x="712" y="807"/>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63"/>
              <p:cNvSpPr>
                <a:spLocks noChangeArrowheads="1"/>
              </p:cNvSpPr>
              <p:nvPr/>
            </p:nvSpPr>
            <p:spPr bwMode="auto">
              <a:xfrm>
                <a:off x="2103438" y="4160838"/>
                <a:ext cx="323850" cy="290512"/>
              </a:xfrm>
              <a:custGeom>
                <a:avLst/>
                <a:gdLst>
                  <a:gd name="T0" fmla="*/ 0 w 901"/>
                  <a:gd name="T1" fmla="*/ 807 h 808"/>
                  <a:gd name="T2" fmla="*/ 0 w 901"/>
                  <a:gd name="T3" fmla="*/ 0 h 808"/>
                  <a:gd name="T4" fmla="*/ 892 w 901"/>
                  <a:gd name="T5" fmla="*/ 0 h 808"/>
                  <a:gd name="T6" fmla="*/ 892 w 901"/>
                  <a:gd name="T7" fmla="*/ 183 h 808"/>
                  <a:gd name="T8" fmla="*/ 240 w 901"/>
                  <a:gd name="T9" fmla="*/ 183 h 808"/>
                  <a:gd name="T10" fmla="*/ 240 w 901"/>
                  <a:gd name="T11" fmla="*/ 322 h 808"/>
                  <a:gd name="T12" fmla="*/ 855 w 901"/>
                  <a:gd name="T13" fmla="*/ 322 h 808"/>
                  <a:gd name="T14" fmla="*/ 855 w 901"/>
                  <a:gd name="T15" fmla="*/ 483 h 808"/>
                  <a:gd name="T16" fmla="*/ 240 w 901"/>
                  <a:gd name="T17" fmla="*/ 483 h 808"/>
                  <a:gd name="T18" fmla="*/ 240 w 901"/>
                  <a:gd name="T19" fmla="*/ 624 h 808"/>
                  <a:gd name="T20" fmla="*/ 900 w 901"/>
                  <a:gd name="T21" fmla="*/ 624 h 808"/>
                  <a:gd name="T22" fmla="*/ 900 w 901"/>
                  <a:gd name="T23" fmla="*/ 807 h 808"/>
                  <a:gd name="T24" fmla="*/ 0 w 901"/>
                  <a:gd name="T25"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1" h="808">
                    <a:moveTo>
                      <a:pt x="0" y="807"/>
                    </a:moveTo>
                    <a:lnTo>
                      <a:pt x="0" y="0"/>
                    </a:lnTo>
                    <a:lnTo>
                      <a:pt x="892" y="0"/>
                    </a:lnTo>
                    <a:lnTo>
                      <a:pt x="892" y="183"/>
                    </a:lnTo>
                    <a:lnTo>
                      <a:pt x="240" y="183"/>
                    </a:lnTo>
                    <a:lnTo>
                      <a:pt x="240" y="322"/>
                    </a:lnTo>
                    <a:lnTo>
                      <a:pt x="855" y="322"/>
                    </a:lnTo>
                    <a:lnTo>
                      <a:pt x="855" y="483"/>
                    </a:lnTo>
                    <a:lnTo>
                      <a:pt x="240" y="483"/>
                    </a:lnTo>
                    <a:lnTo>
                      <a:pt x="240" y="624"/>
                    </a:lnTo>
                    <a:lnTo>
                      <a:pt x="900" y="624"/>
                    </a:lnTo>
                    <a:lnTo>
                      <a:pt x="900" y="807"/>
                    </a:lnTo>
                    <a:lnTo>
                      <a:pt x="0" y="807"/>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64"/>
              <p:cNvSpPr>
                <a:spLocks noChangeArrowheads="1"/>
              </p:cNvSpPr>
              <p:nvPr/>
            </p:nvSpPr>
            <p:spPr bwMode="auto">
              <a:xfrm>
                <a:off x="2495550" y="4162425"/>
                <a:ext cx="366713" cy="290513"/>
              </a:xfrm>
              <a:custGeom>
                <a:avLst/>
                <a:gdLst>
                  <a:gd name="T0" fmla="*/ 764 w 1017"/>
                  <a:gd name="T1" fmla="*/ 254 h 808"/>
                  <a:gd name="T2" fmla="*/ 747 w 1017"/>
                  <a:gd name="T3" fmla="*/ 220 h 808"/>
                  <a:gd name="T4" fmla="*/ 731 w 1017"/>
                  <a:gd name="T5" fmla="*/ 209 h 808"/>
                  <a:gd name="T6" fmla="*/ 711 w 1017"/>
                  <a:gd name="T7" fmla="*/ 200 h 808"/>
                  <a:gd name="T8" fmla="*/ 680 w 1017"/>
                  <a:gd name="T9" fmla="*/ 197 h 808"/>
                  <a:gd name="T10" fmla="*/ 635 w 1017"/>
                  <a:gd name="T11" fmla="*/ 197 h 808"/>
                  <a:gd name="T12" fmla="*/ 242 w 1017"/>
                  <a:gd name="T13" fmla="*/ 197 h 808"/>
                  <a:gd name="T14" fmla="*/ 242 w 1017"/>
                  <a:gd name="T15" fmla="*/ 406 h 808"/>
                  <a:gd name="T16" fmla="*/ 626 w 1017"/>
                  <a:gd name="T17" fmla="*/ 406 h 808"/>
                  <a:gd name="T18" fmla="*/ 697 w 1017"/>
                  <a:gd name="T19" fmla="*/ 403 h 808"/>
                  <a:gd name="T20" fmla="*/ 739 w 1017"/>
                  <a:gd name="T21" fmla="*/ 389 h 808"/>
                  <a:gd name="T22" fmla="*/ 759 w 1017"/>
                  <a:gd name="T23" fmla="*/ 364 h 808"/>
                  <a:gd name="T24" fmla="*/ 770 w 1017"/>
                  <a:gd name="T25" fmla="*/ 316 h 808"/>
                  <a:gd name="T26" fmla="*/ 764 w 1017"/>
                  <a:gd name="T27" fmla="*/ 254 h 808"/>
                  <a:gd name="T28" fmla="*/ 948 w 1017"/>
                  <a:gd name="T29" fmla="*/ 457 h 808"/>
                  <a:gd name="T30" fmla="*/ 925 w 1017"/>
                  <a:gd name="T31" fmla="*/ 471 h 808"/>
                  <a:gd name="T32" fmla="*/ 894 w 1017"/>
                  <a:gd name="T33" fmla="*/ 480 h 808"/>
                  <a:gd name="T34" fmla="*/ 852 w 1017"/>
                  <a:gd name="T35" fmla="*/ 488 h 808"/>
                  <a:gd name="T36" fmla="*/ 793 w 1017"/>
                  <a:gd name="T37" fmla="*/ 496 h 808"/>
                  <a:gd name="T38" fmla="*/ 832 w 1017"/>
                  <a:gd name="T39" fmla="*/ 499 h 808"/>
                  <a:gd name="T40" fmla="*/ 891 w 1017"/>
                  <a:gd name="T41" fmla="*/ 505 h 808"/>
                  <a:gd name="T42" fmla="*/ 934 w 1017"/>
                  <a:gd name="T43" fmla="*/ 513 h 808"/>
                  <a:gd name="T44" fmla="*/ 962 w 1017"/>
                  <a:gd name="T45" fmla="*/ 530 h 808"/>
                  <a:gd name="T46" fmla="*/ 982 w 1017"/>
                  <a:gd name="T47" fmla="*/ 556 h 808"/>
                  <a:gd name="T48" fmla="*/ 999 w 1017"/>
                  <a:gd name="T49" fmla="*/ 604 h 808"/>
                  <a:gd name="T50" fmla="*/ 1004 w 1017"/>
                  <a:gd name="T51" fmla="*/ 674 h 808"/>
                  <a:gd name="T52" fmla="*/ 1004 w 1017"/>
                  <a:gd name="T53" fmla="*/ 801 h 808"/>
                  <a:gd name="T54" fmla="*/ 756 w 1017"/>
                  <a:gd name="T55" fmla="*/ 801 h 808"/>
                  <a:gd name="T56" fmla="*/ 756 w 1017"/>
                  <a:gd name="T57" fmla="*/ 705 h 808"/>
                  <a:gd name="T58" fmla="*/ 747 w 1017"/>
                  <a:gd name="T59" fmla="*/ 652 h 808"/>
                  <a:gd name="T60" fmla="*/ 725 w 1017"/>
                  <a:gd name="T61" fmla="*/ 618 h 808"/>
                  <a:gd name="T62" fmla="*/ 691 w 1017"/>
                  <a:gd name="T63" fmla="*/ 607 h 808"/>
                  <a:gd name="T64" fmla="*/ 620 w 1017"/>
                  <a:gd name="T65" fmla="*/ 604 h 808"/>
                  <a:gd name="T66" fmla="*/ 245 w 1017"/>
                  <a:gd name="T67" fmla="*/ 604 h 808"/>
                  <a:gd name="T68" fmla="*/ 245 w 1017"/>
                  <a:gd name="T69" fmla="*/ 807 h 808"/>
                  <a:gd name="T70" fmla="*/ 0 w 1017"/>
                  <a:gd name="T71" fmla="*/ 807 h 808"/>
                  <a:gd name="T72" fmla="*/ 0 w 1017"/>
                  <a:gd name="T73" fmla="*/ 0 h 808"/>
                  <a:gd name="T74" fmla="*/ 694 w 1017"/>
                  <a:gd name="T75" fmla="*/ 0 h 808"/>
                  <a:gd name="T76" fmla="*/ 832 w 1017"/>
                  <a:gd name="T77" fmla="*/ 8 h 808"/>
                  <a:gd name="T78" fmla="*/ 917 w 1017"/>
                  <a:gd name="T79" fmla="*/ 34 h 808"/>
                  <a:gd name="T80" fmla="*/ 990 w 1017"/>
                  <a:gd name="T81" fmla="*/ 118 h 808"/>
                  <a:gd name="T82" fmla="*/ 1016 w 1017"/>
                  <a:gd name="T83" fmla="*/ 265 h 808"/>
                  <a:gd name="T84" fmla="*/ 948 w 1017"/>
                  <a:gd name="T85" fmla="*/ 45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7" h="808">
                    <a:moveTo>
                      <a:pt x="764" y="254"/>
                    </a:moveTo>
                    <a:cubicBezTo>
                      <a:pt x="761" y="240"/>
                      <a:pt x="755" y="228"/>
                      <a:pt x="747" y="220"/>
                    </a:cubicBezTo>
                    <a:cubicBezTo>
                      <a:pt x="741" y="214"/>
                      <a:pt x="736" y="211"/>
                      <a:pt x="731" y="209"/>
                    </a:cubicBezTo>
                    <a:cubicBezTo>
                      <a:pt x="725" y="206"/>
                      <a:pt x="719" y="203"/>
                      <a:pt x="711" y="200"/>
                    </a:cubicBezTo>
                    <a:cubicBezTo>
                      <a:pt x="702" y="197"/>
                      <a:pt x="694" y="197"/>
                      <a:pt x="680" y="197"/>
                    </a:cubicBezTo>
                    <a:lnTo>
                      <a:pt x="635" y="197"/>
                    </a:lnTo>
                    <a:lnTo>
                      <a:pt x="242" y="197"/>
                    </a:lnTo>
                    <a:lnTo>
                      <a:pt x="242" y="406"/>
                    </a:lnTo>
                    <a:lnTo>
                      <a:pt x="626" y="406"/>
                    </a:lnTo>
                    <a:cubicBezTo>
                      <a:pt x="654" y="406"/>
                      <a:pt x="680" y="406"/>
                      <a:pt x="697" y="403"/>
                    </a:cubicBezTo>
                    <a:cubicBezTo>
                      <a:pt x="716" y="401"/>
                      <a:pt x="731" y="398"/>
                      <a:pt x="739" y="389"/>
                    </a:cubicBezTo>
                    <a:cubicBezTo>
                      <a:pt x="750" y="384"/>
                      <a:pt x="756" y="375"/>
                      <a:pt x="759" y="364"/>
                    </a:cubicBezTo>
                    <a:cubicBezTo>
                      <a:pt x="767" y="350"/>
                      <a:pt x="770" y="333"/>
                      <a:pt x="770" y="316"/>
                    </a:cubicBezTo>
                    <a:cubicBezTo>
                      <a:pt x="770" y="288"/>
                      <a:pt x="766" y="268"/>
                      <a:pt x="764" y="254"/>
                    </a:cubicBezTo>
                    <a:close/>
                    <a:moveTo>
                      <a:pt x="948" y="457"/>
                    </a:moveTo>
                    <a:cubicBezTo>
                      <a:pt x="939" y="463"/>
                      <a:pt x="933" y="468"/>
                      <a:pt x="925" y="471"/>
                    </a:cubicBezTo>
                    <a:cubicBezTo>
                      <a:pt x="916" y="474"/>
                      <a:pt x="908" y="477"/>
                      <a:pt x="894" y="480"/>
                    </a:cubicBezTo>
                    <a:cubicBezTo>
                      <a:pt x="883" y="482"/>
                      <a:pt x="869" y="485"/>
                      <a:pt x="852" y="488"/>
                    </a:cubicBezTo>
                    <a:cubicBezTo>
                      <a:pt x="835" y="491"/>
                      <a:pt x="815" y="494"/>
                      <a:pt x="793" y="496"/>
                    </a:cubicBezTo>
                    <a:lnTo>
                      <a:pt x="832" y="499"/>
                    </a:lnTo>
                    <a:cubicBezTo>
                      <a:pt x="855" y="502"/>
                      <a:pt x="874" y="502"/>
                      <a:pt x="891" y="505"/>
                    </a:cubicBezTo>
                    <a:cubicBezTo>
                      <a:pt x="908" y="508"/>
                      <a:pt x="922" y="511"/>
                      <a:pt x="934" y="513"/>
                    </a:cubicBezTo>
                    <a:cubicBezTo>
                      <a:pt x="945" y="516"/>
                      <a:pt x="953" y="522"/>
                      <a:pt x="962" y="530"/>
                    </a:cubicBezTo>
                    <a:cubicBezTo>
                      <a:pt x="970" y="536"/>
                      <a:pt x="976" y="544"/>
                      <a:pt x="982" y="556"/>
                    </a:cubicBezTo>
                    <a:cubicBezTo>
                      <a:pt x="990" y="570"/>
                      <a:pt x="996" y="587"/>
                      <a:pt x="999" y="604"/>
                    </a:cubicBezTo>
                    <a:cubicBezTo>
                      <a:pt x="1001" y="621"/>
                      <a:pt x="1004" y="643"/>
                      <a:pt x="1004" y="674"/>
                    </a:cubicBezTo>
                    <a:lnTo>
                      <a:pt x="1004" y="801"/>
                    </a:lnTo>
                    <a:lnTo>
                      <a:pt x="756" y="801"/>
                    </a:lnTo>
                    <a:lnTo>
                      <a:pt x="756" y="705"/>
                    </a:lnTo>
                    <a:cubicBezTo>
                      <a:pt x="756" y="683"/>
                      <a:pt x="753" y="663"/>
                      <a:pt x="747" y="652"/>
                    </a:cubicBezTo>
                    <a:cubicBezTo>
                      <a:pt x="745" y="638"/>
                      <a:pt x="736" y="626"/>
                      <a:pt x="725" y="618"/>
                    </a:cubicBezTo>
                    <a:cubicBezTo>
                      <a:pt x="716" y="612"/>
                      <a:pt x="702" y="607"/>
                      <a:pt x="691" y="607"/>
                    </a:cubicBezTo>
                    <a:cubicBezTo>
                      <a:pt x="677" y="604"/>
                      <a:pt x="654" y="604"/>
                      <a:pt x="620" y="604"/>
                    </a:cubicBezTo>
                    <a:lnTo>
                      <a:pt x="245" y="604"/>
                    </a:lnTo>
                    <a:lnTo>
                      <a:pt x="245" y="807"/>
                    </a:lnTo>
                    <a:lnTo>
                      <a:pt x="0" y="807"/>
                    </a:lnTo>
                    <a:lnTo>
                      <a:pt x="0" y="0"/>
                    </a:lnTo>
                    <a:lnTo>
                      <a:pt x="694" y="0"/>
                    </a:lnTo>
                    <a:cubicBezTo>
                      <a:pt x="753" y="0"/>
                      <a:pt x="801" y="3"/>
                      <a:pt x="832" y="8"/>
                    </a:cubicBezTo>
                    <a:cubicBezTo>
                      <a:pt x="866" y="14"/>
                      <a:pt x="894" y="22"/>
                      <a:pt x="917" y="34"/>
                    </a:cubicBezTo>
                    <a:cubicBezTo>
                      <a:pt x="951" y="51"/>
                      <a:pt x="976" y="79"/>
                      <a:pt x="990" y="118"/>
                    </a:cubicBezTo>
                    <a:cubicBezTo>
                      <a:pt x="1007" y="149"/>
                      <a:pt x="1016" y="200"/>
                      <a:pt x="1016" y="265"/>
                    </a:cubicBezTo>
                    <a:cubicBezTo>
                      <a:pt x="1016" y="361"/>
                      <a:pt x="993" y="426"/>
                      <a:pt x="948" y="457"/>
                    </a:cubicBezTo>
                    <a:close/>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65"/>
              <p:cNvSpPr>
                <a:spLocks noChangeArrowheads="1"/>
              </p:cNvSpPr>
              <p:nvPr/>
            </p:nvSpPr>
            <p:spPr bwMode="auto">
              <a:xfrm>
                <a:off x="2909888" y="4164013"/>
                <a:ext cx="300037" cy="292100"/>
              </a:xfrm>
              <a:custGeom>
                <a:avLst/>
                <a:gdLst>
                  <a:gd name="T0" fmla="*/ 832 w 833"/>
                  <a:gd name="T1" fmla="*/ 530 h 811"/>
                  <a:gd name="T2" fmla="*/ 827 w 833"/>
                  <a:gd name="T3" fmla="*/ 606 h 811"/>
                  <a:gd name="T4" fmla="*/ 813 w 833"/>
                  <a:gd name="T5" fmla="*/ 657 h 811"/>
                  <a:gd name="T6" fmla="*/ 790 w 833"/>
                  <a:gd name="T7" fmla="*/ 699 h 811"/>
                  <a:gd name="T8" fmla="*/ 711 w 833"/>
                  <a:gd name="T9" fmla="*/ 773 h 811"/>
                  <a:gd name="T10" fmla="*/ 584 w 833"/>
                  <a:gd name="T11" fmla="*/ 807 h 811"/>
                  <a:gd name="T12" fmla="*/ 559 w 833"/>
                  <a:gd name="T13" fmla="*/ 810 h 811"/>
                  <a:gd name="T14" fmla="*/ 522 w 833"/>
                  <a:gd name="T15" fmla="*/ 810 h 811"/>
                  <a:gd name="T16" fmla="*/ 468 w 833"/>
                  <a:gd name="T17" fmla="*/ 810 h 811"/>
                  <a:gd name="T18" fmla="*/ 395 w 833"/>
                  <a:gd name="T19" fmla="*/ 810 h 811"/>
                  <a:gd name="T20" fmla="*/ 279 w 833"/>
                  <a:gd name="T21" fmla="*/ 810 h 811"/>
                  <a:gd name="T22" fmla="*/ 200 w 833"/>
                  <a:gd name="T23" fmla="*/ 804 h 811"/>
                  <a:gd name="T24" fmla="*/ 147 w 833"/>
                  <a:gd name="T25" fmla="*/ 793 h 811"/>
                  <a:gd name="T26" fmla="*/ 104 w 833"/>
                  <a:gd name="T27" fmla="*/ 776 h 811"/>
                  <a:gd name="T28" fmla="*/ 25 w 833"/>
                  <a:gd name="T29" fmla="*/ 697 h 811"/>
                  <a:gd name="T30" fmla="*/ 0 w 833"/>
                  <a:gd name="T31" fmla="*/ 570 h 811"/>
                  <a:gd name="T32" fmla="*/ 0 w 833"/>
                  <a:gd name="T33" fmla="*/ 556 h 811"/>
                  <a:gd name="T34" fmla="*/ 0 w 833"/>
                  <a:gd name="T35" fmla="*/ 536 h 811"/>
                  <a:gd name="T36" fmla="*/ 0 w 833"/>
                  <a:gd name="T37" fmla="*/ 510 h 811"/>
                  <a:gd name="T38" fmla="*/ 0 w 833"/>
                  <a:gd name="T39" fmla="*/ 462 h 811"/>
                  <a:gd name="T40" fmla="*/ 234 w 833"/>
                  <a:gd name="T41" fmla="*/ 462 h 811"/>
                  <a:gd name="T42" fmla="*/ 234 w 833"/>
                  <a:gd name="T43" fmla="*/ 488 h 811"/>
                  <a:gd name="T44" fmla="*/ 237 w 833"/>
                  <a:gd name="T45" fmla="*/ 541 h 811"/>
                  <a:gd name="T46" fmla="*/ 245 w 833"/>
                  <a:gd name="T47" fmla="*/ 575 h 811"/>
                  <a:gd name="T48" fmla="*/ 262 w 833"/>
                  <a:gd name="T49" fmla="*/ 595 h 811"/>
                  <a:gd name="T50" fmla="*/ 290 w 833"/>
                  <a:gd name="T51" fmla="*/ 606 h 811"/>
                  <a:gd name="T52" fmla="*/ 417 w 833"/>
                  <a:gd name="T53" fmla="*/ 618 h 811"/>
                  <a:gd name="T54" fmla="*/ 505 w 833"/>
                  <a:gd name="T55" fmla="*/ 612 h 811"/>
                  <a:gd name="T56" fmla="*/ 556 w 833"/>
                  <a:gd name="T57" fmla="*/ 595 h 811"/>
                  <a:gd name="T58" fmla="*/ 573 w 833"/>
                  <a:gd name="T59" fmla="*/ 581 h 811"/>
                  <a:gd name="T60" fmla="*/ 581 w 833"/>
                  <a:gd name="T61" fmla="*/ 561 h 811"/>
                  <a:gd name="T62" fmla="*/ 587 w 833"/>
                  <a:gd name="T63" fmla="*/ 525 h 811"/>
                  <a:gd name="T64" fmla="*/ 587 w 833"/>
                  <a:gd name="T65" fmla="*/ 462 h 811"/>
                  <a:gd name="T66" fmla="*/ 587 w 833"/>
                  <a:gd name="T67" fmla="*/ 0 h 811"/>
                  <a:gd name="T68" fmla="*/ 832 w 833"/>
                  <a:gd name="T69" fmla="*/ 0 h 811"/>
                  <a:gd name="T70" fmla="*/ 832 w 833"/>
                  <a:gd name="T71" fmla="*/ 412 h 811"/>
                  <a:gd name="T72" fmla="*/ 832 w 833"/>
                  <a:gd name="T73" fmla="*/ 53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3" h="811">
                    <a:moveTo>
                      <a:pt x="832" y="530"/>
                    </a:moveTo>
                    <a:cubicBezTo>
                      <a:pt x="832" y="561"/>
                      <a:pt x="829" y="586"/>
                      <a:pt x="827" y="606"/>
                    </a:cubicBezTo>
                    <a:cubicBezTo>
                      <a:pt x="824" y="625"/>
                      <a:pt x="818" y="643"/>
                      <a:pt x="813" y="657"/>
                    </a:cubicBezTo>
                    <a:cubicBezTo>
                      <a:pt x="807" y="671"/>
                      <a:pt x="801" y="683"/>
                      <a:pt x="790" y="699"/>
                    </a:cubicBezTo>
                    <a:cubicBezTo>
                      <a:pt x="770" y="731"/>
                      <a:pt x="745" y="756"/>
                      <a:pt x="711" y="773"/>
                    </a:cubicBezTo>
                    <a:cubicBezTo>
                      <a:pt x="680" y="790"/>
                      <a:pt x="638" y="801"/>
                      <a:pt x="584" y="807"/>
                    </a:cubicBezTo>
                    <a:cubicBezTo>
                      <a:pt x="575" y="807"/>
                      <a:pt x="567" y="810"/>
                      <a:pt x="559" y="810"/>
                    </a:cubicBezTo>
                    <a:lnTo>
                      <a:pt x="522" y="810"/>
                    </a:lnTo>
                    <a:lnTo>
                      <a:pt x="468" y="810"/>
                    </a:lnTo>
                    <a:lnTo>
                      <a:pt x="395" y="810"/>
                    </a:lnTo>
                    <a:lnTo>
                      <a:pt x="279" y="810"/>
                    </a:lnTo>
                    <a:cubicBezTo>
                      <a:pt x="248" y="810"/>
                      <a:pt x="223" y="807"/>
                      <a:pt x="200" y="804"/>
                    </a:cubicBezTo>
                    <a:cubicBezTo>
                      <a:pt x="180" y="801"/>
                      <a:pt x="161" y="795"/>
                      <a:pt x="147" y="793"/>
                    </a:cubicBezTo>
                    <a:lnTo>
                      <a:pt x="104" y="776"/>
                    </a:lnTo>
                    <a:cubicBezTo>
                      <a:pt x="68" y="756"/>
                      <a:pt x="42" y="731"/>
                      <a:pt x="25" y="697"/>
                    </a:cubicBezTo>
                    <a:cubicBezTo>
                      <a:pt x="8" y="663"/>
                      <a:pt x="0" y="620"/>
                      <a:pt x="0" y="570"/>
                    </a:cubicBezTo>
                    <a:lnTo>
                      <a:pt x="0" y="556"/>
                    </a:lnTo>
                    <a:lnTo>
                      <a:pt x="0" y="536"/>
                    </a:lnTo>
                    <a:lnTo>
                      <a:pt x="0" y="510"/>
                    </a:lnTo>
                    <a:lnTo>
                      <a:pt x="0" y="462"/>
                    </a:lnTo>
                    <a:lnTo>
                      <a:pt x="234" y="462"/>
                    </a:lnTo>
                    <a:lnTo>
                      <a:pt x="234" y="488"/>
                    </a:lnTo>
                    <a:cubicBezTo>
                      <a:pt x="234" y="508"/>
                      <a:pt x="234" y="526"/>
                      <a:pt x="237" y="541"/>
                    </a:cubicBezTo>
                    <a:cubicBezTo>
                      <a:pt x="240" y="555"/>
                      <a:pt x="242" y="567"/>
                      <a:pt x="245" y="575"/>
                    </a:cubicBezTo>
                    <a:cubicBezTo>
                      <a:pt x="248" y="584"/>
                      <a:pt x="254" y="589"/>
                      <a:pt x="262" y="595"/>
                    </a:cubicBezTo>
                    <a:cubicBezTo>
                      <a:pt x="271" y="601"/>
                      <a:pt x="279" y="604"/>
                      <a:pt x="290" y="606"/>
                    </a:cubicBezTo>
                    <a:cubicBezTo>
                      <a:pt x="316" y="615"/>
                      <a:pt x="358" y="618"/>
                      <a:pt x="417" y="618"/>
                    </a:cubicBezTo>
                    <a:cubicBezTo>
                      <a:pt x="454" y="618"/>
                      <a:pt x="482" y="615"/>
                      <a:pt x="505" y="612"/>
                    </a:cubicBezTo>
                    <a:cubicBezTo>
                      <a:pt x="528" y="609"/>
                      <a:pt x="544" y="604"/>
                      <a:pt x="556" y="595"/>
                    </a:cubicBezTo>
                    <a:cubicBezTo>
                      <a:pt x="564" y="589"/>
                      <a:pt x="570" y="587"/>
                      <a:pt x="573" y="581"/>
                    </a:cubicBezTo>
                    <a:cubicBezTo>
                      <a:pt x="575" y="575"/>
                      <a:pt x="578" y="570"/>
                      <a:pt x="581" y="561"/>
                    </a:cubicBezTo>
                    <a:cubicBezTo>
                      <a:pt x="584" y="553"/>
                      <a:pt x="584" y="539"/>
                      <a:pt x="587" y="525"/>
                    </a:cubicBezTo>
                    <a:lnTo>
                      <a:pt x="587" y="462"/>
                    </a:lnTo>
                    <a:lnTo>
                      <a:pt x="587" y="0"/>
                    </a:lnTo>
                    <a:lnTo>
                      <a:pt x="832" y="0"/>
                    </a:lnTo>
                    <a:lnTo>
                      <a:pt x="832" y="412"/>
                    </a:lnTo>
                    <a:lnTo>
                      <a:pt x="832" y="530"/>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66"/>
              <p:cNvSpPr>
                <a:spLocks noChangeArrowheads="1"/>
              </p:cNvSpPr>
              <p:nvPr/>
            </p:nvSpPr>
            <p:spPr bwMode="auto">
              <a:xfrm>
                <a:off x="3289300" y="4073525"/>
                <a:ext cx="88900" cy="377825"/>
              </a:xfrm>
              <a:custGeom>
                <a:avLst/>
                <a:gdLst>
                  <a:gd name="T0" fmla="*/ 0 w 246"/>
                  <a:gd name="T1" fmla="*/ 243 h 1051"/>
                  <a:gd name="T2" fmla="*/ 245 w 246"/>
                  <a:gd name="T3" fmla="*/ 243 h 1051"/>
                  <a:gd name="T4" fmla="*/ 245 w 246"/>
                  <a:gd name="T5" fmla="*/ 1050 h 1051"/>
                  <a:gd name="T6" fmla="*/ 0 w 246"/>
                  <a:gd name="T7" fmla="*/ 1050 h 1051"/>
                  <a:gd name="T8" fmla="*/ 0 w 246"/>
                  <a:gd name="T9" fmla="*/ 243 h 1051"/>
                  <a:gd name="T10" fmla="*/ 36 w 246"/>
                  <a:gd name="T11" fmla="*/ 0 h 1051"/>
                  <a:gd name="T12" fmla="*/ 208 w 246"/>
                  <a:gd name="T13" fmla="*/ 0 h 1051"/>
                  <a:gd name="T14" fmla="*/ 208 w 246"/>
                  <a:gd name="T15" fmla="*/ 130 h 1051"/>
                  <a:gd name="T16" fmla="*/ 36 w 246"/>
                  <a:gd name="T17" fmla="*/ 130 h 1051"/>
                  <a:gd name="T18" fmla="*/ 36 w 246"/>
                  <a:gd name="T19" fmla="*/ 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1051">
                    <a:moveTo>
                      <a:pt x="0" y="243"/>
                    </a:moveTo>
                    <a:lnTo>
                      <a:pt x="245" y="243"/>
                    </a:lnTo>
                    <a:lnTo>
                      <a:pt x="245" y="1050"/>
                    </a:lnTo>
                    <a:lnTo>
                      <a:pt x="0" y="1050"/>
                    </a:lnTo>
                    <a:lnTo>
                      <a:pt x="0" y="243"/>
                    </a:lnTo>
                    <a:close/>
                    <a:moveTo>
                      <a:pt x="36" y="0"/>
                    </a:moveTo>
                    <a:lnTo>
                      <a:pt x="208" y="0"/>
                    </a:lnTo>
                    <a:lnTo>
                      <a:pt x="208" y="130"/>
                    </a:lnTo>
                    <a:lnTo>
                      <a:pt x="36" y="130"/>
                    </a:lnTo>
                    <a:lnTo>
                      <a:pt x="36" y="0"/>
                    </a:lnTo>
                    <a:close/>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45" name="Group 44"/>
            <p:cNvGrpSpPr/>
            <p:nvPr userDrawn="1"/>
          </p:nvGrpSpPr>
          <p:grpSpPr>
            <a:xfrm>
              <a:off x="1155130" y="6312790"/>
              <a:ext cx="1835860" cy="369392"/>
              <a:chOff x="2780636" y="5179699"/>
              <a:chExt cx="5397333" cy="1085993"/>
            </a:xfrm>
          </p:grpSpPr>
          <p:sp>
            <p:nvSpPr>
              <p:cNvPr id="46" name="Freeform 45"/>
              <p:cNvSpPr>
                <a:spLocks noChangeArrowheads="1"/>
              </p:cNvSpPr>
              <p:nvPr userDrawn="1"/>
            </p:nvSpPr>
            <p:spPr bwMode="auto">
              <a:xfrm>
                <a:off x="4957075" y="5179699"/>
                <a:ext cx="36000" cy="1085993"/>
              </a:xfrm>
              <a:custGeom>
                <a:avLst/>
                <a:gdLst>
                  <a:gd name="T0" fmla="*/ 16 w 32"/>
                  <a:gd name="T1" fmla="*/ 1611 h 1612"/>
                  <a:gd name="T2" fmla="*/ 0 w 32"/>
                  <a:gd name="T3" fmla="*/ 1611 h 1612"/>
                  <a:gd name="T4" fmla="*/ 0 w 32"/>
                  <a:gd name="T5" fmla="*/ 0 h 1612"/>
                  <a:gd name="T6" fmla="*/ 31 w 32"/>
                  <a:gd name="T7" fmla="*/ 0 h 1612"/>
                  <a:gd name="T8" fmla="*/ 31 w 32"/>
                  <a:gd name="T9" fmla="*/ 1611 h 1612"/>
                  <a:gd name="T10" fmla="*/ 16 w 32"/>
                  <a:gd name="T11" fmla="*/ 1611 h 1612"/>
                </a:gdLst>
                <a:ahLst/>
                <a:cxnLst>
                  <a:cxn ang="0">
                    <a:pos x="T0" y="T1"/>
                  </a:cxn>
                  <a:cxn ang="0">
                    <a:pos x="T2" y="T3"/>
                  </a:cxn>
                  <a:cxn ang="0">
                    <a:pos x="T4" y="T5"/>
                  </a:cxn>
                  <a:cxn ang="0">
                    <a:pos x="T6" y="T7"/>
                  </a:cxn>
                  <a:cxn ang="0">
                    <a:pos x="T8" y="T9"/>
                  </a:cxn>
                  <a:cxn ang="0">
                    <a:pos x="T10" y="T11"/>
                  </a:cxn>
                </a:cxnLst>
                <a:rect l="0" t="0" r="r" b="b"/>
                <a:pathLst>
                  <a:path w="32" h="1612">
                    <a:moveTo>
                      <a:pt x="16" y="1611"/>
                    </a:moveTo>
                    <a:lnTo>
                      <a:pt x="0" y="1611"/>
                    </a:lnTo>
                    <a:lnTo>
                      <a:pt x="0" y="0"/>
                    </a:lnTo>
                    <a:lnTo>
                      <a:pt x="31" y="0"/>
                    </a:lnTo>
                    <a:lnTo>
                      <a:pt x="31" y="1611"/>
                    </a:lnTo>
                    <a:lnTo>
                      <a:pt x="16" y="161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47" name="Group 46"/>
              <p:cNvGrpSpPr/>
              <p:nvPr userDrawn="1"/>
            </p:nvGrpSpPr>
            <p:grpSpPr>
              <a:xfrm>
                <a:off x="5302755" y="5451197"/>
                <a:ext cx="2875214" cy="542997"/>
                <a:chOff x="3573463" y="5372100"/>
                <a:chExt cx="1538287" cy="290513"/>
              </a:xfrm>
            </p:grpSpPr>
            <p:sp>
              <p:nvSpPr>
                <p:cNvPr id="53" name="Freeform 52"/>
                <p:cNvSpPr>
                  <a:spLocks noChangeArrowheads="1"/>
                </p:cNvSpPr>
                <p:nvPr/>
              </p:nvSpPr>
              <p:spPr bwMode="auto">
                <a:xfrm>
                  <a:off x="4170363" y="5443538"/>
                  <a:ext cx="185737" cy="146050"/>
                </a:xfrm>
                <a:custGeom>
                  <a:avLst/>
                  <a:gdLst>
                    <a:gd name="T0" fmla="*/ 378 w 517"/>
                    <a:gd name="T1" fmla="*/ 313 h 405"/>
                    <a:gd name="T2" fmla="*/ 339 w 517"/>
                    <a:gd name="T3" fmla="*/ 316 h 405"/>
                    <a:gd name="T4" fmla="*/ 119 w 517"/>
                    <a:gd name="T5" fmla="*/ 316 h 405"/>
                    <a:gd name="T6" fmla="*/ 119 w 517"/>
                    <a:gd name="T7" fmla="*/ 243 h 405"/>
                    <a:gd name="T8" fmla="*/ 336 w 517"/>
                    <a:gd name="T9" fmla="*/ 243 h 405"/>
                    <a:gd name="T10" fmla="*/ 373 w 517"/>
                    <a:gd name="T11" fmla="*/ 246 h 405"/>
                    <a:gd name="T12" fmla="*/ 395 w 517"/>
                    <a:gd name="T13" fmla="*/ 280 h 405"/>
                    <a:gd name="T14" fmla="*/ 378 w 517"/>
                    <a:gd name="T15" fmla="*/ 313 h 405"/>
                    <a:gd name="T16" fmla="*/ 364 w 517"/>
                    <a:gd name="T17" fmla="*/ 155 h 405"/>
                    <a:gd name="T18" fmla="*/ 325 w 517"/>
                    <a:gd name="T19" fmla="*/ 161 h 405"/>
                    <a:gd name="T20" fmla="*/ 119 w 517"/>
                    <a:gd name="T21" fmla="*/ 161 h 405"/>
                    <a:gd name="T22" fmla="*/ 119 w 517"/>
                    <a:gd name="T23" fmla="*/ 90 h 405"/>
                    <a:gd name="T24" fmla="*/ 322 w 517"/>
                    <a:gd name="T25" fmla="*/ 90 h 405"/>
                    <a:gd name="T26" fmla="*/ 358 w 517"/>
                    <a:gd name="T27" fmla="*/ 93 h 405"/>
                    <a:gd name="T28" fmla="*/ 378 w 517"/>
                    <a:gd name="T29" fmla="*/ 127 h 405"/>
                    <a:gd name="T30" fmla="*/ 364 w 517"/>
                    <a:gd name="T31" fmla="*/ 155 h 405"/>
                    <a:gd name="T32" fmla="*/ 491 w 517"/>
                    <a:gd name="T33" fmla="*/ 220 h 405"/>
                    <a:gd name="T34" fmla="*/ 423 w 517"/>
                    <a:gd name="T35" fmla="*/ 201 h 405"/>
                    <a:gd name="T36" fmla="*/ 477 w 517"/>
                    <a:gd name="T37" fmla="*/ 181 h 405"/>
                    <a:gd name="T38" fmla="*/ 502 w 517"/>
                    <a:gd name="T39" fmla="*/ 107 h 405"/>
                    <a:gd name="T40" fmla="*/ 460 w 517"/>
                    <a:gd name="T41" fmla="*/ 17 h 405"/>
                    <a:gd name="T42" fmla="*/ 364 w 517"/>
                    <a:gd name="T43" fmla="*/ 0 h 405"/>
                    <a:gd name="T44" fmla="*/ 0 w 517"/>
                    <a:gd name="T45" fmla="*/ 0 h 405"/>
                    <a:gd name="T46" fmla="*/ 0 w 517"/>
                    <a:gd name="T47" fmla="*/ 404 h 405"/>
                    <a:gd name="T48" fmla="*/ 381 w 517"/>
                    <a:gd name="T49" fmla="*/ 404 h 405"/>
                    <a:gd name="T50" fmla="*/ 471 w 517"/>
                    <a:gd name="T51" fmla="*/ 390 h 405"/>
                    <a:gd name="T52" fmla="*/ 516 w 517"/>
                    <a:gd name="T53" fmla="*/ 294 h 405"/>
                    <a:gd name="T54" fmla="*/ 491 w 517"/>
                    <a:gd name="T55" fmla="*/ 22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7" h="405">
                      <a:moveTo>
                        <a:pt x="378" y="313"/>
                      </a:moveTo>
                      <a:cubicBezTo>
                        <a:pt x="370" y="316"/>
                        <a:pt x="364" y="316"/>
                        <a:pt x="339" y="316"/>
                      </a:cubicBezTo>
                      <a:lnTo>
                        <a:pt x="119" y="316"/>
                      </a:lnTo>
                      <a:lnTo>
                        <a:pt x="119" y="243"/>
                      </a:lnTo>
                      <a:lnTo>
                        <a:pt x="336" y="243"/>
                      </a:lnTo>
                      <a:cubicBezTo>
                        <a:pt x="361" y="243"/>
                        <a:pt x="367" y="243"/>
                        <a:pt x="373" y="246"/>
                      </a:cubicBezTo>
                      <a:cubicBezTo>
                        <a:pt x="387" y="248"/>
                        <a:pt x="395" y="260"/>
                        <a:pt x="395" y="280"/>
                      </a:cubicBezTo>
                      <a:cubicBezTo>
                        <a:pt x="395" y="296"/>
                        <a:pt x="389" y="308"/>
                        <a:pt x="378" y="313"/>
                      </a:cubicBezTo>
                      <a:close/>
                      <a:moveTo>
                        <a:pt x="364" y="155"/>
                      </a:moveTo>
                      <a:cubicBezTo>
                        <a:pt x="356" y="161"/>
                        <a:pt x="347" y="161"/>
                        <a:pt x="325" y="161"/>
                      </a:cubicBezTo>
                      <a:lnTo>
                        <a:pt x="119" y="161"/>
                      </a:lnTo>
                      <a:lnTo>
                        <a:pt x="119" y="90"/>
                      </a:lnTo>
                      <a:lnTo>
                        <a:pt x="322" y="90"/>
                      </a:lnTo>
                      <a:cubicBezTo>
                        <a:pt x="344" y="90"/>
                        <a:pt x="350" y="90"/>
                        <a:pt x="358" y="93"/>
                      </a:cubicBezTo>
                      <a:cubicBezTo>
                        <a:pt x="370" y="99"/>
                        <a:pt x="378" y="110"/>
                        <a:pt x="378" y="127"/>
                      </a:cubicBezTo>
                      <a:cubicBezTo>
                        <a:pt x="378" y="141"/>
                        <a:pt x="373" y="153"/>
                        <a:pt x="364" y="155"/>
                      </a:cubicBezTo>
                      <a:close/>
                      <a:moveTo>
                        <a:pt x="491" y="220"/>
                      </a:moveTo>
                      <a:cubicBezTo>
                        <a:pt x="477" y="209"/>
                        <a:pt x="460" y="203"/>
                        <a:pt x="423" y="201"/>
                      </a:cubicBezTo>
                      <a:cubicBezTo>
                        <a:pt x="452" y="195"/>
                        <a:pt x="466" y="192"/>
                        <a:pt x="477" y="181"/>
                      </a:cubicBezTo>
                      <a:cubicBezTo>
                        <a:pt x="494" y="167"/>
                        <a:pt x="502" y="141"/>
                        <a:pt x="502" y="107"/>
                      </a:cubicBezTo>
                      <a:cubicBezTo>
                        <a:pt x="502" y="62"/>
                        <a:pt x="488" y="34"/>
                        <a:pt x="460" y="17"/>
                      </a:cubicBezTo>
                      <a:cubicBezTo>
                        <a:pt x="440" y="6"/>
                        <a:pt x="412" y="0"/>
                        <a:pt x="364" y="0"/>
                      </a:cubicBezTo>
                      <a:lnTo>
                        <a:pt x="0" y="0"/>
                      </a:lnTo>
                      <a:lnTo>
                        <a:pt x="0" y="404"/>
                      </a:lnTo>
                      <a:lnTo>
                        <a:pt x="381" y="404"/>
                      </a:lnTo>
                      <a:cubicBezTo>
                        <a:pt x="426" y="404"/>
                        <a:pt x="452" y="401"/>
                        <a:pt x="471" y="390"/>
                      </a:cubicBezTo>
                      <a:cubicBezTo>
                        <a:pt x="500" y="375"/>
                        <a:pt x="516" y="342"/>
                        <a:pt x="516" y="294"/>
                      </a:cubicBezTo>
                      <a:cubicBezTo>
                        <a:pt x="516" y="257"/>
                        <a:pt x="508" y="234"/>
                        <a:pt x="491" y="2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53"/>
                <p:cNvSpPr>
                  <a:spLocks noChangeArrowheads="1"/>
                </p:cNvSpPr>
                <p:nvPr/>
              </p:nvSpPr>
              <p:spPr bwMode="auto">
                <a:xfrm>
                  <a:off x="4375150" y="5443538"/>
                  <a:ext cx="220663" cy="146050"/>
                </a:xfrm>
                <a:custGeom>
                  <a:avLst/>
                  <a:gdLst>
                    <a:gd name="T0" fmla="*/ 392 w 611"/>
                    <a:gd name="T1" fmla="*/ 248 h 405"/>
                    <a:gd name="T2" fmla="*/ 220 w 611"/>
                    <a:gd name="T3" fmla="*/ 248 h 405"/>
                    <a:gd name="T4" fmla="*/ 305 w 611"/>
                    <a:gd name="T5" fmla="*/ 88 h 405"/>
                    <a:gd name="T6" fmla="*/ 392 w 611"/>
                    <a:gd name="T7" fmla="*/ 248 h 405"/>
                    <a:gd name="T8" fmla="*/ 610 w 611"/>
                    <a:gd name="T9" fmla="*/ 404 h 405"/>
                    <a:gd name="T10" fmla="*/ 390 w 611"/>
                    <a:gd name="T11" fmla="*/ 0 h 405"/>
                    <a:gd name="T12" fmla="*/ 226 w 611"/>
                    <a:gd name="T13" fmla="*/ 0 h 405"/>
                    <a:gd name="T14" fmla="*/ 0 w 611"/>
                    <a:gd name="T15" fmla="*/ 404 h 405"/>
                    <a:gd name="T16" fmla="*/ 138 w 611"/>
                    <a:gd name="T17" fmla="*/ 404 h 405"/>
                    <a:gd name="T18" fmla="*/ 178 w 611"/>
                    <a:gd name="T19" fmla="*/ 333 h 405"/>
                    <a:gd name="T20" fmla="*/ 437 w 611"/>
                    <a:gd name="T21" fmla="*/ 333 h 405"/>
                    <a:gd name="T22" fmla="*/ 477 w 611"/>
                    <a:gd name="T23" fmla="*/ 404 h 405"/>
                    <a:gd name="T24" fmla="*/ 610 w 611"/>
                    <a:gd name="T25" fmla="*/ 40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1" h="405">
                      <a:moveTo>
                        <a:pt x="392" y="248"/>
                      </a:moveTo>
                      <a:lnTo>
                        <a:pt x="220" y="248"/>
                      </a:lnTo>
                      <a:lnTo>
                        <a:pt x="305" y="88"/>
                      </a:lnTo>
                      <a:lnTo>
                        <a:pt x="392" y="248"/>
                      </a:lnTo>
                      <a:close/>
                      <a:moveTo>
                        <a:pt x="610" y="404"/>
                      </a:moveTo>
                      <a:lnTo>
                        <a:pt x="390" y="0"/>
                      </a:lnTo>
                      <a:lnTo>
                        <a:pt x="226" y="0"/>
                      </a:lnTo>
                      <a:lnTo>
                        <a:pt x="0" y="404"/>
                      </a:lnTo>
                      <a:lnTo>
                        <a:pt x="138" y="404"/>
                      </a:lnTo>
                      <a:lnTo>
                        <a:pt x="178" y="333"/>
                      </a:lnTo>
                      <a:lnTo>
                        <a:pt x="437" y="333"/>
                      </a:lnTo>
                      <a:lnTo>
                        <a:pt x="477" y="404"/>
                      </a:lnTo>
                      <a:lnTo>
                        <a:pt x="610" y="404"/>
                      </a:ln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54"/>
                <p:cNvSpPr>
                  <a:spLocks noChangeArrowheads="1"/>
                </p:cNvSpPr>
                <p:nvPr/>
              </p:nvSpPr>
              <p:spPr bwMode="auto">
                <a:xfrm>
                  <a:off x="4614863" y="5443538"/>
                  <a:ext cx="200025" cy="146050"/>
                </a:xfrm>
                <a:custGeom>
                  <a:avLst/>
                  <a:gdLst>
                    <a:gd name="T0" fmla="*/ 553 w 554"/>
                    <a:gd name="T1" fmla="*/ 404 h 405"/>
                    <a:gd name="T2" fmla="*/ 553 w 554"/>
                    <a:gd name="T3" fmla="*/ 0 h 405"/>
                    <a:gd name="T4" fmla="*/ 437 w 554"/>
                    <a:gd name="T5" fmla="*/ 0 h 405"/>
                    <a:gd name="T6" fmla="*/ 440 w 554"/>
                    <a:gd name="T7" fmla="*/ 308 h 405"/>
                    <a:gd name="T8" fmla="*/ 195 w 554"/>
                    <a:gd name="T9" fmla="*/ 0 h 405"/>
                    <a:gd name="T10" fmla="*/ 0 w 554"/>
                    <a:gd name="T11" fmla="*/ 0 h 405"/>
                    <a:gd name="T12" fmla="*/ 0 w 554"/>
                    <a:gd name="T13" fmla="*/ 404 h 405"/>
                    <a:gd name="T14" fmla="*/ 119 w 554"/>
                    <a:gd name="T15" fmla="*/ 404 h 405"/>
                    <a:gd name="T16" fmla="*/ 116 w 554"/>
                    <a:gd name="T17" fmla="*/ 102 h 405"/>
                    <a:gd name="T18" fmla="*/ 356 w 554"/>
                    <a:gd name="T19" fmla="*/ 404 h 405"/>
                    <a:gd name="T20" fmla="*/ 553 w 554"/>
                    <a:gd name="T21" fmla="*/ 40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4" h="405">
                      <a:moveTo>
                        <a:pt x="553" y="404"/>
                      </a:moveTo>
                      <a:lnTo>
                        <a:pt x="553" y="0"/>
                      </a:lnTo>
                      <a:lnTo>
                        <a:pt x="437" y="0"/>
                      </a:lnTo>
                      <a:lnTo>
                        <a:pt x="440" y="308"/>
                      </a:lnTo>
                      <a:lnTo>
                        <a:pt x="195" y="0"/>
                      </a:lnTo>
                      <a:lnTo>
                        <a:pt x="0" y="0"/>
                      </a:lnTo>
                      <a:lnTo>
                        <a:pt x="0" y="404"/>
                      </a:lnTo>
                      <a:lnTo>
                        <a:pt x="119" y="404"/>
                      </a:lnTo>
                      <a:lnTo>
                        <a:pt x="116" y="102"/>
                      </a:lnTo>
                      <a:lnTo>
                        <a:pt x="356" y="404"/>
                      </a:lnTo>
                      <a:lnTo>
                        <a:pt x="553" y="40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55"/>
                <p:cNvSpPr>
                  <a:spLocks noChangeArrowheads="1"/>
                </p:cNvSpPr>
                <p:nvPr/>
              </p:nvSpPr>
              <p:spPr bwMode="auto">
                <a:xfrm>
                  <a:off x="4849813" y="5443538"/>
                  <a:ext cx="184150" cy="147637"/>
                </a:xfrm>
                <a:custGeom>
                  <a:avLst/>
                  <a:gdLst>
                    <a:gd name="T0" fmla="*/ 511 w 512"/>
                    <a:gd name="T1" fmla="*/ 254 h 408"/>
                    <a:gd name="T2" fmla="*/ 392 w 512"/>
                    <a:gd name="T3" fmla="*/ 254 h 408"/>
                    <a:gd name="T4" fmla="*/ 370 w 512"/>
                    <a:gd name="T5" fmla="*/ 302 h 408"/>
                    <a:gd name="T6" fmla="*/ 243 w 512"/>
                    <a:gd name="T7" fmla="*/ 311 h 408"/>
                    <a:gd name="T8" fmla="*/ 118 w 512"/>
                    <a:gd name="T9" fmla="*/ 209 h 408"/>
                    <a:gd name="T10" fmla="*/ 121 w 512"/>
                    <a:gd name="T11" fmla="*/ 153 h 408"/>
                    <a:gd name="T12" fmla="*/ 169 w 512"/>
                    <a:gd name="T13" fmla="*/ 99 h 408"/>
                    <a:gd name="T14" fmla="*/ 274 w 512"/>
                    <a:gd name="T15" fmla="*/ 96 h 408"/>
                    <a:gd name="T16" fmla="*/ 389 w 512"/>
                    <a:gd name="T17" fmla="*/ 144 h 408"/>
                    <a:gd name="T18" fmla="*/ 508 w 512"/>
                    <a:gd name="T19" fmla="*/ 144 h 408"/>
                    <a:gd name="T20" fmla="*/ 508 w 512"/>
                    <a:gd name="T21" fmla="*/ 130 h 408"/>
                    <a:gd name="T22" fmla="*/ 440 w 512"/>
                    <a:gd name="T23" fmla="*/ 12 h 408"/>
                    <a:gd name="T24" fmla="*/ 243 w 512"/>
                    <a:gd name="T25" fmla="*/ 0 h 408"/>
                    <a:gd name="T26" fmla="*/ 54 w 512"/>
                    <a:gd name="T27" fmla="*/ 26 h 408"/>
                    <a:gd name="T28" fmla="*/ 0 w 512"/>
                    <a:gd name="T29" fmla="*/ 195 h 408"/>
                    <a:gd name="T30" fmla="*/ 51 w 512"/>
                    <a:gd name="T31" fmla="*/ 381 h 408"/>
                    <a:gd name="T32" fmla="*/ 234 w 512"/>
                    <a:gd name="T33" fmla="*/ 407 h 408"/>
                    <a:gd name="T34" fmla="*/ 477 w 512"/>
                    <a:gd name="T35" fmla="*/ 378 h 408"/>
                    <a:gd name="T36" fmla="*/ 511 w 512"/>
                    <a:gd name="T37" fmla="*/ 274 h 408"/>
                    <a:gd name="T38" fmla="*/ 511 w 512"/>
                    <a:gd name="T39" fmla="*/ 25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408">
                      <a:moveTo>
                        <a:pt x="511" y="254"/>
                      </a:moveTo>
                      <a:lnTo>
                        <a:pt x="392" y="254"/>
                      </a:lnTo>
                      <a:cubicBezTo>
                        <a:pt x="392" y="283"/>
                        <a:pt x="387" y="294"/>
                        <a:pt x="370" y="302"/>
                      </a:cubicBezTo>
                      <a:cubicBezTo>
                        <a:pt x="353" y="311"/>
                        <a:pt x="341" y="311"/>
                        <a:pt x="243" y="311"/>
                      </a:cubicBezTo>
                      <a:cubicBezTo>
                        <a:pt x="130" y="311"/>
                        <a:pt x="118" y="302"/>
                        <a:pt x="118" y="209"/>
                      </a:cubicBezTo>
                      <a:cubicBezTo>
                        <a:pt x="118" y="187"/>
                        <a:pt x="118" y="161"/>
                        <a:pt x="121" y="153"/>
                      </a:cubicBezTo>
                      <a:cubicBezTo>
                        <a:pt x="124" y="119"/>
                        <a:pt x="138" y="105"/>
                        <a:pt x="169" y="99"/>
                      </a:cubicBezTo>
                      <a:cubicBezTo>
                        <a:pt x="178" y="99"/>
                        <a:pt x="223" y="96"/>
                        <a:pt x="274" y="96"/>
                      </a:cubicBezTo>
                      <a:cubicBezTo>
                        <a:pt x="375" y="96"/>
                        <a:pt x="387" y="99"/>
                        <a:pt x="389" y="144"/>
                      </a:cubicBezTo>
                      <a:lnTo>
                        <a:pt x="508" y="144"/>
                      </a:lnTo>
                      <a:lnTo>
                        <a:pt x="508" y="130"/>
                      </a:lnTo>
                      <a:cubicBezTo>
                        <a:pt x="508" y="62"/>
                        <a:pt x="488" y="29"/>
                        <a:pt x="440" y="12"/>
                      </a:cubicBezTo>
                      <a:cubicBezTo>
                        <a:pt x="412" y="3"/>
                        <a:pt x="370" y="0"/>
                        <a:pt x="243" y="0"/>
                      </a:cubicBezTo>
                      <a:cubicBezTo>
                        <a:pt x="130" y="0"/>
                        <a:pt x="90" y="6"/>
                        <a:pt x="54" y="26"/>
                      </a:cubicBezTo>
                      <a:cubicBezTo>
                        <a:pt x="11" y="51"/>
                        <a:pt x="0" y="88"/>
                        <a:pt x="0" y="195"/>
                      </a:cubicBezTo>
                      <a:cubicBezTo>
                        <a:pt x="0" y="314"/>
                        <a:pt x="11" y="356"/>
                        <a:pt x="51" y="381"/>
                      </a:cubicBezTo>
                      <a:cubicBezTo>
                        <a:pt x="85" y="401"/>
                        <a:pt x="121" y="407"/>
                        <a:pt x="234" y="407"/>
                      </a:cubicBezTo>
                      <a:cubicBezTo>
                        <a:pt x="415" y="407"/>
                        <a:pt x="443" y="404"/>
                        <a:pt x="477" y="378"/>
                      </a:cubicBezTo>
                      <a:cubicBezTo>
                        <a:pt x="502" y="364"/>
                        <a:pt x="511" y="333"/>
                        <a:pt x="511" y="274"/>
                      </a:cubicBezTo>
                      <a:lnTo>
                        <a:pt x="511" y="25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56"/>
                <p:cNvSpPr>
                  <a:spLocks noChangeArrowheads="1"/>
                </p:cNvSpPr>
                <p:nvPr/>
              </p:nvSpPr>
              <p:spPr bwMode="auto">
                <a:xfrm>
                  <a:off x="5067300" y="5443538"/>
                  <a:ext cx="44450" cy="146050"/>
                </a:xfrm>
                <a:custGeom>
                  <a:avLst/>
                  <a:gdLst>
                    <a:gd name="T0" fmla="*/ 60 w 122"/>
                    <a:gd name="T1" fmla="*/ 404 h 405"/>
                    <a:gd name="T2" fmla="*/ 0 w 122"/>
                    <a:gd name="T3" fmla="*/ 404 h 405"/>
                    <a:gd name="T4" fmla="*/ 0 w 122"/>
                    <a:gd name="T5" fmla="*/ 0 h 405"/>
                    <a:gd name="T6" fmla="*/ 121 w 122"/>
                    <a:gd name="T7" fmla="*/ 0 h 405"/>
                    <a:gd name="T8" fmla="*/ 121 w 122"/>
                    <a:gd name="T9" fmla="*/ 404 h 405"/>
                    <a:gd name="T10" fmla="*/ 60 w 122"/>
                    <a:gd name="T11" fmla="*/ 404 h 405"/>
                  </a:gdLst>
                  <a:ahLst/>
                  <a:cxnLst>
                    <a:cxn ang="0">
                      <a:pos x="T0" y="T1"/>
                    </a:cxn>
                    <a:cxn ang="0">
                      <a:pos x="T2" y="T3"/>
                    </a:cxn>
                    <a:cxn ang="0">
                      <a:pos x="T4" y="T5"/>
                    </a:cxn>
                    <a:cxn ang="0">
                      <a:pos x="T6" y="T7"/>
                    </a:cxn>
                    <a:cxn ang="0">
                      <a:pos x="T8" y="T9"/>
                    </a:cxn>
                    <a:cxn ang="0">
                      <a:pos x="T10" y="T11"/>
                    </a:cxn>
                  </a:cxnLst>
                  <a:rect l="0" t="0" r="r" b="b"/>
                  <a:pathLst>
                    <a:path w="122" h="405">
                      <a:moveTo>
                        <a:pt x="60" y="404"/>
                      </a:moveTo>
                      <a:lnTo>
                        <a:pt x="0" y="404"/>
                      </a:lnTo>
                      <a:lnTo>
                        <a:pt x="0" y="0"/>
                      </a:lnTo>
                      <a:lnTo>
                        <a:pt x="121" y="0"/>
                      </a:lnTo>
                      <a:lnTo>
                        <a:pt x="121" y="404"/>
                      </a:lnTo>
                      <a:lnTo>
                        <a:pt x="60" y="40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57"/>
                <p:cNvSpPr>
                  <a:spLocks noChangeArrowheads="1"/>
                </p:cNvSpPr>
                <p:nvPr/>
              </p:nvSpPr>
              <p:spPr bwMode="auto">
                <a:xfrm>
                  <a:off x="3573463" y="5372100"/>
                  <a:ext cx="566737" cy="290513"/>
                </a:xfrm>
                <a:custGeom>
                  <a:avLst/>
                  <a:gdLst>
                    <a:gd name="T0" fmla="*/ 1167 w 1574"/>
                    <a:gd name="T1" fmla="*/ 288 h 808"/>
                    <a:gd name="T2" fmla="*/ 1082 w 1574"/>
                    <a:gd name="T3" fmla="*/ 448 h 808"/>
                    <a:gd name="T4" fmla="*/ 1254 w 1574"/>
                    <a:gd name="T5" fmla="*/ 448 h 808"/>
                    <a:gd name="T6" fmla="*/ 1167 w 1574"/>
                    <a:gd name="T7" fmla="*/ 288 h 808"/>
                    <a:gd name="T8" fmla="*/ 1472 w 1574"/>
                    <a:gd name="T9" fmla="*/ 604 h 808"/>
                    <a:gd name="T10" fmla="*/ 1252 w 1574"/>
                    <a:gd name="T11" fmla="*/ 200 h 808"/>
                    <a:gd name="T12" fmla="*/ 1088 w 1574"/>
                    <a:gd name="T13" fmla="*/ 200 h 808"/>
                    <a:gd name="T14" fmla="*/ 862 w 1574"/>
                    <a:gd name="T15" fmla="*/ 604 h 808"/>
                    <a:gd name="T16" fmla="*/ 1000 w 1574"/>
                    <a:gd name="T17" fmla="*/ 604 h 808"/>
                    <a:gd name="T18" fmla="*/ 1040 w 1574"/>
                    <a:gd name="T19" fmla="*/ 533 h 808"/>
                    <a:gd name="T20" fmla="*/ 1299 w 1574"/>
                    <a:gd name="T21" fmla="*/ 533 h 808"/>
                    <a:gd name="T22" fmla="*/ 1339 w 1574"/>
                    <a:gd name="T23" fmla="*/ 604 h 808"/>
                    <a:gd name="T24" fmla="*/ 1472 w 1574"/>
                    <a:gd name="T25" fmla="*/ 604 h 808"/>
                    <a:gd name="T26" fmla="*/ 628 w 1574"/>
                    <a:gd name="T27" fmla="*/ 389 h 808"/>
                    <a:gd name="T28" fmla="*/ 524 w 1574"/>
                    <a:gd name="T29" fmla="*/ 358 h 808"/>
                    <a:gd name="T30" fmla="*/ 460 w 1574"/>
                    <a:gd name="T31" fmla="*/ 355 h 808"/>
                    <a:gd name="T32" fmla="*/ 347 w 1574"/>
                    <a:gd name="T33" fmla="*/ 355 h 808"/>
                    <a:gd name="T34" fmla="*/ 299 w 1574"/>
                    <a:gd name="T35" fmla="*/ 353 h 808"/>
                    <a:gd name="T36" fmla="*/ 270 w 1574"/>
                    <a:gd name="T37" fmla="*/ 319 h 808"/>
                    <a:gd name="T38" fmla="*/ 313 w 1574"/>
                    <a:gd name="T39" fmla="*/ 285 h 808"/>
                    <a:gd name="T40" fmla="*/ 423 w 1574"/>
                    <a:gd name="T41" fmla="*/ 282 h 808"/>
                    <a:gd name="T42" fmla="*/ 516 w 1574"/>
                    <a:gd name="T43" fmla="*/ 321 h 808"/>
                    <a:gd name="T44" fmla="*/ 633 w 1574"/>
                    <a:gd name="T45" fmla="*/ 321 h 808"/>
                    <a:gd name="T46" fmla="*/ 580 w 1574"/>
                    <a:gd name="T47" fmla="*/ 209 h 808"/>
                    <a:gd name="T48" fmla="*/ 400 w 1574"/>
                    <a:gd name="T49" fmla="*/ 194 h 808"/>
                    <a:gd name="T50" fmla="*/ 248 w 1574"/>
                    <a:gd name="T51" fmla="*/ 200 h 808"/>
                    <a:gd name="T52" fmla="*/ 146 w 1574"/>
                    <a:gd name="T53" fmla="*/ 321 h 808"/>
                    <a:gd name="T54" fmla="*/ 206 w 1574"/>
                    <a:gd name="T55" fmla="*/ 432 h 808"/>
                    <a:gd name="T56" fmla="*/ 321 w 1574"/>
                    <a:gd name="T57" fmla="*/ 443 h 808"/>
                    <a:gd name="T58" fmla="*/ 431 w 1574"/>
                    <a:gd name="T59" fmla="*/ 443 h 808"/>
                    <a:gd name="T60" fmla="*/ 491 w 1574"/>
                    <a:gd name="T61" fmla="*/ 443 h 808"/>
                    <a:gd name="T62" fmla="*/ 527 w 1574"/>
                    <a:gd name="T63" fmla="*/ 477 h 808"/>
                    <a:gd name="T64" fmla="*/ 366 w 1574"/>
                    <a:gd name="T65" fmla="*/ 516 h 808"/>
                    <a:gd name="T66" fmla="*/ 290 w 1574"/>
                    <a:gd name="T67" fmla="*/ 513 h 808"/>
                    <a:gd name="T68" fmla="*/ 268 w 1574"/>
                    <a:gd name="T69" fmla="*/ 471 h 808"/>
                    <a:gd name="T70" fmla="*/ 146 w 1574"/>
                    <a:gd name="T71" fmla="*/ 471 h 808"/>
                    <a:gd name="T72" fmla="*/ 146 w 1574"/>
                    <a:gd name="T73" fmla="*/ 494 h 808"/>
                    <a:gd name="T74" fmla="*/ 211 w 1574"/>
                    <a:gd name="T75" fmla="*/ 592 h 808"/>
                    <a:gd name="T76" fmla="*/ 372 w 1574"/>
                    <a:gd name="T77" fmla="*/ 604 h 808"/>
                    <a:gd name="T78" fmla="*/ 541 w 1574"/>
                    <a:gd name="T79" fmla="*/ 598 h 808"/>
                    <a:gd name="T80" fmla="*/ 653 w 1574"/>
                    <a:gd name="T81" fmla="*/ 480 h 808"/>
                    <a:gd name="T82" fmla="*/ 628 w 1574"/>
                    <a:gd name="T83" fmla="*/ 389 h 808"/>
                    <a:gd name="T84" fmla="*/ 403 w 1574"/>
                    <a:gd name="T85" fmla="*/ 0 h 808"/>
                    <a:gd name="T86" fmla="*/ 786 w 1574"/>
                    <a:gd name="T87" fmla="*/ 276 h 808"/>
                    <a:gd name="T88" fmla="*/ 1170 w 1574"/>
                    <a:gd name="T89" fmla="*/ 0 h 808"/>
                    <a:gd name="T90" fmla="*/ 1573 w 1574"/>
                    <a:gd name="T91" fmla="*/ 403 h 808"/>
                    <a:gd name="T92" fmla="*/ 1170 w 1574"/>
                    <a:gd name="T93" fmla="*/ 807 h 808"/>
                    <a:gd name="T94" fmla="*/ 786 w 1574"/>
                    <a:gd name="T95" fmla="*/ 530 h 808"/>
                    <a:gd name="T96" fmla="*/ 403 w 1574"/>
                    <a:gd name="T97" fmla="*/ 807 h 808"/>
                    <a:gd name="T98" fmla="*/ 0 w 1574"/>
                    <a:gd name="T99" fmla="*/ 403 h 808"/>
                    <a:gd name="T100" fmla="*/ 403 w 1574"/>
                    <a:gd name="T101"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4" h="808">
                      <a:moveTo>
                        <a:pt x="1167" y="288"/>
                      </a:moveTo>
                      <a:lnTo>
                        <a:pt x="1082" y="448"/>
                      </a:lnTo>
                      <a:lnTo>
                        <a:pt x="1254" y="448"/>
                      </a:lnTo>
                      <a:lnTo>
                        <a:pt x="1167" y="288"/>
                      </a:lnTo>
                      <a:close/>
                      <a:moveTo>
                        <a:pt x="1472" y="604"/>
                      </a:moveTo>
                      <a:lnTo>
                        <a:pt x="1252" y="200"/>
                      </a:lnTo>
                      <a:lnTo>
                        <a:pt x="1088" y="200"/>
                      </a:lnTo>
                      <a:lnTo>
                        <a:pt x="862" y="604"/>
                      </a:lnTo>
                      <a:lnTo>
                        <a:pt x="1000" y="604"/>
                      </a:lnTo>
                      <a:lnTo>
                        <a:pt x="1040" y="533"/>
                      </a:lnTo>
                      <a:lnTo>
                        <a:pt x="1299" y="533"/>
                      </a:lnTo>
                      <a:lnTo>
                        <a:pt x="1339" y="604"/>
                      </a:lnTo>
                      <a:lnTo>
                        <a:pt x="1472" y="604"/>
                      </a:lnTo>
                      <a:close/>
                      <a:moveTo>
                        <a:pt x="628" y="389"/>
                      </a:moveTo>
                      <a:cubicBezTo>
                        <a:pt x="608" y="367"/>
                        <a:pt x="586" y="361"/>
                        <a:pt x="524" y="358"/>
                      </a:cubicBezTo>
                      <a:cubicBezTo>
                        <a:pt x="491" y="358"/>
                        <a:pt x="468" y="355"/>
                        <a:pt x="460" y="355"/>
                      </a:cubicBezTo>
                      <a:lnTo>
                        <a:pt x="347" y="355"/>
                      </a:lnTo>
                      <a:cubicBezTo>
                        <a:pt x="307" y="355"/>
                        <a:pt x="304" y="355"/>
                        <a:pt x="299" y="353"/>
                      </a:cubicBezTo>
                      <a:cubicBezTo>
                        <a:pt x="282" y="347"/>
                        <a:pt x="270" y="338"/>
                        <a:pt x="270" y="319"/>
                      </a:cubicBezTo>
                      <a:cubicBezTo>
                        <a:pt x="270" y="296"/>
                        <a:pt x="282" y="288"/>
                        <a:pt x="313" y="285"/>
                      </a:cubicBezTo>
                      <a:cubicBezTo>
                        <a:pt x="333" y="285"/>
                        <a:pt x="386" y="282"/>
                        <a:pt x="423" y="282"/>
                      </a:cubicBezTo>
                      <a:cubicBezTo>
                        <a:pt x="505" y="282"/>
                        <a:pt x="516" y="288"/>
                        <a:pt x="516" y="321"/>
                      </a:cubicBezTo>
                      <a:lnTo>
                        <a:pt x="633" y="321"/>
                      </a:lnTo>
                      <a:cubicBezTo>
                        <a:pt x="633" y="251"/>
                        <a:pt x="619" y="226"/>
                        <a:pt x="580" y="209"/>
                      </a:cubicBezTo>
                      <a:cubicBezTo>
                        <a:pt x="550" y="197"/>
                        <a:pt x="519" y="194"/>
                        <a:pt x="400" y="194"/>
                      </a:cubicBezTo>
                      <a:cubicBezTo>
                        <a:pt x="321" y="194"/>
                        <a:pt x="287" y="194"/>
                        <a:pt x="248" y="200"/>
                      </a:cubicBezTo>
                      <a:cubicBezTo>
                        <a:pt x="172" y="209"/>
                        <a:pt x="146" y="242"/>
                        <a:pt x="146" y="321"/>
                      </a:cubicBezTo>
                      <a:cubicBezTo>
                        <a:pt x="146" y="386"/>
                        <a:pt x="163" y="415"/>
                        <a:pt x="206" y="432"/>
                      </a:cubicBezTo>
                      <a:cubicBezTo>
                        <a:pt x="225" y="440"/>
                        <a:pt x="262" y="443"/>
                        <a:pt x="321" y="443"/>
                      </a:cubicBezTo>
                      <a:lnTo>
                        <a:pt x="431" y="443"/>
                      </a:lnTo>
                      <a:lnTo>
                        <a:pt x="491" y="443"/>
                      </a:lnTo>
                      <a:cubicBezTo>
                        <a:pt x="516" y="446"/>
                        <a:pt x="527" y="457"/>
                        <a:pt x="527" y="477"/>
                      </a:cubicBezTo>
                      <a:cubicBezTo>
                        <a:pt x="527" y="513"/>
                        <a:pt x="513" y="516"/>
                        <a:pt x="366" y="516"/>
                      </a:cubicBezTo>
                      <a:cubicBezTo>
                        <a:pt x="335" y="516"/>
                        <a:pt x="302" y="513"/>
                        <a:pt x="290" y="513"/>
                      </a:cubicBezTo>
                      <a:cubicBezTo>
                        <a:pt x="273" y="511"/>
                        <a:pt x="268" y="502"/>
                        <a:pt x="268" y="471"/>
                      </a:cubicBezTo>
                      <a:lnTo>
                        <a:pt x="146" y="471"/>
                      </a:lnTo>
                      <a:lnTo>
                        <a:pt x="146" y="494"/>
                      </a:lnTo>
                      <a:cubicBezTo>
                        <a:pt x="146" y="550"/>
                        <a:pt x="166" y="581"/>
                        <a:pt x="211" y="592"/>
                      </a:cubicBezTo>
                      <a:cubicBezTo>
                        <a:pt x="239" y="601"/>
                        <a:pt x="282" y="604"/>
                        <a:pt x="372" y="604"/>
                      </a:cubicBezTo>
                      <a:cubicBezTo>
                        <a:pt x="460" y="604"/>
                        <a:pt x="493" y="604"/>
                        <a:pt x="541" y="598"/>
                      </a:cubicBezTo>
                      <a:cubicBezTo>
                        <a:pt x="622" y="592"/>
                        <a:pt x="653" y="561"/>
                        <a:pt x="653" y="480"/>
                      </a:cubicBezTo>
                      <a:cubicBezTo>
                        <a:pt x="653" y="437"/>
                        <a:pt x="645" y="406"/>
                        <a:pt x="628" y="389"/>
                      </a:cubicBezTo>
                      <a:close/>
                      <a:moveTo>
                        <a:pt x="403" y="0"/>
                      </a:moveTo>
                      <a:cubicBezTo>
                        <a:pt x="580" y="0"/>
                        <a:pt x="732" y="115"/>
                        <a:pt x="786" y="276"/>
                      </a:cubicBezTo>
                      <a:cubicBezTo>
                        <a:pt x="839" y="115"/>
                        <a:pt x="989" y="0"/>
                        <a:pt x="1170" y="0"/>
                      </a:cubicBezTo>
                      <a:cubicBezTo>
                        <a:pt x="1393" y="0"/>
                        <a:pt x="1573" y="180"/>
                        <a:pt x="1573" y="403"/>
                      </a:cubicBezTo>
                      <a:cubicBezTo>
                        <a:pt x="1573" y="626"/>
                        <a:pt x="1393" y="807"/>
                        <a:pt x="1170" y="807"/>
                      </a:cubicBezTo>
                      <a:cubicBezTo>
                        <a:pt x="992" y="807"/>
                        <a:pt x="839" y="691"/>
                        <a:pt x="786" y="530"/>
                      </a:cubicBezTo>
                      <a:cubicBezTo>
                        <a:pt x="732" y="691"/>
                        <a:pt x="583" y="807"/>
                        <a:pt x="403" y="807"/>
                      </a:cubicBezTo>
                      <a:cubicBezTo>
                        <a:pt x="177" y="807"/>
                        <a:pt x="0" y="626"/>
                        <a:pt x="0" y="403"/>
                      </a:cubicBezTo>
                      <a:cubicBezTo>
                        <a:pt x="0" y="180"/>
                        <a:pt x="180" y="0"/>
                        <a:pt x="403" y="0"/>
                      </a:cubicBezTo>
                      <a:close/>
                    </a:path>
                  </a:pathLst>
                </a:custGeom>
                <a:solidFill>
                  <a:srgbClr val="004A9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48" name="Group 47"/>
              <p:cNvGrpSpPr/>
              <p:nvPr userDrawn="1"/>
            </p:nvGrpSpPr>
            <p:grpSpPr>
              <a:xfrm>
                <a:off x="2780636" y="5451197"/>
                <a:ext cx="1851532" cy="542997"/>
                <a:chOff x="2224088" y="5346700"/>
                <a:chExt cx="990600" cy="290513"/>
              </a:xfrm>
            </p:grpSpPr>
            <p:sp>
              <p:nvSpPr>
                <p:cNvPr id="49" name="Freeform 17"/>
                <p:cNvSpPr>
                  <a:spLocks noChangeArrowheads="1"/>
                </p:cNvSpPr>
                <p:nvPr/>
              </p:nvSpPr>
              <p:spPr bwMode="auto">
                <a:xfrm>
                  <a:off x="2890838" y="5410200"/>
                  <a:ext cx="323850" cy="222250"/>
                </a:xfrm>
                <a:custGeom>
                  <a:avLst/>
                  <a:gdLst>
                    <a:gd name="T0" fmla="*/ 771 w 899"/>
                    <a:gd name="T1" fmla="*/ 582 h 619"/>
                    <a:gd name="T2" fmla="*/ 706 w 899"/>
                    <a:gd name="T3" fmla="*/ 618 h 619"/>
                    <a:gd name="T4" fmla="*/ 593 w 899"/>
                    <a:gd name="T5" fmla="*/ 590 h 619"/>
                    <a:gd name="T6" fmla="*/ 587 w 899"/>
                    <a:gd name="T7" fmla="*/ 570 h 619"/>
                    <a:gd name="T8" fmla="*/ 683 w 899"/>
                    <a:gd name="T9" fmla="*/ 249 h 619"/>
                    <a:gd name="T10" fmla="*/ 649 w 899"/>
                    <a:gd name="T11" fmla="*/ 203 h 619"/>
                    <a:gd name="T12" fmla="*/ 161 w 899"/>
                    <a:gd name="T13" fmla="*/ 590 h 619"/>
                    <a:gd name="T14" fmla="*/ 91 w 899"/>
                    <a:gd name="T15" fmla="*/ 613 h 619"/>
                    <a:gd name="T16" fmla="*/ 12 w 899"/>
                    <a:gd name="T17" fmla="*/ 593 h 619"/>
                    <a:gd name="T18" fmla="*/ 3 w 899"/>
                    <a:gd name="T19" fmla="*/ 567 h 619"/>
                    <a:gd name="T20" fmla="*/ 12 w 899"/>
                    <a:gd name="T21" fmla="*/ 528 h 619"/>
                    <a:gd name="T22" fmla="*/ 184 w 899"/>
                    <a:gd name="T23" fmla="*/ 48 h 619"/>
                    <a:gd name="T24" fmla="*/ 204 w 899"/>
                    <a:gd name="T25" fmla="*/ 34 h 619"/>
                    <a:gd name="T26" fmla="*/ 260 w 899"/>
                    <a:gd name="T27" fmla="*/ 28 h 619"/>
                    <a:gd name="T28" fmla="*/ 345 w 899"/>
                    <a:gd name="T29" fmla="*/ 43 h 619"/>
                    <a:gd name="T30" fmla="*/ 345 w 899"/>
                    <a:gd name="T31" fmla="*/ 76 h 619"/>
                    <a:gd name="T32" fmla="*/ 395 w 899"/>
                    <a:gd name="T33" fmla="*/ 144 h 619"/>
                    <a:gd name="T34" fmla="*/ 757 w 899"/>
                    <a:gd name="T35" fmla="*/ 3 h 619"/>
                    <a:gd name="T36" fmla="*/ 898 w 899"/>
                    <a:gd name="T37" fmla="*/ 127 h 619"/>
                    <a:gd name="T38" fmla="*/ 771 w 899"/>
                    <a:gd name="T39" fmla="*/ 58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9" h="619">
                      <a:moveTo>
                        <a:pt x="771" y="582"/>
                      </a:moveTo>
                      <a:cubicBezTo>
                        <a:pt x="759" y="613"/>
                        <a:pt x="737" y="618"/>
                        <a:pt x="706" y="618"/>
                      </a:cubicBezTo>
                      <a:cubicBezTo>
                        <a:pt x="652" y="618"/>
                        <a:pt x="613" y="604"/>
                        <a:pt x="593" y="590"/>
                      </a:cubicBezTo>
                      <a:cubicBezTo>
                        <a:pt x="590" y="587"/>
                        <a:pt x="585" y="579"/>
                        <a:pt x="587" y="570"/>
                      </a:cubicBezTo>
                      <a:cubicBezTo>
                        <a:pt x="607" y="511"/>
                        <a:pt x="683" y="297"/>
                        <a:pt x="683" y="249"/>
                      </a:cubicBezTo>
                      <a:cubicBezTo>
                        <a:pt x="683" y="223"/>
                        <a:pt x="675" y="203"/>
                        <a:pt x="649" y="203"/>
                      </a:cubicBezTo>
                      <a:cubicBezTo>
                        <a:pt x="497" y="203"/>
                        <a:pt x="215" y="531"/>
                        <a:pt x="161" y="590"/>
                      </a:cubicBezTo>
                      <a:cubicBezTo>
                        <a:pt x="144" y="610"/>
                        <a:pt x="119" y="613"/>
                        <a:pt x="91" y="613"/>
                      </a:cubicBezTo>
                      <a:cubicBezTo>
                        <a:pt x="54" y="613"/>
                        <a:pt x="14" y="593"/>
                        <a:pt x="12" y="593"/>
                      </a:cubicBezTo>
                      <a:cubicBezTo>
                        <a:pt x="0" y="587"/>
                        <a:pt x="0" y="582"/>
                        <a:pt x="3" y="567"/>
                      </a:cubicBezTo>
                      <a:lnTo>
                        <a:pt x="12" y="528"/>
                      </a:lnTo>
                      <a:cubicBezTo>
                        <a:pt x="29" y="457"/>
                        <a:pt x="122" y="192"/>
                        <a:pt x="184" y="48"/>
                      </a:cubicBezTo>
                      <a:cubicBezTo>
                        <a:pt x="187" y="43"/>
                        <a:pt x="189" y="37"/>
                        <a:pt x="204" y="34"/>
                      </a:cubicBezTo>
                      <a:cubicBezTo>
                        <a:pt x="209" y="34"/>
                        <a:pt x="232" y="28"/>
                        <a:pt x="260" y="28"/>
                      </a:cubicBezTo>
                      <a:cubicBezTo>
                        <a:pt x="283" y="28"/>
                        <a:pt x="322" y="31"/>
                        <a:pt x="345" y="43"/>
                      </a:cubicBezTo>
                      <a:lnTo>
                        <a:pt x="345" y="76"/>
                      </a:lnTo>
                      <a:cubicBezTo>
                        <a:pt x="345" y="90"/>
                        <a:pt x="347" y="144"/>
                        <a:pt x="395" y="144"/>
                      </a:cubicBezTo>
                      <a:cubicBezTo>
                        <a:pt x="477" y="144"/>
                        <a:pt x="624" y="3"/>
                        <a:pt x="757" y="3"/>
                      </a:cubicBezTo>
                      <a:cubicBezTo>
                        <a:pt x="872" y="0"/>
                        <a:pt x="898" y="71"/>
                        <a:pt x="898" y="127"/>
                      </a:cubicBezTo>
                      <a:cubicBezTo>
                        <a:pt x="898" y="220"/>
                        <a:pt x="788" y="536"/>
                        <a:pt x="771" y="582"/>
                      </a:cubicBezTo>
                    </a:path>
                  </a:pathLst>
                </a:custGeom>
                <a:solidFill>
                  <a:srgbClr val="E633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18"/>
                <p:cNvSpPr>
                  <a:spLocks noChangeArrowheads="1"/>
                </p:cNvSpPr>
                <p:nvPr/>
              </p:nvSpPr>
              <p:spPr bwMode="auto">
                <a:xfrm>
                  <a:off x="2552700" y="5478463"/>
                  <a:ext cx="74613" cy="68262"/>
                </a:xfrm>
                <a:custGeom>
                  <a:avLst/>
                  <a:gdLst>
                    <a:gd name="T0" fmla="*/ 183 w 209"/>
                    <a:gd name="T1" fmla="*/ 133 h 190"/>
                    <a:gd name="T2" fmla="*/ 73 w 209"/>
                    <a:gd name="T3" fmla="*/ 189 h 190"/>
                    <a:gd name="T4" fmla="*/ 0 w 209"/>
                    <a:gd name="T5" fmla="*/ 139 h 190"/>
                    <a:gd name="T6" fmla="*/ 22 w 209"/>
                    <a:gd name="T7" fmla="*/ 65 h 190"/>
                    <a:gd name="T8" fmla="*/ 135 w 209"/>
                    <a:gd name="T9" fmla="*/ 0 h 190"/>
                    <a:gd name="T10" fmla="*/ 208 w 209"/>
                    <a:gd name="T11" fmla="*/ 54 h 190"/>
                    <a:gd name="T12" fmla="*/ 183 w 209"/>
                    <a:gd name="T13" fmla="*/ 133 h 190"/>
                  </a:gdLst>
                  <a:ahLst/>
                  <a:cxnLst>
                    <a:cxn ang="0">
                      <a:pos x="T0" y="T1"/>
                    </a:cxn>
                    <a:cxn ang="0">
                      <a:pos x="T2" y="T3"/>
                    </a:cxn>
                    <a:cxn ang="0">
                      <a:pos x="T4" y="T5"/>
                    </a:cxn>
                    <a:cxn ang="0">
                      <a:pos x="T6" y="T7"/>
                    </a:cxn>
                    <a:cxn ang="0">
                      <a:pos x="T8" y="T9"/>
                    </a:cxn>
                    <a:cxn ang="0">
                      <a:pos x="T10" y="T11"/>
                    </a:cxn>
                    <a:cxn ang="0">
                      <a:pos x="T12" y="T13"/>
                    </a:cxn>
                  </a:cxnLst>
                  <a:rect l="0" t="0" r="r" b="b"/>
                  <a:pathLst>
                    <a:path w="209" h="190">
                      <a:moveTo>
                        <a:pt x="183" y="133"/>
                      </a:moveTo>
                      <a:cubicBezTo>
                        <a:pt x="163" y="184"/>
                        <a:pt x="110" y="189"/>
                        <a:pt x="73" y="189"/>
                      </a:cubicBezTo>
                      <a:cubicBezTo>
                        <a:pt x="17" y="189"/>
                        <a:pt x="0" y="170"/>
                        <a:pt x="0" y="139"/>
                      </a:cubicBezTo>
                      <a:cubicBezTo>
                        <a:pt x="0" y="113"/>
                        <a:pt x="19" y="71"/>
                        <a:pt x="22" y="65"/>
                      </a:cubicBezTo>
                      <a:cubicBezTo>
                        <a:pt x="48" y="9"/>
                        <a:pt x="93" y="0"/>
                        <a:pt x="135" y="0"/>
                      </a:cubicBezTo>
                      <a:cubicBezTo>
                        <a:pt x="172" y="3"/>
                        <a:pt x="208" y="17"/>
                        <a:pt x="208" y="54"/>
                      </a:cubicBezTo>
                      <a:cubicBezTo>
                        <a:pt x="208" y="74"/>
                        <a:pt x="186" y="124"/>
                        <a:pt x="183" y="133"/>
                      </a:cubicBezTo>
                    </a:path>
                  </a:pathLst>
                </a:custGeom>
                <a:solidFill>
                  <a:srgbClr val="E633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19"/>
                <p:cNvSpPr>
                  <a:spLocks noChangeArrowheads="1"/>
                </p:cNvSpPr>
                <p:nvPr/>
              </p:nvSpPr>
              <p:spPr bwMode="auto">
                <a:xfrm>
                  <a:off x="2224088" y="5346700"/>
                  <a:ext cx="312737" cy="290513"/>
                </a:xfrm>
                <a:custGeom>
                  <a:avLst/>
                  <a:gdLst>
                    <a:gd name="T0" fmla="*/ 635 w 867"/>
                    <a:gd name="T1" fmla="*/ 531 h 808"/>
                    <a:gd name="T2" fmla="*/ 550 w 867"/>
                    <a:gd name="T3" fmla="*/ 531 h 808"/>
                    <a:gd name="T4" fmla="*/ 294 w 867"/>
                    <a:gd name="T5" fmla="*/ 525 h 808"/>
                    <a:gd name="T6" fmla="*/ 268 w 867"/>
                    <a:gd name="T7" fmla="*/ 531 h 808"/>
                    <a:gd name="T8" fmla="*/ 435 w 867"/>
                    <a:gd name="T9" fmla="*/ 678 h 808"/>
                    <a:gd name="T10" fmla="*/ 576 w 867"/>
                    <a:gd name="T11" fmla="*/ 615 h 808"/>
                    <a:gd name="T12" fmla="*/ 725 w 867"/>
                    <a:gd name="T13" fmla="*/ 604 h 808"/>
                    <a:gd name="T14" fmla="*/ 866 w 867"/>
                    <a:gd name="T15" fmla="*/ 646 h 808"/>
                    <a:gd name="T16" fmla="*/ 491 w 867"/>
                    <a:gd name="T17" fmla="*/ 807 h 808"/>
                    <a:gd name="T18" fmla="*/ 0 w 867"/>
                    <a:gd name="T19" fmla="*/ 497 h 808"/>
                    <a:gd name="T20" fmla="*/ 706 w 867"/>
                    <a:gd name="T21" fmla="*/ 0 h 808"/>
                    <a:gd name="T22" fmla="*/ 866 w 867"/>
                    <a:gd name="T23" fmla="*/ 316 h 808"/>
                    <a:gd name="T24" fmla="*/ 635 w 867"/>
                    <a:gd name="T25" fmla="*/ 531 h 808"/>
                    <a:gd name="T26" fmla="*/ 613 w 867"/>
                    <a:gd name="T27" fmla="*/ 209 h 808"/>
                    <a:gd name="T28" fmla="*/ 342 w 867"/>
                    <a:gd name="T29" fmla="*/ 367 h 808"/>
                    <a:gd name="T30" fmla="*/ 356 w 867"/>
                    <a:gd name="T31" fmla="*/ 378 h 808"/>
                    <a:gd name="T32" fmla="*/ 565 w 867"/>
                    <a:gd name="T33" fmla="*/ 378 h 808"/>
                    <a:gd name="T34" fmla="*/ 644 w 867"/>
                    <a:gd name="T35" fmla="*/ 297 h 808"/>
                    <a:gd name="T36" fmla="*/ 613 w 867"/>
                    <a:gd name="T37" fmla="*/ 209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7" h="808">
                      <a:moveTo>
                        <a:pt x="635" y="531"/>
                      </a:moveTo>
                      <a:lnTo>
                        <a:pt x="550" y="531"/>
                      </a:lnTo>
                      <a:cubicBezTo>
                        <a:pt x="466" y="531"/>
                        <a:pt x="294" y="525"/>
                        <a:pt x="294" y="525"/>
                      </a:cubicBezTo>
                      <a:cubicBezTo>
                        <a:pt x="280" y="525"/>
                        <a:pt x="268" y="522"/>
                        <a:pt x="268" y="531"/>
                      </a:cubicBezTo>
                      <a:cubicBezTo>
                        <a:pt x="268" y="590"/>
                        <a:pt x="333" y="678"/>
                        <a:pt x="435" y="678"/>
                      </a:cubicBezTo>
                      <a:cubicBezTo>
                        <a:pt x="514" y="678"/>
                        <a:pt x="565" y="630"/>
                        <a:pt x="576" y="615"/>
                      </a:cubicBezTo>
                      <a:cubicBezTo>
                        <a:pt x="576" y="615"/>
                        <a:pt x="666" y="604"/>
                        <a:pt x="725" y="604"/>
                      </a:cubicBezTo>
                      <a:cubicBezTo>
                        <a:pt x="782" y="604"/>
                        <a:pt x="866" y="613"/>
                        <a:pt x="866" y="646"/>
                      </a:cubicBezTo>
                      <a:cubicBezTo>
                        <a:pt x="866" y="709"/>
                        <a:pt x="663" y="807"/>
                        <a:pt x="491" y="807"/>
                      </a:cubicBezTo>
                      <a:cubicBezTo>
                        <a:pt x="232" y="807"/>
                        <a:pt x="0" y="666"/>
                        <a:pt x="0" y="497"/>
                      </a:cubicBezTo>
                      <a:cubicBezTo>
                        <a:pt x="0" y="215"/>
                        <a:pt x="548" y="0"/>
                        <a:pt x="706" y="0"/>
                      </a:cubicBezTo>
                      <a:cubicBezTo>
                        <a:pt x="847" y="3"/>
                        <a:pt x="866" y="232"/>
                        <a:pt x="866" y="316"/>
                      </a:cubicBezTo>
                      <a:cubicBezTo>
                        <a:pt x="866" y="494"/>
                        <a:pt x="756" y="531"/>
                        <a:pt x="635" y="531"/>
                      </a:cubicBezTo>
                      <a:close/>
                      <a:moveTo>
                        <a:pt x="613" y="209"/>
                      </a:moveTo>
                      <a:cubicBezTo>
                        <a:pt x="519" y="209"/>
                        <a:pt x="356" y="350"/>
                        <a:pt x="342" y="367"/>
                      </a:cubicBezTo>
                      <a:cubicBezTo>
                        <a:pt x="330" y="378"/>
                        <a:pt x="339" y="378"/>
                        <a:pt x="356" y="378"/>
                      </a:cubicBezTo>
                      <a:lnTo>
                        <a:pt x="565" y="378"/>
                      </a:lnTo>
                      <a:cubicBezTo>
                        <a:pt x="638" y="376"/>
                        <a:pt x="644" y="364"/>
                        <a:pt x="644" y="297"/>
                      </a:cubicBezTo>
                      <a:cubicBezTo>
                        <a:pt x="644" y="260"/>
                        <a:pt x="641" y="209"/>
                        <a:pt x="613" y="209"/>
                      </a:cubicBezTo>
                      <a:close/>
                    </a:path>
                  </a:pathLst>
                </a:custGeom>
                <a:solidFill>
                  <a:srgbClr val="E633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20"/>
                <p:cNvSpPr>
                  <a:spLocks noChangeArrowheads="1"/>
                </p:cNvSpPr>
                <p:nvPr/>
              </p:nvSpPr>
              <p:spPr bwMode="auto">
                <a:xfrm>
                  <a:off x="2632075" y="5402263"/>
                  <a:ext cx="266700" cy="230187"/>
                </a:xfrm>
                <a:custGeom>
                  <a:avLst/>
                  <a:gdLst>
                    <a:gd name="T0" fmla="*/ 640 w 743"/>
                    <a:gd name="T1" fmla="*/ 441 h 639"/>
                    <a:gd name="T2" fmla="*/ 245 w 743"/>
                    <a:gd name="T3" fmla="*/ 638 h 639"/>
                    <a:gd name="T4" fmla="*/ 0 w 743"/>
                    <a:gd name="T5" fmla="*/ 497 h 639"/>
                    <a:gd name="T6" fmla="*/ 101 w 743"/>
                    <a:gd name="T7" fmla="*/ 206 h 639"/>
                    <a:gd name="T8" fmla="*/ 482 w 743"/>
                    <a:gd name="T9" fmla="*/ 3 h 639"/>
                    <a:gd name="T10" fmla="*/ 742 w 743"/>
                    <a:gd name="T11" fmla="*/ 144 h 639"/>
                    <a:gd name="T12" fmla="*/ 640 w 743"/>
                    <a:gd name="T13" fmla="*/ 441 h 639"/>
                    <a:gd name="T14" fmla="*/ 355 w 743"/>
                    <a:gd name="T15" fmla="*/ 173 h 639"/>
                    <a:gd name="T16" fmla="*/ 273 w 743"/>
                    <a:gd name="T17" fmla="*/ 458 h 639"/>
                    <a:gd name="T18" fmla="*/ 327 w 743"/>
                    <a:gd name="T19" fmla="*/ 489 h 639"/>
                    <a:gd name="T20" fmla="*/ 389 w 743"/>
                    <a:gd name="T21" fmla="*/ 472 h 639"/>
                    <a:gd name="T22" fmla="*/ 468 w 743"/>
                    <a:gd name="T23" fmla="*/ 187 h 639"/>
                    <a:gd name="T24" fmla="*/ 417 w 743"/>
                    <a:gd name="T25" fmla="*/ 153 h 639"/>
                    <a:gd name="T26" fmla="*/ 355 w 743"/>
                    <a:gd name="T27" fmla="*/ 173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3" h="639">
                      <a:moveTo>
                        <a:pt x="640" y="441"/>
                      </a:moveTo>
                      <a:cubicBezTo>
                        <a:pt x="539" y="638"/>
                        <a:pt x="400" y="638"/>
                        <a:pt x="245" y="638"/>
                      </a:cubicBezTo>
                      <a:cubicBezTo>
                        <a:pt x="169" y="638"/>
                        <a:pt x="0" y="638"/>
                        <a:pt x="0" y="497"/>
                      </a:cubicBezTo>
                      <a:cubicBezTo>
                        <a:pt x="0" y="432"/>
                        <a:pt x="56" y="317"/>
                        <a:pt x="101" y="206"/>
                      </a:cubicBezTo>
                      <a:cubicBezTo>
                        <a:pt x="121" y="158"/>
                        <a:pt x="203" y="3"/>
                        <a:pt x="482" y="3"/>
                      </a:cubicBezTo>
                      <a:cubicBezTo>
                        <a:pt x="598" y="0"/>
                        <a:pt x="742" y="20"/>
                        <a:pt x="742" y="144"/>
                      </a:cubicBezTo>
                      <a:cubicBezTo>
                        <a:pt x="742" y="221"/>
                        <a:pt x="666" y="393"/>
                        <a:pt x="640" y="441"/>
                      </a:cubicBezTo>
                      <a:close/>
                      <a:moveTo>
                        <a:pt x="355" y="173"/>
                      </a:moveTo>
                      <a:cubicBezTo>
                        <a:pt x="307" y="240"/>
                        <a:pt x="273" y="410"/>
                        <a:pt x="273" y="458"/>
                      </a:cubicBezTo>
                      <a:cubicBezTo>
                        <a:pt x="273" y="489"/>
                        <a:pt x="296" y="489"/>
                        <a:pt x="327" y="489"/>
                      </a:cubicBezTo>
                      <a:cubicBezTo>
                        <a:pt x="344" y="489"/>
                        <a:pt x="372" y="489"/>
                        <a:pt x="389" y="472"/>
                      </a:cubicBezTo>
                      <a:cubicBezTo>
                        <a:pt x="431" y="427"/>
                        <a:pt x="468" y="223"/>
                        <a:pt x="468" y="187"/>
                      </a:cubicBezTo>
                      <a:cubicBezTo>
                        <a:pt x="468" y="164"/>
                        <a:pt x="468" y="153"/>
                        <a:pt x="417" y="153"/>
                      </a:cubicBezTo>
                      <a:cubicBezTo>
                        <a:pt x="397" y="153"/>
                        <a:pt x="369" y="156"/>
                        <a:pt x="355" y="173"/>
                      </a:cubicBezTo>
                      <a:close/>
                    </a:path>
                  </a:pathLst>
                </a:custGeom>
                <a:solidFill>
                  <a:srgbClr val="E633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spTree>
    <p:extLst>
      <p:ext uri="{BB962C8B-B14F-4D97-AF65-F5344CB8AC3E}">
        <p14:creationId xmlns:p14="http://schemas.microsoft.com/office/powerpoint/2010/main" val="2524875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erik-Sutun-1">
    <p:spTree>
      <p:nvGrpSpPr>
        <p:cNvPr id="1" name=""/>
        <p:cNvGrpSpPr/>
        <p:nvPr/>
      </p:nvGrpSpPr>
      <p:grpSpPr>
        <a:xfrm>
          <a:off x="0" y="0"/>
          <a:ext cx="0" cy="0"/>
          <a:chOff x="0" y="0"/>
          <a:chExt cx="0" cy="0"/>
        </a:xfrm>
      </p:grpSpPr>
      <p:sp>
        <p:nvSpPr>
          <p:cNvPr id="35" name="Content Placeholder 34"/>
          <p:cNvSpPr>
            <a:spLocks noGrp="1"/>
          </p:cNvSpPr>
          <p:nvPr>
            <p:ph sz="quarter" idx="13" hasCustomPrompt="1"/>
          </p:nvPr>
        </p:nvSpPr>
        <p:spPr>
          <a:xfrm>
            <a:off x="332439" y="1527048"/>
            <a:ext cx="11441338" cy="4535424"/>
          </a:xfrm>
          <a:prstGeom prst="rect">
            <a:avLst/>
          </a:prstGeom>
        </p:spPr>
        <p:txBody>
          <a:bodyPr/>
          <a:lstStyle>
            <a:lvl1pPr marL="180975" indent="-180975">
              <a:lnSpc>
                <a:spcPct val="100000"/>
              </a:lnSpc>
              <a:buClr>
                <a:schemeClr val="bg2"/>
              </a:buClr>
              <a:tabLst/>
              <a:defRPr sz="1600">
                <a:solidFill>
                  <a:schemeClr val="tx1">
                    <a:lumMod val="50000"/>
                    <a:lumOff val="50000"/>
                  </a:schemeClr>
                </a:solidFill>
                <a:latin typeface="+mn-lt"/>
                <a:ea typeface="Verdana" charset="0"/>
                <a:cs typeface="Verdana" charset="0"/>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err="1" smtClean="0"/>
              <a:t>İçerik</a:t>
            </a:r>
            <a:r>
              <a:rPr lang="en-US" dirty="0" smtClean="0"/>
              <a:t> </a:t>
            </a:r>
            <a:r>
              <a:rPr lang="en-US" dirty="0" err="1" smtClean="0"/>
              <a:t>eklemek</a:t>
            </a:r>
            <a:r>
              <a:rPr lang="en-US" dirty="0" smtClean="0"/>
              <a:t> </a:t>
            </a:r>
            <a:r>
              <a:rPr lang="en-US" dirty="0" err="1" smtClean="0"/>
              <a:t>için</a:t>
            </a:r>
            <a:r>
              <a:rPr lang="en-US" dirty="0" smtClean="0"/>
              <a:t> </a:t>
            </a:r>
            <a:r>
              <a:rPr lang="en-US" dirty="0" err="1" smtClean="0"/>
              <a:t>tıklayın</a:t>
            </a:r>
            <a:r>
              <a:rPr lang="en-US" dirty="0" smtClean="0"/>
              <a:t> </a:t>
            </a:r>
            <a:endParaRPr lang="en-US" dirty="0"/>
          </a:p>
        </p:txBody>
      </p:sp>
      <p:sp>
        <p:nvSpPr>
          <p:cNvPr id="3" name="Text Placeholder 2"/>
          <p:cNvSpPr>
            <a:spLocks noGrp="1"/>
          </p:cNvSpPr>
          <p:nvPr>
            <p:ph type="body" sz="quarter" idx="14" hasCustomPrompt="1"/>
          </p:nvPr>
        </p:nvSpPr>
        <p:spPr>
          <a:xfrm>
            <a:off x="812449" y="312081"/>
            <a:ext cx="10961327" cy="553998"/>
          </a:xfrm>
          <a:prstGeom prst="rect">
            <a:avLst/>
          </a:prstGeom>
        </p:spPr>
        <p:txBody>
          <a:bodyPr wrap="square">
            <a:spAutoFit/>
          </a:bodyPr>
          <a:lstStyle>
            <a:lvl1pPr>
              <a:lnSpc>
                <a:spcPct val="100000"/>
              </a:lnSpc>
              <a:buFontTx/>
              <a:buNone/>
              <a:defRPr lang="en-US" sz="3000" b="1" kern="1200" baseline="0" smtClean="0">
                <a:solidFill>
                  <a:schemeClr val="bg2"/>
                </a:solidFill>
                <a:latin typeface="+mn-lt"/>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marL="0" lvl="0" indent="0" algn="l" defTabSz="914400" rtl="0" eaLnBrk="1" latinLnBrk="0" hangingPunct="1">
              <a:lnSpc>
                <a:spcPct val="100000"/>
              </a:lnSpc>
              <a:spcBef>
                <a:spcPct val="0"/>
              </a:spcBef>
              <a:buFont typeface="Arial"/>
              <a:buNone/>
            </a:pPr>
            <a:r>
              <a:rPr lang="en-US" dirty="0" smtClean="0"/>
              <a:t>SLAYT BAŞLIĞI İÇİN TIKLAYIN</a:t>
            </a:r>
            <a:endParaRPr lang="en-US" dirty="0"/>
          </a:p>
        </p:txBody>
      </p:sp>
      <p:sp>
        <p:nvSpPr>
          <p:cNvPr id="11" name="Text Placeholder 2"/>
          <p:cNvSpPr>
            <a:spLocks noGrp="1"/>
          </p:cNvSpPr>
          <p:nvPr>
            <p:ph type="body" sz="quarter" idx="15" hasCustomPrompt="1"/>
          </p:nvPr>
        </p:nvSpPr>
        <p:spPr>
          <a:xfrm>
            <a:off x="812449" y="880633"/>
            <a:ext cx="10961328" cy="430887"/>
          </a:xfrm>
          <a:prstGeom prst="rect">
            <a:avLst/>
          </a:prstGeom>
        </p:spPr>
        <p:txBody>
          <a:bodyPr wrap="square">
            <a:spAutoFit/>
          </a:bodyPr>
          <a:lstStyle>
            <a:lvl1pPr>
              <a:lnSpc>
                <a:spcPct val="100000"/>
              </a:lnSpc>
              <a:buFontTx/>
              <a:buNone/>
              <a:defRPr lang="en-US" sz="2200" b="1" kern="1200" baseline="0" smtClean="0">
                <a:solidFill>
                  <a:schemeClr val="tx1">
                    <a:lumMod val="50000"/>
                    <a:lumOff val="50000"/>
                  </a:schemeClr>
                </a:solidFill>
                <a:latin typeface="+mn-lt"/>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marL="0" lvl="0" indent="0" algn="l" defTabSz="914400" rtl="0" eaLnBrk="1" latinLnBrk="0" hangingPunct="1">
              <a:lnSpc>
                <a:spcPct val="100000"/>
              </a:lnSpc>
              <a:spcBef>
                <a:spcPct val="0"/>
              </a:spcBef>
              <a:buFont typeface="Arial"/>
              <a:buNone/>
            </a:pPr>
            <a:r>
              <a:rPr lang="en-US" dirty="0" smtClean="0"/>
              <a:t>Alt </a:t>
            </a:r>
            <a:r>
              <a:rPr lang="en-US" dirty="0" err="1" smtClean="0"/>
              <a:t>Başlık</a:t>
            </a:r>
            <a:r>
              <a:rPr lang="en-US" dirty="0" smtClean="0"/>
              <a:t> </a:t>
            </a:r>
            <a:r>
              <a:rPr lang="en-US" dirty="0" err="1" smtClean="0"/>
              <a:t>İçin</a:t>
            </a:r>
            <a:r>
              <a:rPr lang="en-US" dirty="0" smtClean="0"/>
              <a:t> </a:t>
            </a:r>
            <a:r>
              <a:rPr lang="en-US" dirty="0" err="1" smtClean="0"/>
              <a:t>Tıklayın</a:t>
            </a:r>
            <a:endParaRPr lang="en-US" dirty="0"/>
          </a:p>
        </p:txBody>
      </p:sp>
      <p:grpSp>
        <p:nvGrpSpPr>
          <p:cNvPr id="2" name="Group 1"/>
          <p:cNvGrpSpPr/>
          <p:nvPr userDrawn="1"/>
        </p:nvGrpSpPr>
        <p:grpSpPr>
          <a:xfrm>
            <a:off x="330933" y="389266"/>
            <a:ext cx="399628" cy="399628"/>
            <a:chOff x="2602836" y="96553"/>
            <a:chExt cx="5876874" cy="5876874"/>
          </a:xfrm>
        </p:grpSpPr>
        <p:sp>
          <p:nvSpPr>
            <p:cNvPr id="14" name="Oval 13"/>
            <p:cNvSpPr/>
            <p:nvPr userDrawn="1"/>
          </p:nvSpPr>
          <p:spPr>
            <a:xfrm rot="10800000">
              <a:off x="2602836" y="96553"/>
              <a:ext cx="5876874" cy="587687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2" name="Oval 11"/>
            <p:cNvSpPr/>
            <p:nvPr userDrawn="1"/>
          </p:nvSpPr>
          <p:spPr>
            <a:xfrm>
              <a:off x="3807066" y="1300783"/>
              <a:ext cx="3468414" cy="346841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spTree>
    <p:extLst>
      <p:ext uri="{BB962C8B-B14F-4D97-AF65-F5344CB8AC3E}">
        <p14:creationId xmlns:p14="http://schemas.microsoft.com/office/powerpoint/2010/main" val="1531494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erik-Sutun-2">
    <p:spTree>
      <p:nvGrpSpPr>
        <p:cNvPr id="1" name=""/>
        <p:cNvGrpSpPr/>
        <p:nvPr/>
      </p:nvGrpSpPr>
      <p:grpSpPr>
        <a:xfrm>
          <a:off x="0" y="0"/>
          <a:ext cx="0" cy="0"/>
          <a:chOff x="0" y="0"/>
          <a:chExt cx="0" cy="0"/>
        </a:xfrm>
      </p:grpSpPr>
      <p:sp>
        <p:nvSpPr>
          <p:cNvPr id="12" name="Content Placeholder 34"/>
          <p:cNvSpPr>
            <a:spLocks noGrp="1"/>
          </p:cNvSpPr>
          <p:nvPr>
            <p:ph sz="quarter" idx="13" hasCustomPrompt="1"/>
          </p:nvPr>
        </p:nvSpPr>
        <p:spPr>
          <a:xfrm>
            <a:off x="332439" y="1527048"/>
            <a:ext cx="5512982" cy="4535424"/>
          </a:xfrm>
          <a:prstGeom prst="rect">
            <a:avLst/>
          </a:prstGeom>
        </p:spPr>
        <p:txBody>
          <a:bodyPr/>
          <a:lstStyle>
            <a:lvl1pPr marL="180975" indent="-180975">
              <a:lnSpc>
                <a:spcPct val="100000"/>
              </a:lnSpc>
              <a:buClr>
                <a:schemeClr val="bg2"/>
              </a:buClr>
              <a:tabLst/>
              <a:defRPr sz="1600">
                <a:solidFill>
                  <a:schemeClr val="tx1">
                    <a:lumMod val="50000"/>
                    <a:lumOff val="50000"/>
                  </a:schemeClr>
                </a:solidFill>
                <a:latin typeface="+mn-lt"/>
                <a:ea typeface="Verdana" charset="0"/>
                <a:cs typeface="Verdana" charset="0"/>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err="1" smtClean="0"/>
              <a:t>İçerik</a:t>
            </a:r>
            <a:r>
              <a:rPr lang="en-US" dirty="0" smtClean="0"/>
              <a:t> </a:t>
            </a:r>
            <a:r>
              <a:rPr lang="en-US" dirty="0" err="1" smtClean="0"/>
              <a:t>eklemek</a:t>
            </a:r>
            <a:r>
              <a:rPr lang="en-US" dirty="0" smtClean="0"/>
              <a:t> </a:t>
            </a:r>
            <a:r>
              <a:rPr lang="en-US" dirty="0" err="1" smtClean="0"/>
              <a:t>için</a:t>
            </a:r>
            <a:r>
              <a:rPr lang="en-US" dirty="0" smtClean="0"/>
              <a:t> </a:t>
            </a:r>
            <a:r>
              <a:rPr lang="en-US" dirty="0" err="1" smtClean="0"/>
              <a:t>tıklayın</a:t>
            </a:r>
            <a:r>
              <a:rPr lang="en-US" dirty="0" smtClean="0"/>
              <a:t> </a:t>
            </a:r>
          </a:p>
        </p:txBody>
      </p:sp>
      <p:sp>
        <p:nvSpPr>
          <p:cNvPr id="15" name="Content Placeholder 34"/>
          <p:cNvSpPr>
            <a:spLocks noGrp="1"/>
          </p:cNvSpPr>
          <p:nvPr>
            <p:ph sz="quarter" idx="16" hasCustomPrompt="1"/>
          </p:nvPr>
        </p:nvSpPr>
        <p:spPr>
          <a:xfrm>
            <a:off x="6260795" y="1527048"/>
            <a:ext cx="5512982" cy="4535424"/>
          </a:xfrm>
          <a:prstGeom prst="rect">
            <a:avLst/>
          </a:prstGeom>
        </p:spPr>
        <p:txBody>
          <a:bodyPr/>
          <a:lstStyle>
            <a:lvl1pPr marL="180975" indent="-180975">
              <a:lnSpc>
                <a:spcPct val="100000"/>
              </a:lnSpc>
              <a:buClr>
                <a:schemeClr val="bg2"/>
              </a:buClr>
              <a:tabLst/>
              <a:defRPr sz="1600">
                <a:solidFill>
                  <a:schemeClr val="tx1">
                    <a:lumMod val="50000"/>
                    <a:lumOff val="50000"/>
                  </a:schemeClr>
                </a:solidFill>
                <a:latin typeface="+mn-lt"/>
                <a:ea typeface="Verdana" charset="0"/>
                <a:cs typeface="Verdana" charset="0"/>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err="1" smtClean="0"/>
              <a:t>İçerik</a:t>
            </a:r>
            <a:r>
              <a:rPr lang="en-US" dirty="0" smtClean="0"/>
              <a:t> </a:t>
            </a:r>
            <a:r>
              <a:rPr lang="en-US" dirty="0" err="1" smtClean="0"/>
              <a:t>eklemek</a:t>
            </a:r>
            <a:r>
              <a:rPr lang="en-US" dirty="0" smtClean="0"/>
              <a:t> </a:t>
            </a:r>
            <a:r>
              <a:rPr lang="en-US" dirty="0" err="1" smtClean="0"/>
              <a:t>için</a:t>
            </a:r>
            <a:r>
              <a:rPr lang="en-US" dirty="0" smtClean="0"/>
              <a:t> </a:t>
            </a:r>
            <a:r>
              <a:rPr lang="en-US" dirty="0" err="1" smtClean="0"/>
              <a:t>tıklayın</a:t>
            </a:r>
            <a:r>
              <a:rPr lang="en-US" dirty="0" smtClean="0"/>
              <a:t> </a:t>
            </a:r>
          </a:p>
        </p:txBody>
      </p:sp>
      <p:sp>
        <p:nvSpPr>
          <p:cNvPr id="8" name="Text Placeholder 2"/>
          <p:cNvSpPr>
            <a:spLocks noGrp="1"/>
          </p:cNvSpPr>
          <p:nvPr>
            <p:ph type="body" sz="quarter" idx="14" hasCustomPrompt="1"/>
          </p:nvPr>
        </p:nvSpPr>
        <p:spPr>
          <a:xfrm>
            <a:off x="812449" y="312081"/>
            <a:ext cx="10961327" cy="553998"/>
          </a:xfrm>
          <a:prstGeom prst="rect">
            <a:avLst/>
          </a:prstGeom>
        </p:spPr>
        <p:txBody>
          <a:bodyPr wrap="square">
            <a:spAutoFit/>
          </a:bodyPr>
          <a:lstStyle>
            <a:lvl1pPr marL="0" indent="0" algn="l" defTabSz="914400" rtl="0" eaLnBrk="1" latinLnBrk="0" hangingPunct="1">
              <a:lnSpc>
                <a:spcPct val="100000"/>
              </a:lnSpc>
              <a:spcBef>
                <a:spcPct val="0"/>
              </a:spcBef>
              <a:buFont typeface="Arial"/>
              <a:buNone/>
              <a:defRPr lang="en-US" sz="3000" b="1" kern="1200" baseline="0" smtClean="0">
                <a:solidFill>
                  <a:schemeClr val="bg2"/>
                </a:solidFill>
                <a:latin typeface="+mn-lt"/>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marL="0" lvl="0" indent="0" algn="l" defTabSz="914400" rtl="0" eaLnBrk="1" latinLnBrk="0" hangingPunct="1">
              <a:lnSpc>
                <a:spcPct val="100000"/>
              </a:lnSpc>
              <a:spcBef>
                <a:spcPct val="0"/>
              </a:spcBef>
              <a:buFont typeface="Arial"/>
              <a:buNone/>
            </a:pPr>
            <a:r>
              <a:rPr lang="en-US" dirty="0" smtClean="0"/>
              <a:t>SLAYT BAŞLIĞI İÇİN TIKLAYIN</a:t>
            </a:r>
          </a:p>
        </p:txBody>
      </p:sp>
      <p:sp>
        <p:nvSpPr>
          <p:cNvPr id="9" name="Text Placeholder 2"/>
          <p:cNvSpPr>
            <a:spLocks noGrp="1"/>
          </p:cNvSpPr>
          <p:nvPr>
            <p:ph type="body" sz="quarter" idx="15" hasCustomPrompt="1"/>
          </p:nvPr>
        </p:nvSpPr>
        <p:spPr>
          <a:xfrm>
            <a:off x="812449" y="880633"/>
            <a:ext cx="10961328" cy="430887"/>
          </a:xfrm>
          <a:prstGeom prst="rect">
            <a:avLst/>
          </a:prstGeom>
        </p:spPr>
        <p:txBody>
          <a:bodyPr wrap="square">
            <a:spAutoFit/>
          </a:bodyPr>
          <a:lstStyle>
            <a:lvl1pPr marL="0" indent="0" algn="l" defTabSz="914400" rtl="0" eaLnBrk="1" latinLnBrk="0" hangingPunct="1">
              <a:lnSpc>
                <a:spcPct val="100000"/>
              </a:lnSpc>
              <a:spcBef>
                <a:spcPct val="0"/>
              </a:spcBef>
              <a:buFont typeface="Arial"/>
              <a:buNone/>
              <a:defRPr lang="en-US" sz="2200" b="1" kern="1200" baseline="0" smtClean="0">
                <a:solidFill>
                  <a:schemeClr val="tx1">
                    <a:lumMod val="50000"/>
                    <a:lumOff val="50000"/>
                  </a:schemeClr>
                </a:solidFill>
                <a:latin typeface="+mn-lt"/>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marL="0" lvl="0" indent="0" algn="l" defTabSz="914400" rtl="0" eaLnBrk="1" latinLnBrk="0" hangingPunct="1">
              <a:lnSpc>
                <a:spcPct val="100000"/>
              </a:lnSpc>
              <a:spcBef>
                <a:spcPct val="0"/>
              </a:spcBef>
              <a:buFont typeface="Arial"/>
              <a:buNone/>
            </a:pPr>
            <a:r>
              <a:rPr lang="en-US" dirty="0" smtClean="0"/>
              <a:t>Alt </a:t>
            </a:r>
            <a:r>
              <a:rPr lang="en-US" dirty="0" err="1" smtClean="0"/>
              <a:t>Başlık</a:t>
            </a:r>
            <a:r>
              <a:rPr lang="en-US" dirty="0" smtClean="0"/>
              <a:t> </a:t>
            </a:r>
            <a:r>
              <a:rPr lang="en-US" dirty="0" err="1" smtClean="0"/>
              <a:t>İçin</a:t>
            </a:r>
            <a:r>
              <a:rPr lang="en-US" dirty="0" smtClean="0"/>
              <a:t> </a:t>
            </a:r>
            <a:r>
              <a:rPr lang="en-US" dirty="0" err="1" smtClean="0"/>
              <a:t>Tıklayın</a:t>
            </a:r>
            <a:endParaRPr lang="en-US" dirty="0" smtClean="0"/>
          </a:p>
        </p:txBody>
      </p:sp>
      <p:grpSp>
        <p:nvGrpSpPr>
          <p:cNvPr id="10" name="Group 9"/>
          <p:cNvGrpSpPr/>
          <p:nvPr userDrawn="1"/>
        </p:nvGrpSpPr>
        <p:grpSpPr>
          <a:xfrm>
            <a:off x="330933" y="389266"/>
            <a:ext cx="399628" cy="399628"/>
            <a:chOff x="2602836" y="96553"/>
            <a:chExt cx="5876874" cy="5876874"/>
          </a:xfrm>
        </p:grpSpPr>
        <p:sp>
          <p:nvSpPr>
            <p:cNvPr id="11" name="Oval 10"/>
            <p:cNvSpPr/>
            <p:nvPr userDrawn="1"/>
          </p:nvSpPr>
          <p:spPr>
            <a:xfrm rot="10800000">
              <a:off x="2602836" y="96553"/>
              <a:ext cx="5876874" cy="587687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Oval 15"/>
            <p:cNvSpPr/>
            <p:nvPr userDrawn="1"/>
          </p:nvSpPr>
          <p:spPr>
            <a:xfrm>
              <a:off x="3807066" y="1300783"/>
              <a:ext cx="3468414" cy="346841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spTree>
    <p:extLst>
      <p:ext uri="{BB962C8B-B14F-4D97-AF65-F5344CB8AC3E}">
        <p14:creationId xmlns:p14="http://schemas.microsoft.com/office/powerpoint/2010/main" val="97393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oter Sta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520E0B9-FAC0-4942-83AC-89C7D7ACAFC4}"/>
              </a:ext>
            </a:extLst>
          </p:cNvPr>
          <p:cNvPicPr>
            <a:picLocks noChangeAspect="1"/>
          </p:cNvPicPr>
          <p:nvPr userDrawn="1"/>
        </p:nvPicPr>
        <p:blipFill>
          <a:blip r:embed="rId2"/>
          <a:stretch>
            <a:fillRect/>
          </a:stretch>
        </p:blipFill>
        <p:spPr>
          <a:xfrm>
            <a:off x="11089176" y="159021"/>
            <a:ext cx="926675" cy="1037768"/>
          </a:xfrm>
          <a:prstGeom prst="rect">
            <a:avLst/>
          </a:prstGeom>
        </p:spPr>
      </p:pic>
      <p:sp>
        <p:nvSpPr>
          <p:cNvPr id="25" name="Freeform 24">
            <a:extLst>
              <a:ext uri="{FF2B5EF4-FFF2-40B4-BE49-F238E27FC236}">
                <a16:creationId xmlns:a16="http://schemas.microsoft.com/office/drawing/2014/main" id="{44DCD329-E403-8B44-B1BC-A99AE114E25A}"/>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6" name="Freeform 25">
            <a:extLst>
              <a:ext uri="{FF2B5EF4-FFF2-40B4-BE49-F238E27FC236}">
                <a16:creationId xmlns:a16="http://schemas.microsoft.com/office/drawing/2014/main" id="{33B4FF04-35A1-C44D-A1E4-53FD4EE9BB52}"/>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17E45735-61F6-1940-952B-0B5E868A1589}"/>
              </a:ext>
            </a:extLst>
          </p:cNvPr>
          <p:cNvPicPr>
            <a:picLocks noChangeAspect="1"/>
          </p:cNvPicPr>
          <p:nvPr userDrawn="1"/>
        </p:nvPicPr>
        <p:blipFill>
          <a:blip r:embed="rId3">
            <a:alphaModFix/>
          </a:blip>
          <a:stretch>
            <a:fillRect/>
          </a:stretch>
        </p:blipFill>
        <p:spPr>
          <a:xfrm>
            <a:off x="10614742" y="6106942"/>
            <a:ext cx="1339696" cy="596839"/>
          </a:xfrm>
          <a:prstGeom prst="rect">
            <a:avLst/>
          </a:prstGeom>
        </p:spPr>
      </p:pic>
      <p:sp>
        <p:nvSpPr>
          <p:cNvPr id="28" name="Oval 27">
            <a:extLst>
              <a:ext uri="{FF2B5EF4-FFF2-40B4-BE49-F238E27FC236}">
                <a16:creationId xmlns:a16="http://schemas.microsoft.com/office/drawing/2014/main" id="{8A39BFA5-8B01-A64A-A2F2-7D6847C363AE}"/>
              </a:ext>
            </a:extLst>
          </p:cNvPr>
          <p:cNvSpPr/>
          <p:nvPr userDrawn="1"/>
        </p:nvSpPr>
        <p:spPr>
          <a:xfrm>
            <a:off x="450571" y="6378575"/>
            <a:ext cx="344372" cy="344368"/>
          </a:xfrm>
          <a:prstGeom prst="ellipse">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Foliennummernplatzhalter 7">
            <a:extLst>
              <a:ext uri="{FF2B5EF4-FFF2-40B4-BE49-F238E27FC236}">
                <a16:creationId xmlns:a16="http://schemas.microsoft.com/office/drawing/2014/main" id="{0391325F-AA24-C947-8DFB-A21B2CFE1834}"/>
              </a:ext>
            </a:extLst>
          </p:cNvPr>
          <p:cNvSpPr txBox="1">
            <a:spLocks/>
          </p:cNvSpPr>
          <p:nvPr userDrawn="1"/>
        </p:nvSpPr>
        <p:spPr>
          <a:xfrm>
            <a:off x="424319"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2914090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erik-Sutun-3">
    <p:spTree>
      <p:nvGrpSpPr>
        <p:cNvPr id="1" name=""/>
        <p:cNvGrpSpPr/>
        <p:nvPr/>
      </p:nvGrpSpPr>
      <p:grpSpPr>
        <a:xfrm>
          <a:off x="0" y="0"/>
          <a:ext cx="0" cy="0"/>
          <a:chOff x="0" y="0"/>
          <a:chExt cx="0" cy="0"/>
        </a:xfrm>
      </p:grpSpPr>
      <p:sp>
        <p:nvSpPr>
          <p:cNvPr id="16" name="Content Placeholder 34"/>
          <p:cNvSpPr>
            <a:spLocks noGrp="1"/>
          </p:cNvSpPr>
          <p:nvPr>
            <p:ph sz="quarter" idx="13" hasCustomPrompt="1"/>
          </p:nvPr>
        </p:nvSpPr>
        <p:spPr>
          <a:xfrm>
            <a:off x="332439" y="1527048"/>
            <a:ext cx="3769298" cy="4535424"/>
          </a:xfrm>
          <a:prstGeom prst="rect">
            <a:avLst/>
          </a:prstGeom>
        </p:spPr>
        <p:txBody>
          <a:bodyPr/>
          <a:lstStyle>
            <a:lvl1pPr marL="180975" indent="-180975">
              <a:lnSpc>
                <a:spcPct val="100000"/>
              </a:lnSpc>
              <a:buClr>
                <a:schemeClr val="bg2"/>
              </a:buClr>
              <a:tabLst/>
              <a:defRPr sz="1600">
                <a:solidFill>
                  <a:schemeClr val="tx1">
                    <a:lumMod val="50000"/>
                    <a:lumOff val="50000"/>
                  </a:schemeClr>
                </a:solidFill>
                <a:latin typeface="+mn-lt"/>
                <a:ea typeface="Verdana" charset="0"/>
                <a:cs typeface="Verdana" charset="0"/>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err="1" smtClean="0"/>
              <a:t>İçerik</a:t>
            </a:r>
            <a:r>
              <a:rPr lang="en-US" dirty="0" smtClean="0"/>
              <a:t> </a:t>
            </a:r>
            <a:r>
              <a:rPr lang="en-US" dirty="0" err="1" smtClean="0"/>
              <a:t>eklemek</a:t>
            </a:r>
            <a:r>
              <a:rPr lang="en-US" dirty="0" smtClean="0"/>
              <a:t> </a:t>
            </a:r>
            <a:r>
              <a:rPr lang="en-US" dirty="0" err="1" smtClean="0"/>
              <a:t>için</a:t>
            </a:r>
            <a:r>
              <a:rPr lang="en-US" dirty="0" smtClean="0"/>
              <a:t> </a:t>
            </a:r>
            <a:r>
              <a:rPr lang="en-US" dirty="0" err="1" smtClean="0"/>
              <a:t>tıklayın</a:t>
            </a:r>
            <a:r>
              <a:rPr lang="en-US" dirty="0" smtClean="0"/>
              <a:t> </a:t>
            </a:r>
          </a:p>
        </p:txBody>
      </p:sp>
      <p:sp>
        <p:nvSpPr>
          <p:cNvPr id="23" name="Content Placeholder 34"/>
          <p:cNvSpPr>
            <a:spLocks noGrp="1"/>
          </p:cNvSpPr>
          <p:nvPr>
            <p:ph sz="quarter" idx="16" hasCustomPrompt="1"/>
          </p:nvPr>
        </p:nvSpPr>
        <p:spPr>
          <a:xfrm>
            <a:off x="4260002" y="1527048"/>
            <a:ext cx="3673507" cy="4535424"/>
          </a:xfrm>
          <a:prstGeom prst="rect">
            <a:avLst/>
          </a:prstGeom>
        </p:spPr>
        <p:txBody>
          <a:bodyPr/>
          <a:lstStyle>
            <a:lvl1pPr marL="180975" indent="-180975">
              <a:lnSpc>
                <a:spcPct val="100000"/>
              </a:lnSpc>
              <a:buClr>
                <a:schemeClr val="bg2"/>
              </a:buClr>
              <a:tabLst/>
              <a:defRPr sz="1600">
                <a:solidFill>
                  <a:schemeClr val="tx1">
                    <a:lumMod val="50000"/>
                    <a:lumOff val="50000"/>
                  </a:schemeClr>
                </a:solidFill>
                <a:latin typeface="+mn-lt"/>
                <a:ea typeface="Verdana" charset="0"/>
                <a:cs typeface="Verdana" charset="0"/>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err="1" smtClean="0"/>
              <a:t>İçerik</a:t>
            </a:r>
            <a:r>
              <a:rPr lang="en-US" dirty="0" smtClean="0"/>
              <a:t> </a:t>
            </a:r>
            <a:r>
              <a:rPr lang="en-US" dirty="0" err="1" smtClean="0"/>
              <a:t>eklemek</a:t>
            </a:r>
            <a:r>
              <a:rPr lang="en-US" dirty="0" smtClean="0"/>
              <a:t> </a:t>
            </a:r>
            <a:r>
              <a:rPr lang="en-US" dirty="0" err="1" smtClean="0"/>
              <a:t>için</a:t>
            </a:r>
            <a:r>
              <a:rPr lang="en-US" dirty="0" smtClean="0"/>
              <a:t> </a:t>
            </a:r>
            <a:r>
              <a:rPr lang="en-US" dirty="0" err="1" smtClean="0"/>
              <a:t>tıklayın</a:t>
            </a:r>
            <a:r>
              <a:rPr lang="en-US" dirty="0" smtClean="0"/>
              <a:t> </a:t>
            </a:r>
          </a:p>
        </p:txBody>
      </p:sp>
      <p:sp>
        <p:nvSpPr>
          <p:cNvPr id="24" name="Content Placeholder 34"/>
          <p:cNvSpPr>
            <a:spLocks noGrp="1"/>
          </p:cNvSpPr>
          <p:nvPr>
            <p:ph sz="quarter" idx="17" hasCustomPrompt="1"/>
          </p:nvPr>
        </p:nvSpPr>
        <p:spPr>
          <a:xfrm>
            <a:off x="8100272" y="1527048"/>
            <a:ext cx="3673507" cy="4535424"/>
          </a:xfrm>
          <a:prstGeom prst="rect">
            <a:avLst/>
          </a:prstGeom>
        </p:spPr>
        <p:txBody>
          <a:bodyPr/>
          <a:lstStyle>
            <a:lvl1pPr marL="180975" indent="-180975">
              <a:lnSpc>
                <a:spcPct val="100000"/>
              </a:lnSpc>
              <a:buClr>
                <a:schemeClr val="bg2"/>
              </a:buClr>
              <a:tabLst/>
              <a:defRPr sz="1600">
                <a:solidFill>
                  <a:schemeClr val="tx1">
                    <a:lumMod val="50000"/>
                    <a:lumOff val="50000"/>
                  </a:schemeClr>
                </a:solidFill>
                <a:latin typeface="+mn-lt"/>
                <a:ea typeface="Verdana" charset="0"/>
                <a:cs typeface="Verdana" charset="0"/>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err="1" smtClean="0"/>
              <a:t>İçerik</a:t>
            </a:r>
            <a:r>
              <a:rPr lang="en-US" dirty="0" smtClean="0"/>
              <a:t> </a:t>
            </a:r>
            <a:r>
              <a:rPr lang="en-US" dirty="0" err="1" smtClean="0"/>
              <a:t>eklemek</a:t>
            </a:r>
            <a:r>
              <a:rPr lang="en-US" dirty="0" smtClean="0"/>
              <a:t> </a:t>
            </a:r>
            <a:r>
              <a:rPr lang="en-US" dirty="0" err="1" smtClean="0"/>
              <a:t>için</a:t>
            </a:r>
            <a:r>
              <a:rPr lang="en-US" dirty="0" smtClean="0"/>
              <a:t> </a:t>
            </a:r>
            <a:r>
              <a:rPr lang="en-US" dirty="0" err="1" smtClean="0"/>
              <a:t>tıklayın</a:t>
            </a:r>
            <a:r>
              <a:rPr lang="en-US" dirty="0" smtClean="0"/>
              <a:t> </a:t>
            </a:r>
          </a:p>
        </p:txBody>
      </p:sp>
      <p:sp>
        <p:nvSpPr>
          <p:cNvPr id="9" name="Text Placeholder 2"/>
          <p:cNvSpPr>
            <a:spLocks noGrp="1"/>
          </p:cNvSpPr>
          <p:nvPr>
            <p:ph type="body" sz="quarter" idx="14" hasCustomPrompt="1"/>
          </p:nvPr>
        </p:nvSpPr>
        <p:spPr>
          <a:xfrm>
            <a:off x="812449" y="312081"/>
            <a:ext cx="10961327" cy="553998"/>
          </a:xfrm>
          <a:prstGeom prst="rect">
            <a:avLst/>
          </a:prstGeom>
        </p:spPr>
        <p:txBody>
          <a:bodyPr wrap="square">
            <a:spAutoFit/>
          </a:bodyPr>
          <a:lstStyle>
            <a:lvl1pPr marL="0" indent="0" algn="l" defTabSz="914400" rtl="0" eaLnBrk="1" latinLnBrk="0" hangingPunct="1">
              <a:lnSpc>
                <a:spcPct val="100000"/>
              </a:lnSpc>
              <a:spcBef>
                <a:spcPct val="0"/>
              </a:spcBef>
              <a:buFont typeface="Arial"/>
              <a:buNone/>
              <a:defRPr lang="en-US" sz="3000" b="1" kern="1200" baseline="0" smtClean="0">
                <a:solidFill>
                  <a:schemeClr val="bg2"/>
                </a:solidFill>
                <a:latin typeface="+mn-lt"/>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marL="0" lvl="0" indent="0" algn="l" defTabSz="914400" rtl="0" eaLnBrk="1" latinLnBrk="0" hangingPunct="1">
              <a:lnSpc>
                <a:spcPct val="100000"/>
              </a:lnSpc>
              <a:spcBef>
                <a:spcPct val="0"/>
              </a:spcBef>
              <a:buFont typeface="Arial"/>
              <a:buNone/>
            </a:pPr>
            <a:r>
              <a:rPr lang="en-US" dirty="0" smtClean="0"/>
              <a:t>SLAYT BAŞLIĞI İÇİN TIKLAYIN</a:t>
            </a:r>
          </a:p>
        </p:txBody>
      </p:sp>
      <p:sp>
        <p:nvSpPr>
          <p:cNvPr id="10" name="Text Placeholder 2"/>
          <p:cNvSpPr>
            <a:spLocks noGrp="1"/>
          </p:cNvSpPr>
          <p:nvPr>
            <p:ph type="body" sz="quarter" idx="15" hasCustomPrompt="1"/>
          </p:nvPr>
        </p:nvSpPr>
        <p:spPr>
          <a:xfrm>
            <a:off x="812449" y="880633"/>
            <a:ext cx="10961328" cy="430887"/>
          </a:xfrm>
          <a:prstGeom prst="rect">
            <a:avLst/>
          </a:prstGeom>
        </p:spPr>
        <p:txBody>
          <a:bodyPr wrap="square">
            <a:spAutoFit/>
          </a:bodyPr>
          <a:lstStyle>
            <a:lvl1pPr marL="0" indent="0" algn="l" defTabSz="914400" rtl="0" eaLnBrk="1" latinLnBrk="0" hangingPunct="1">
              <a:lnSpc>
                <a:spcPct val="100000"/>
              </a:lnSpc>
              <a:spcBef>
                <a:spcPct val="0"/>
              </a:spcBef>
              <a:buFont typeface="Arial"/>
              <a:buNone/>
              <a:defRPr lang="en-US" sz="2200" b="1" kern="1200" baseline="0" smtClean="0">
                <a:solidFill>
                  <a:schemeClr val="tx1">
                    <a:lumMod val="50000"/>
                    <a:lumOff val="50000"/>
                  </a:schemeClr>
                </a:solidFill>
                <a:latin typeface="+mn-lt"/>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marL="0" lvl="0" indent="0" algn="l" defTabSz="914400" rtl="0" eaLnBrk="1" latinLnBrk="0" hangingPunct="1">
              <a:lnSpc>
                <a:spcPct val="100000"/>
              </a:lnSpc>
              <a:spcBef>
                <a:spcPct val="0"/>
              </a:spcBef>
              <a:buFont typeface="Arial"/>
              <a:buNone/>
            </a:pPr>
            <a:r>
              <a:rPr lang="en-US" dirty="0" smtClean="0"/>
              <a:t>Alt </a:t>
            </a:r>
            <a:r>
              <a:rPr lang="en-US" dirty="0" err="1" smtClean="0"/>
              <a:t>Başlık</a:t>
            </a:r>
            <a:r>
              <a:rPr lang="en-US" dirty="0" smtClean="0"/>
              <a:t> </a:t>
            </a:r>
            <a:r>
              <a:rPr lang="en-US" dirty="0" err="1" smtClean="0"/>
              <a:t>İçin</a:t>
            </a:r>
            <a:r>
              <a:rPr lang="en-US" dirty="0" smtClean="0"/>
              <a:t> </a:t>
            </a:r>
            <a:r>
              <a:rPr lang="en-US" dirty="0" err="1" smtClean="0"/>
              <a:t>Tıklayın</a:t>
            </a:r>
            <a:endParaRPr lang="en-US" dirty="0" smtClean="0"/>
          </a:p>
        </p:txBody>
      </p:sp>
      <p:grpSp>
        <p:nvGrpSpPr>
          <p:cNvPr id="11" name="Group 10"/>
          <p:cNvGrpSpPr/>
          <p:nvPr userDrawn="1"/>
        </p:nvGrpSpPr>
        <p:grpSpPr>
          <a:xfrm>
            <a:off x="330933" y="389266"/>
            <a:ext cx="399628" cy="399628"/>
            <a:chOff x="2602836" y="96553"/>
            <a:chExt cx="5876874" cy="5876874"/>
          </a:xfrm>
        </p:grpSpPr>
        <p:sp>
          <p:nvSpPr>
            <p:cNvPr id="12" name="Oval 11"/>
            <p:cNvSpPr/>
            <p:nvPr userDrawn="1"/>
          </p:nvSpPr>
          <p:spPr>
            <a:xfrm rot="10800000">
              <a:off x="2602836" y="96553"/>
              <a:ext cx="5876874" cy="587687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3" name="Oval 12"/>
            <p:cNvSpPr/>
            <p:nvPr userDrawn="1"/>
          </p:nvSpPr>
          <p:spPr>
            <a:xfrm>
              <a:off x="3807066" y="1300783"/>
              <a:ext cx="3468414" cy="346841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spTree>
    <p:extLst>
      <p:ext uri="{BB962C8B-B14F-4D97-AF65-F5344CB8AC3E}">
        <p14:creationId xmlns:p14="http://schemas.microsoft.com/office/powerpoint/2010/main" val="4134362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erik-Sutun-4">
    <p:spTree>
      <p:nvGrpSpPr>
        <p:cNvPr id="1" name=""/>
        <p:cNvGrpSpPr/>
        <p:nvPr/>
      </p:nvGrpSpPr>
      <p:grpSpPr>
        <a:xfrm>
          <a:off x="0" y="0"/>
          <a:ext cx="0" cy="0"/>
          <a:chOff x="0" y="0"/>
          <a:chExt cx="0" cy="0"/>
        </a:xfrm>
      </p:grpSpPr>
      <p:sp>
        <p:nvSpPr>
          <p:cNvPr id="14" name="Content Placeholder 34"/>
          <p:cNvSpPr>
            <a:spLocks noGrp="1"/>
          </p:cNvSpPr>
          <p:nvPr>
            <p:ph sz="quarter" idx="13" hasCustomPrompt="1"/>
          </p:nvPr>
        </p:nvSpPr>
        <p:spPr>
          <a:xfrm>
            <a:off x="332439" y="1527048"/>
            <a:ext cx="2860333" cy="4535424"/>
          </a:xfrm>
          <a:prstGeom prst="rect">
            <a:avLst/>
          </a:prstGeom>
        </p:spPr>
        <p:txBody>
          <a:bodyPr/>
          <a:lstStyle>
            <a:lvl1pPr marL="180975" indent="-180975">
              <a:lnSpc>
                <a:spcPct val="100000"/>
              </a:lnSpc>
              <a:buClr>
                <a:schemeClr val="bg2"/>
              </a:buClr>
              <a:tabLst/>
              <a:defRPr sz="1600">
                <a:solidFill>
                  <a:schemeClr val="tx1">
                    <a:lumMod val="50000"/>
                    <a:lumOff val="50000"/>
                  </a:schemeClr>
                </a:solidFill>
                <a:latin typeface="+mn-lt"/>
                <a:ea typeface="Verdana" charset="0"/>
                <a:cs typeface="Verdana" charset="0"/>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err="1" smtClean="0"/>
              <a:t>İçerik</a:t>
            </a:r>
            <a:r>
              <a:rPr lang="en-US" dirty="0" smtClean="0"/>
              <a:t> </a:t>
            </a:r>
            <a:r>
              <a:rPr lang="en-US" dirty="0" err="1" smtClean="0"/>
              <a:t>eklemek</a:t>
            </a:r>
            <a:r>
              <a:rPr lang="en-US" dirty="0" smtClean="0"/>
              <a:t> </a:t>
            </a:r>
            <a:r>
              <a:rPr lang="en-US" dirty="0" err="1" smtClean="0"/>
              <a:t>için</a:t>
            </a:r>
            <a:r>
              <a:rPr lang="en-US" dirty="0" smtClean="0"/>
              <a:t> </a:t>
            </a:r>
            <a:r>
              <a:rPr lang="en-US" dirty="0" err="1" smtClean="0"/>
              <a:t>tıklayın</a:t>
            </a:r>
            <a:r>
              <a:rPr lang="en-US" dirty="0" smtClean="0"/>
              <a:t> </a:t>
            </a:r>
          </a:p>
        </p:txBody>
      </p:sp>
      <p:sp>
        <p:nvSpPr>
          <p:cNvPr id="27" name="Content Placeholder 34"/>
          <p:cNvSpPr>
            <a:spLocks noGrp="1"/>
          </p:cNvSpPr>
          <p:nvPr>
            <p:ph sz="quarter" idx="16" hasCustomPrompt="1"/>
          </p:nvPr>
        </p:nvSpPr>
        <p:spPr>
          <a:xfrm>
            <a:off x="3192775" y="1527048"/>
            <a:ext cx="2860333" cy="4535424"/>
          </a:xfrm>
          <a:prstGeom prst="rect">
            <a:avLst/>
          </a:prstGeom>
        </p:spPr>
        <p:txBody>
          <a:bodyPr/>
          <a:lstStyle>
            <a:lvl1pPr marL="180975" indent="-180975">
              <a:lnSpc>
                <a:spcPct val="100000"/>
              </a:lnSpc>
              <a:buClr>
                <a:schemeClr val="bg2"/>
              </a:buClr>
              <a:tabLst/>
              <a:defRPr sz="1600">
                <a:solidFill>
                  <a:schemeClr val="tx1">
                    <a:lumMod val="50000"/>
                    <a:lumOff val="50000"/>
                  </a:schemeClr>
                </a:solidFill>
                <a:latin typeface="+mn-lt"/>
                <a:ea typeface="Verdana" charset="0"/>
                <a:cs typeface="Verdana" charset="0"/>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err="1" smtClean="0"/>
              <a:t>İçerik</a:t>
            </a:r>
            <a:r>
              <a:rPr lang="en-US" dirty="0" smtClean="0"/>
              <a:t> </a:t>
            </a:r>
            <a:r>
              <a:rPr lang="en-US" dirty="0" err="1" smtClean="0"/>
              <a:t>eklemek</a:t>
            </a:r>
            <a:r>
              <a:rPr lang="en-US" dirty="0" smtClean="0"/>
              <a:t> </a:t>
            </a:r>
            <a:r>
              <a:rPr lang="en-US" dirty="0" err="1" smtClean="0"/>
              <a:t>için</a:t>
            </a:r>
            <a:r>
              <a:rPr lang="en-US" dirty="0" smtClean="0"/>
              <a:t> </a:t>
            </a:r>
            <a:r>
              <a:rPr lang="en-US" dirty="0" err="1" smtClean="0"/>
              <a:t>tıklayın</a:t>
            </a:r>
            <a:r>
              <a:rPr lang="en-US" dirty="0" smtClean="0"/>
              <a:t> </a:t>
            </a:r>
          </a:p>
        </p:txBody>
      </p:sp>
      <p:sp>
        <p:nvSpPr>
          <p:cNvPr id="28" name="Content Placeholder 34"/>
          <p:cNvSpPr>
            <a:spLocks noGrp="1"/>
          </p:cNvSpPr>
          <p:nvPr>
            <p:ph sz="quarter" idx="17" hasCustomPrompt="1"/>
          </p:nvPr>
        </p:nvSpPr>
        <p:spPr>
          <a:xfrm>
            <a:off x="6053108" y="1527048"/>
            <a:ext cx="2860333" cy="4535424"/>
          </a:xfrm>
          <a:prstGeom prst="rect">
            <a:avLst/>
          </a:prstGeom>
        </p:spPr>
        <p:txBody>
          <a:bodyPr/>
          <a:lstStyle>
            <a:lvl1pPr marL="180975" indent="-180975">
              <a:lnSpc>
                <a:spcPct val="100000"/>
              </a:lnSpc>
              <a:buClr>
                <a:schemeClr val="bg2"/>
              </a:buClr>
              <a:tabLst/>
              <a:defRPr sz="1600">
                <a:solidFill>
                  <a:schemeClr val="tx1">
                    <a:lumMod val="50000"/>
                    <a:lumOff val="50000"/>
                  </a:schemeClr>
                </a:solidFill>
                <a:latin typeface="+mn-lt"/>
                <a:ea typeface="Verdana" charset="0"/>
                <a:cs typeface="Verdana" charset="0"/>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err="1" smtClean="0"/>
              <a:t>İçerik</a:t>
            </a:r>
            <a:r>
              <a:rPr lang="en-US" dirty="0" smtClean="0"/>
              <a:t> </a:t>
            </a:r>
            <a:r>
              <a:rPr lang="en-US" dirty="0" err="1" smtClean="0"/>
              <a:t>eklemek</a:t>
            </a:r>
            <a:r>
              <a:rPr lang="en-US" dirty="0" smtClean="0"/>
              <a:t> </a:t>
            </a:r>
            <a:r>
              <a:rPr lang="en-US" dirty="0" err="1" smtClean="0"/>
              <a:t>için</a:t>
            </a:r>
            <a:r>
              <a:rPr lang="en-US" dirty="0" smtClean="0"/>
              <a:t> </a:t>
            </a:r>
            <a:r>
              <a:rPr lang="en-US" dirty="0" err="1" smtClean="0"/>
              <a:t>tıklayın</a:t>
            </a:r>
            <a:r>
              <a:rPr lang="en-US" dirty="0" smtClean="0"/>
              <a:t> </a:t>
            </a:r>
          </a:p>
        </p:txBody>
      </p:sp>
      <p:sp>
        <p:nvSpPr>
          <p:cNvPr id="29" name="Content Placeholder 34"/>
          <p:cNvSpPr>
            <a:spLocks noGrp="1"/>
          </p:cNvSpPr>
          <p:nvPr>
            <p:ph sz="quarter" idx="18" hasCustomPrompt="1"/>
          </p:nvPr>
        </p:nvSpPr>
        <p:spPr>
          <a:xfrm>
            <a:off x="8913442" y="1527048"/>
            <a:ext cx="2860333" cy="4535424"/>
          </a:xfrm>
          <a:prstGeom prst="rect">
            <a:avLst/>
          </a:prstGeom>
        </p:spPr>
        <p:txBody>
          <a:bodyPr/>
          <a:lstStyle>
            <a:lvl1pPr marL="180975" indent="-180975">
              <a:lnSpc>
                <a:spcPct val="100000"/>
              </a:lnSpc>
              <a:buClr>
                <a:schemeClr val="bg2"/>
              </a:buClr>
              <a:tabLst/>
              <a:defRPr sz="1600">
                <a:solidFill>
                  <a:schemeClr val="tx1">
                    <a:lumMod val="50000"/>
                    <a:lumOff val="50000"/>
                  </a:schemeClr>
                </a:solidFill>
                <a:latin typeface="+mn-lt"/>
                <a:ea typeface="Verdana" charset="0"/>
                <a:cs typeface="Verdana" charset="0"/>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err="1" smtClean="0"/>
              <a:t>İçerik</a:t>
            </a:r>
            <a:r>
              <a:rPr lang="en-US" dirty="0" smtClean="0"/>
              <a:t> </a:t>
            </a:r>
            <a:r>
              <a:rPr lang="en-US" dirty="0" err="1" smtClean="0"/>
              <a:t>eklemek</a:t>
            </a:r>
            <a:r>
              <a:rPr lang="en-US" dirty="0" smtClean="0"/>
              <a:t> </a:t>
            </a:r>
            <a:r>
              <a:rPr lang="en-US" dirty="0" err="1" smtClean="0"/>
              <a:t>için</a:t>
            </a:r>
            <a:r>
              <a:rPr lang="en-US" dirty="0" smtClean="0"/>
              <a:t> </a:t>
            </a:r>
            <a:r>
              <a:rPr lang="en-US" dirty="0" err="1" smtClean="0"/>
              <a:t>tıklayın</a:t>
            </a:r>
            <a:r>
              <a:rPr lang="en-US" dirty="0" smtClean="0"/>
              <a:t> </a:t>
            </a:r>
          </a:p>
        </p:txBody>
      </p:sp>
      <p:sp>
        <p:nvSpPr>
          <p:cNvPr id="10" name="Text Placeholder 2"/>
          <p:cNvSpPr>
            <a:spLocks noGrp="1"/>
          </p:cNvSpPr>
          <p:nvPr>
            <p:ph type="body" sz="quarter" idx="14" hasCustomPrompt="1"/>
          </p:nvPr>
        </p:nvSpPr>
        <p:spPr>
          <a:xfrm>
            <a:off x="812449" y="312081"/>
            <a:ext cx="10961327" cy="553998"/>
          </a:xfrm>
          <a:prstGeom prst="rect">
            <a:avLst/>
          </a:prstGeom>
        </p:spPr>
        <p:txBody>
          <a:bodyPr wrap="square">
            <a:spAutoFit/>
          </a:bodyPr>
          <a:lstStyle>
            <a:lvl1pPr marL="0" indent="0" algn="l" defTabSz="914400" rtl="0" eaLnBrk="1" latinLnBrk="0" hangingPunct="1">
              <a:lnSpc>
                <a:spcPct val="100000"/>
              </a:lnSpc>
              <a:spcBef>
                <a:spcPct val="0"/>
              </a:spcBef>
              <a:buFont typeface="Arial"/>
              <a:buNone/>
              <a:defRPr lang="en-US" sz="3000" b="1" kern="1200" baseline="0" smtClean="0">
                <a:solidFill>
                  <a:schemeClr val="bg2"/>
                </a:solidFill>
                <a:latin typeface="+mn-lt"/>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marL="0" lvl="0" indent="0" algn="l" defTabSz="914400" rtl="0" eaLnBrk="1" latinLnBrk="0" hangingPunct="1">
              <a:lnSpc>
                <a:spcPct val="100000"/>
              </a:lnSpc>
              <a:spcBef>
                <a:spcPct val="0"/>
              </a:spcBef>
              <a:buFont typeface="Arial"/>
              <a:buNone/>
            </a:pPr>
            <a:r>
              <a:rPr lang="en-US" dirty="0" smtClean="0"/>
              <a:t>SLAYT BAŞLIĞI İÇİN TIKLAYIN</a:t>
            </a:r>
          </a:p>
        </p:txBody>
      </p:sp>
      <p:sp>
        <p:nvSpPr>
          <p:cNvPr id="11" name="Text Placeholder 2"/>
          <p:cNvSpPr>
            <a:spLocks noGrp="1"/>
          </p:cNvSpPr>
          <p:nvPr>
            <p:ph type="body" sz="quarter" idx="15" hasCustomPrompt="1"/>
          </p:nvPr>
        </p:nvSpPr>
        <p:spPr>
          <a:xfrm>
            <a:off x="812449" y="880633"/>
            <a:ext cx="10961328" cy="430887"/>
          </a:xfrm>
          <a:prstGeom prst="rect">
            <a:avLst/>
          </a:prstGeom>
        </p:spPr>
        <p:txBody>
          <a:bodyPr wrap="square">
            <a:spAutoFit/>
          </a:bodyPr>
          <a:lstStyle>
            <a:lvl1pPr marL="0" indent="0" algn="l" defTabSz="914400" rtl="0" eaLnBrk="1" latinLnBrk="0" hangingPunct="1">
              <a:lnSpc>
                <a:spcPct val="100000"/>
              </a:lnSpc>
              <a:spcBef>
                <a:spcPct val="0"/>
              </a:spcBef>
              <a:buFont typeface="Arial"/>
              <a:buNone/>
              <a:defRPr lang="en-US" sz="2200" b="1" kern="1200" baseline="0" smtClean="0">
                <a:solidFill>
                  <a:schemeClr val="tx1">
                    <a:lumMod val="50000"/>
                    <a:lumOff val="50000"/>
                  </a:schemeClr>
                </a:solidFill>
                <a:latin typeface="+mn-lt"/>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marL="0" lvl="0" indent="0" algn="l" defTabSz="914400" rtl="0" eaLnBrk="1" latinLnBrk="0" hangingPunct="1">
              <a:lnSpc>
                <a:spcPct val="100000"/>
              </a:lnSpc>
              <a:spcBef>
                <a:spcPct val="0"/>
              </a:spcBef>
              <a:buFont typeface="Arial"/>
              <a:buNone/>
            </a:pPr>
            <a:r>
              <a:rPr lang="en-US" dirty="0" smtClean="0"/>
              <a:t>Alt </a:t>
            </a:r>
            <a:r>
              <a:rPr lang="en-US" dirty="0" err="1" smtClean="0"/>
              <a:t>Başlık</a:t>
            </a:r>
            <a:r>
              <a:rPr lang="en-US" dirty="0" smtClean="0"/>
              <a:t> </a:t>
            </a:r>
            <a:r>
              <a:rPr lang="en-US" dirty="0" err="1" smtClean="0"/>
              <a:t>İçin</a:t>
            </a:r>
            <a:r>
              <a:rPr lang="en-US" dirty="0" smtClean="0"/>
              <a:t> </a:t>
            </a:r>
            <a:r>
              <a:rPr lang="en-US" dirty="0" err="1" smtClean="0"/>
              <a:t>Tıklayın</a:t>
            </a:r>
            <a:endParaRPr lang="en-US" dirty="0" smtClean="0"/>
          </a:p>
        </p:txBody>
      </p:sp>
      <p:grpSp>
        <p:nvGrpSpPr>
          <p:cNvPr id="16" name="Group 15"/>
          <p:cNvGrpSpPr/>
          <p:nvPr userDrawn="1"/>
        </p:nvGrpSpPr>
        <p:grpSpPr>
          <a:xfrm>
            <a:off x="330933" y="389266"/>
            <a:ext cx="399628" cy="399628"/>
            <a:chOff x="2602836" y="96553"/>
            <a:chExt cx="5876874" cy="5876874"/>
          </a:xfrm>
        </p:grpSpPr>
        <p:sp>
          <p:nvSpPr>
            <p:cNvPr id="17" name="Oval 16"/>
            <p:cNvSpPr/>
            <p:nvPr userDrawn="1"/>
          </p:nvSpPr>
          <p:spPr>
            <a:xfrm rot="10800000">
              <a:off x="2602836" y="96553"/>
              <a:ext cx="5876874" cy="587687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8" name="Oval 17"/>
            <p:cNvSpPr/>
            <p:nvPr userDrawn="1"/>
          </p:nvSpPr>
          <p:spPr>
            <a:xfrm>
              <a:off x="3807066" y="1300783"/>
              <a:ext cx="3468414" cy="346841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spTree>
    <p:extLst>
      <p:ext uri="{BB962C8B-B14F-4D97-AF65-F5344CB8AC3E}">
        <p14:creationId xmlns:p14="http://schemas.microsoft.com/office/powerpoint/2010/main" val="342164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perator">
    <p:spTree>
      <p:nvGrpSpPr>
        <p:cNvPr id="1" name=""/>
        <p:cNvGrpSpPr/>
        <p:nvPr/>
      </p:nvGrpSpPr>
      <p:grpSpPr>
        <a:xfrm>
          <a:off x="0" y="0"/>
          <a:ext cx="0" cy="0"/>
          <a:chOff x="0" y="0"/>
          <a:chExt cx="0" cy="0"/>
        </a:xfrm>
      </p:grpSpPr>
      <p:sp>
        <p:nvSpPr>
          <p:cNvPr id="14" name="Rectangle 13"/>
          <p:cNvSpPr/>
          <p:nvPr userDrawn="1"/>
        </p:nvSpPr>
        <p:spPr>
          <a:xfrm>
            <a:off x="0" y="0"/>
            <a:ext cx="12192000" cy="6062472"/>
          </a:xfrm>
          <a:prstGeom prst="rect">
            <a:avLst/>
          </a:prstGeom>
          <a:gradFill flip="none" rotWithShape="1">
            <a:gsLst>
              <a:gs pos="100000">
                <a:schemeClr val="bg2">
                  <a:lumMod val="60000"/>
                  <a:lumOff val="40000"/>
                </a:schemeClr>
              </a:gs>
              <a:gs pos="24000">
                <a:schemeClr val="bg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userDrawn="1"/>
        </p:nvGrpSpPr>
        <p:grpSpPr>
          <a:xfrm>
            <a:off x="7304891" y="0"/>
            <a:ext cx="4887109" cy="4887270"/>
            <a:chOff x="7304891" y="0"/>
            <a:chExt cx="4887109" cy="4887270"/>
          </a:xfrm>
        </p:grpSpPr>
        <p:sp>
          <p:nvSpPr>
            <p:cNvPr id="9" name="Freeform 8"/>
            <p:cNvSpPr/>
            <p:nvPr userDrawn="1"/>
          </p:nvSpPr>
          <p:spPr>
            <a:xfrm rot="10800000">
              <a:off x="7304891" y="0"/>
              <a:ext cx="4887109" cy="4887270"/>
            </a:xfrm>
            <a:custGeom>
              <a:avLst/>
              <a:gdLst>
                <a:gd name="connsiteX0" fmla="*/ 4137937 w 4887109"/>
                <a:gd name="connsiteY0" fmla="*/ 4887270 h 4887270"/>
                <a:gd name="connsiteX1" fmla="*/ 0 w 4887109"/>
                <a:gd name="connsiteY1" fmla="*/ 4887270 h 4887270"/>
                <a:gd name="connsiteX2" fmla="*/ 0 w 4887109"/>
                <a:gd name="connsiteY2" fmla="*/ 749026 h 4887270"/>
                <a:gd name="connsiteX3" fmla="*/ 86997 w 4887109"/>
                <a:gd name="connsiteY3" fmla="*/ 669957 h 4887270"/>
                <a:gd name="connsiteX4" fmla="*/ 1953222 w 4887109"/>
                <a:gd name="connsiteY4" fmla="*/ 0 h 4887270"/>
                <a:gd name="connsiteX5" fmla="*/ 4887109 w 4887109"/>
                <a:gd name="connsiteY5" fmla="*/ 2933887 h 4887270"/>
                <a:gd name="connsiteX6" fmla="*/ 4217152 w 4887109"/>
                <a:gd name="connsiteY6" fmla="*/ 4800112 h 488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7109" h="4887270">
                  <a:moveTo>
                    <a:pt x="4137937" y="4887270"/>
                  </a:moveTo>
                  <a:lnTo>
                    <a:pt x="0" y="4887270"/>
                  </a:lnTo>
                  <a:lnTo>
                    <a:pt x="0" y="749026"/>
                  </a:lnTo>
                  <a:lnTo>
                    <a:pt x="86997" y="669957"/>
                  </a:lnTo>
                  <a:cubicBezTo>
                    <a:pt x="594146" y="251421"/>
                    <a:pt x="1244323" y="0"/>
                    <a:pt x="1953222" y="0"/>
                  </a:cubicBezTo>
                  <a:cubicBezTo>
                    <a:pt x="3573563" y="0"/>
                    <a:pt x="4887109" y="1313546"/>
                    <a:pt x="4887109" y="2933887"/>
                  </a:cubicBezTo>
                  <a:cubicBezTo>
                    <a:pt x="4887109" y="3642786"/>
                    <a:pt x="4635688" y="4292963"/>
                    <a:pt x="4217152" y="4800112"/>
                  </a:cubicBezTo>
                  <a:close/>
                </a:path>
              </a:pathLst>
            </a:cu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0" name="Oval 9"/>
            <p:cNvSpPr/>
            <p:nvPr userDrawn="1"/>
          </p:nvSpPr>
          <p:spPr>
            <a:xfrm>
              <a:off x="8504571" y="219176"/>
              <a:ext cx="3468414" cy="346841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sp>
        <p:nvSpPr>
          <p:cNvPr id="11" name="Title 136"/>
          <p:cNvSpPr>
            <a:spLocks noGrp="1"/>
          </p:cNvSpPr>
          <p:nvPr>
            <p:ph type="title" hasCustomPrompt="1"/>
          </p:nvPr>
        </p:nvSpPr>
        <p:spPr>
          <a:xfrm>
            <a:off x="421961" y="1812693"/>
            <a:ext cx="6562313" cy="1261884"/>
          </a:xfrm>
          <a:prstGeom prst="rect">
            <a:avLst/>
          </a:prstGeom>
        </p:spPr>
        <p:txBody>
          <a:bodyPr wrap="square">
            <a:spAutoFit/>
          </a:bodyPr>
          <a:lstStyle>
            <a:lvl1pPr marL="0" algn="l" defTabSz="914400" rtl="0" eaLnBrk="1" latinLnBrk="0" hangingPunct="1">
              <a:defRPr lang="en-US" sz="3800" b="1" kern="1200" baseline="0">
                <a:solidFill>
                  <a:schemeClr val="tx1"/>
                </a:solidFill>
                <a:latin typeface="Verdana" charset="0"/>
                <a:ea typeface="Verdana" charset="0"/>
                <a:cs typeface="Verdana" charset="0"/>
              </a:defRPr>
            </a:lvl1pPr>
          </a:lstStyle>
          <a:p>
            <a:r>
              <a:rPr lang="en-US" dirty="0" smtClean="0"/>
              <a:t>SEPERATÖR BAŞLIĞI İÇİN TIKLAYIN</a:t>
            </a:r>
            <a:endParaRPr lang="en-US" dirty="0"/>
          </a:p>
        </p:txBody>
      </p:sp>
    </p:spTree>
    <p:extLst>
      <p:ext uri="{BB962C8B-B14F-4D97-AF65-F5344CB8AC3E}">
        <p14:creationId xmlns:p14="http://schemas.microsoft.com/office/powerpoint/2010/main" val="2225913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on Slayt">
    <p:spTree>
      <p:nvGrpSpPr>
        <p:cNvPr id="1" name=""/>
        <p:cNvGrpSpPr/>
        <p:nvPr/>
      </p:nvGrpSpPr>
      <p:grpSpPr>
        <a:xfrm>
          <a:off x="0" y="0"/>
          <a:ext cx="0" cy="0"/>
          <a:chOff x="0" y="0"/>
          <a:chExt cx="0" cy="0"/>
        </a:xfrm>
      </p:grpSpPr>
      <p:sp>
        <p:nvSpPr>
          <p:cNvPr id="47" name="Rectangle 46"/>
          <p:cNvSpPr/>
          <p:nvPr userDrawn="1"/>
        </p:nvSpPr>
        <p:spPr>
          <a:xfrm>
            <a:off x="0" y="-1"/>
            <a:ext cx="12192000" cy="5538652"/>
          </a:xfrm>
          <a:prstGeom prst="rect">
            <a:avLst/>
          </a:prstGeom>
          <a:gradFill flip="none" rotWithShape="1">
            <a:gsLst>
              <a:gs pos="100000">
                <a:schemeClr val="bg2">
                  <a:lumMod val="60000"/>
                  <a:lumOff val="40000"/>
                </a:schemeClr>
              </a:gs>
              <a:gs pos="24000">
                <a:schemeClr val="bg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userDrawn="1"/>
        </p:nvGrpSpPr>
        <p:grpSpPr>
          <a:xfrm>
            <a:off x="7304891" y="0"/>
            <a:ext cx="4887109" cy="4887270"/>
            <a:chOff x="7304891" y="0"/>
            <a:chExt cx="4887109" cy="4887270"/>
          </a:xfrm>
        </p:grpSpPr>
        <p:sp>
          <p:nvSpPr>
            <p:cNvPr id="49" name="Freeform 48"/>
            <p:cNvSpPr/>
            <p:nvPr userDrawn="1"/>
          </p:nvSpPr>
          <p:spPr>
            <a:xfrm rot="10800000">
              <a:off x="7304891" y="0"/>
              <a:ext cx="4887109" cy="4887270"/>
            </a:xfrm>
            <a:custGeom>
              <a:avLst/>
              <a:gdLst>
                <a:gd name="connsiteX0" fmla="*/ 4137937 w 4887109"/>
                <a:gd name="connsiteY0" fmla="*/ 4887270 h 4887270"/>
                <a:gd name="connsiteX1" fmla="*/ 0 w 4887109"/>
                <a:gd name="connsiteY1" fmla="*/ 4887270 h 4887270"/>
                <a:gd name="connsiteX2" fmla="*/ 0 w 4887109"/>
                <a:gd name="connsiteY2" fmla="*/ 749026 h 4887270"/>
                <a:gd name="connsiteX3" fmla="*/ 86997 w 4887109"/>
                <a:gd name="connsiteY3" fmla="*/ 669957 h 4887270"/>
                <a:gd name="connsiteX4" fmla="*/ 1953222 w 4887109"/>
                <a:gd name="connsiteY4" fmla="*/ 0 h 4887270"/>
                <a:gd name="connsiteX5" fmla="*/ 4887109 w 4887109"/>
                <a:gd name="connsiteY5" fmla="*/ 2933887 h 4887270"/>
                <a:gd name="connsiteX6" fmla="*/ 4217152 w 4887109"/>
                <a:gd name="connsiteY6" fmla="*/ 4800112 h 488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7109" h="4887270">
                  <a:moveTo>
                    <a:pt x="4137937" y="4887270"/>
                  </a:moveTo>
                  <a:lnTo>
                    <a:pt x="0" y="4887270"/>
                  </a:lnTo>
                  <a:lnTo>
                    <a:pt x="0" y="749026"/>
                  </a:lnTo>
                  <a:lnTo>
                    <a:pt x="86997" y="669957"/>
                  </a:lnTo>
                  <a:cubicBezTo>
                    <a:pt x="594146" y="251421"/>
                    <a:pt x="1244323" y="0"/>
                    <a:pt x="1953222" y="0"/>
                  </a:cubicBezTo>
                  <a:cubicBezTo>
                    <a:pt x="3573563" y="0"/>
                    <a:pt x="4887109" y="1313546"/>
                    <a:pt x="4887109" y="2933887"/>
                  </a:cubicBezTo>
                  <a:cubicBezTo>
                    <a:pt x="4887109" y="3642786"/>
                    <a:pt x="4635688" y="4292963"/>
                    <a:pt x="4217152" y="4800112"/>
                  </a:cubicBezTo>
                  <a:close/>
                </a:path>
              </a:pathLst>
            </a:cu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50" name="Oval 49"/>
            <p:cNvSpPr/>
            <p:nvPr userDrawn="1"/>
          </p:nvSpPr>
          <p:spPr>
            <a:xfrm>
              <a:off x="8504571" y="219176"/>
              <a:ext cx="3468414" cy="3468414"/>
            </a:xfrm>
            <a:prstGeom prst="ellipse">
              <a:avLst/>
            </a:prstGeom>
            <a:gradFill>
              <a:gsLst>
                <a:gs pos="0">
                  <a:schemeClr val="tx2"/>
                </a:gs>
                <a:gs pos="94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grpSp>
        <p:nvGrpSpPr>
          <p:cNvPr id="57" name="Group 56"/>
          <p:cNvGrpSpPr/>
          <p:nvPr userDrawn="1"/>
        </p:nvGrpSpPr>
        <p:grpSpPr>
          <a:xfrm>
            <a:off x="534054" y="5835739"/>
            <a:ext cx="2125291" cy="846443"/>
            <a:chOff x="1010415" y="5835739"/>
            <a:chExt cx="2125291" cy="846443"/>
          </a:xfrm>
        </p:grpSpPr>
        <p:grpSp>
          <p:nvGrpSpPr>
            <p:cNvPr id="58" name="Group 57"/>
            <p:cNvGrpSpPr/>
            <p:nvPr userDrawn="1"/>
          </p:nvGrpSpPr>
          <p:grpSpPr>
            <a:xfrm>
              <a:off x="1010415" y="5835739"/>
              <a:ext cx="2125291" cy="369163"/>
              <a:chOff x="1236663" y="4017963"/>
              <a:chExt cx="3342915" cy="580665"/>
            </a:xfrm>
          </p:grpSpPr>
          <p:sp>
            <p:nvSpPr>
              <p:cNvPr id="99" name="Freeform 98"/>
              <p:cNvSpPr>
                <a:spLocks noChangeArrowheads="1"/>
              </p:cNvSpPr>
              <p:nvPr/>
            </p:nvSpPr>
            <p:spPr bwMode="auto">
              <a:xfrm>
                <a:off x="3448050" y="4017963"/>
                <a:ext cx="1131528" cy="580665"/>
              </a:xfrm>
              <a:custGeom>
                <a:avLst/>
                <a:gdLst>
                  <a:gd name="connsiteX0" fmla="*/ 840120 w 1131528"/>
                  <a:gd name="connsiteY0" fmla="*/ 206375 h 580665"/>
                  <a:gd name="connsiteX1" fmla="*/ 902929 w 1131528"/>
                  <a:gd name="connsiteY1" fmla="*/ 321903 h 580665"/>
                  <a:gd name="connsiteX2" fmla="*/ 779463 w 1131528"/>
                  <a:gd name="connsiteY2" fmla="*/ 321903 h 580665"/>
                  <a:gd name="connsiteX3" fmla="*/ 784003 w 1131528"/>
                  <a:gd name="connsiteY3" fmla="*/ 145346 h 580665"/>
                  <a:gd name="connsiteX4" fmla="*/ 620504 w 1131528"/>
                  <a:gd name="connsiteY4" fmla="*/ 435679 h 580665"/>
                  <a:gd name="connsiteX5" fmla="*/ 720980 w 1131528"/>
                  <a:gd name="connsiteY5" fmla="*/ 435679 h 580665"/>
                  <a:gd name="connsiteX6" fmla="*/ 748350 w 1131528"/>
                  <a:gd name="connsiteY6" fmla="*/ 383872 h 580665"/>
                  <a:gd name="connsiteX7" fmla="*/ 935617 w 1131528"/>
                  <a:gd name="connsiteY7" fmla="*/ 383872 h 580665"/>
                  <a:gd name="connsiteX8" fmla="*/ 964068 w 1131528"/>
                  <a:gd name="connsiteY8" fmla="*/ 435679 h 580665"/>
                  <a:gd name="connsiteX9" fmla="*/ 1061663 w 1131528"/>
                  <a:gd name="connsiteY9" fmla="*/ 435679 h 580665"/>
                  <a:gd name="connsiteX10" fmla="*/ 902846 w 1131528"/>
                  <a:gd name="connsiteY10" fmla="*/ 145346 h 580665"/>
                  <a:gd name="connsiteX11" fmla="*/ 288464 w 1131528"/>
                  <a:gd name="connsiteY11" fmla="*/ 144267 h 580665"/>
                  <a:gd name="connsiteX12" fmla="*/ 179705 w 1131528"/>
                  <a:gd name="connsiteY12" fmla="*/ 149304 h 580665"/>
                  <a:gd name="connsiteX13" fmla="*/ 107679 w 1131528"/>
                  <a:gd name="connsiteY13" fmla="*/ 237807 h 580665"/>
                  <a:gd name="connsiteX14" fmla="*/ 150174 w 1131528"/>
                  <a:gd name="connsiteY14" fmla="*/ 315876 h 580665"/>
                  <a:gd name="connsiteX15" fmla="*/ 232644 w 1131528"/>
                  <a:gd name="connsiteY15" fmla="*/ 323072 h 580665"/>
                  <a:gd name="connsiteX16" fmla="*/ 312953 w 1131528"/>
                  <a:gd name="connsiteY16" fmla="*/ 323072 h 580665"/>
                  <a:gd name="connsiteX17" fmla="*/ 356169 w 1131528"/>
                  <a:gd name="connsiteY17" fmla="*/ 323791 h 580665"/>
                  <a:gd name="connsiteX18" fmla="*/ 382818 w 1131528"/>
                  <a:gd name="connsiteY18" fmla="*/ 348255 h 580665"/>
                  <a:gd name="connsiteX19" fmla="*/ 268297 w 1131528"/>
                  <a:gd name="connsiteY19" fmla="*/ 376677 h 580665"/>
                  <a:gd name="connsiteX20" fmla="*/ 213197 w 1131528"/>
                  <a:gd name="connsiteY20" fmla="*/ 373799 h 580665"/>
                  <a:gd name="connsiteX21" fmla="*/ 195911 w 1131528"/>
                  <a:gd name="connsiteY21" fmla="*/ 343219 h 580665"/>
                  <a:gd name="connsiteX22" fmla="*/ 109480 w 1131528"/>
                  <a:gd name="connsiteY22" fmla="*/ 343219 h 580665"/>
                  <a:gd name="connsiteX23" fmla="*/ 109480 w 1131528"/>
                  <a:gd name="connsiteY23" fmla="*/ 360488 h 580665"/>
                  <a:gd name="connsiteX24" fmla="*/ 156296 w 1131528"/>
                  <a:gd name="connsiteY24" fmla="*/ 430642 h 580665"/>
                  <a:gd name="connsiteX25" fmla="*/ 273339 w 1131528"/>
                  <a:gd name="connsiteY25" fmla="*/ 437838 h 580665"/>
                  <a:gd name="connsiteX26" fmla="*/ 394702 w 1131528"/>
                  <a:gd name="connsiteY26" fmla="*/ 433520 h 580665"/>
                  <a:gd name="connsiteX27" fmla="*/ 468889 w 1131528"/>
                  <a:gd name="connsiteY27" fmla="*/ 347176 h 580665"/>
                  <a:gd name="connsiteX28" fmla="*/ 450883 w 1131528"/>
                  <a:gd name="connsiteY28" fmla="*/ 282418 h 580665"/>
                  <a:gd name="connsiteX29" fmla="*/ 375616 w 1131528"/>
                  <a:gd name="connsiteY29" fmla="*/ 260112 h 580665"/>
                  <a:gd name="connsiteX30" fmla="*/ 330239 w 1131528"/>
                  <a:gd name="connsiteY30" fmla="*/ 259033 h 580665"/>
                  <a:gd name="connsiteX31" fmla="*/ 247769 w 1131528"/>
                  <a:gd name="connsiteY31" fmla="*/ 259033 h 580665"/>
                  <a:gd name="connsiteX32" fmla="*/ 213197 w 1131528"/>
                  <a:gd name="connsiteY32" fmla="*/ 256874 h 580665"/>
                  <a:gd name="connsiteX33" fmla="*/ 194110 w 1131528"/>
                  <a:gd name="connsiteY33" fmla="*/ 233490 h 580665"/>
                  <a:gd name="connsiteX34" fmla="*/ 223281 w 1131528"/>
                  <a:gd name="connsiteY34" fmla="*/ 209385 h 580665"/>
                  <a:gd name="connsiteX35" fmla="*/ 302869 w 1131528"/>
                  <a:gd name="connsiteY35" fmla="*/ 207226 h 580665"/>
                  <a:gd name="connsiteX36" fmla="*/ 370574 w 1131528"/>
                  <a:gd name="connsiteY36" fmla="*/ 235648 h 580665"/>
                  <a:gd name="connsiteX37" fmla="*/ 457005 w 1131528"/>
                  <a:gd name="connsiteY37" fmla="*/ 235648 h 580665"/>
                  <a:gd name="connsiteX38" fmla="*/ 418111 w 1131528"/>
                  <a:gd name="connsiteY38" fmla="*/ 154341 h 580665"/>
                  <a:gd name="connsiteX39" fmla="*/ 288464 w 1131528"/>
                  <a:gd name="connsiteY39" fmla="*/ 144267 h 580665"/>
                  <a:gd name="connsiteX40" fmla="*/ 290625 w 1131528"/>
                  <a:gd name="connsiteY40" fmla="*/ 0 h 580665"/>
                  <a:gd name="connsiteX41" fmla="*/ 565404 w 1131528"/>
                  <a:gd name="connsiteY41" fmla="*/ 198952 h 580665"/>
                  <a:gd name="connsiteX42" fmla="*/ 840903 w 1131528"/>
                  <a:gd name="connsiteY42" fmla="*/ 0 h 580665"/>
                  <a:gd name="connsiteX43" fmla="*/ 1131528 w 1131528"/>
                  <a:gd name="connsiteY43" fmla="*/ 290333 h 580665"/>
                  <a:gd name="connsiteX44" fmla="*/ 840903 w 1131528"/>
                  <a:gd name="connsiteY44" fmla="*/ 580665 h 580665"/>
                  <a:gd name="connsiteX45" fmla="*/ 565404 w 1131528"/>
                  <a:gd name="connsiteY45" fmla="*/ 381714 h 580665"/>
                  <a:gd name="connsiteX46" fmla="*/ 290625 w 1131528"/>
                  <a:gd name="connsiteY46" fmla="*/ 580665 h 580665"/>
                  <a:gd name="connsiteX47" fmla="*/ 0 w 1131528"/>
                  <a:gd name="connsiteY47" fmla="*/ 290333 h 580665"/>
                  <a:gd name="connsiteX48" fmla="*/ 290625 w 1131528"/>
                  <a:gd name="connsiteY48" fmla="*/ 0 h 5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1528" h="580665">
                    <a:moveTo>
                      <a:pt x="840120" y="206375"/>
                    </a:moveTo>
                    <a:lnTo>
                      <a:pt x="902929" y="321903"/>
                    </a:lnTo>
                    <a:lnTo>
                      <a:pt x="779463" y="321903"/>
                    </a:lnTo>
                    <a:close/>
                    <a:moveTo>
                      <a:pt x="784003" y="145346"/>
                    </a:moveTo>
                    <a:lnTo>
                      <a:pt x="620504" y="435679"/>
                    </a:lnTo>
                    <a:lnTo>
                      <a:pt x="720980" y="435679"/>
                    </a:lnTo>
                    <a:lnTo>
                      <a:pt x="748350" y="383872"/>
                    </a:lnTo>
                    <a:lnTo>
                      <a:pt x="935617" y="383872"/>
                    </a:lnTo>
                    <a:lnTo>
                      <a:pt x="964068" y="435679"/>
                    </a:lnTo>
                    <a:lnTo>
                      <a:pt x="1061663" y="435679"/>
                    </a:lnTo>
                    <a:lnTo>
                      <a:pt x="902846" y="145346"/>
                    </a:lnTo>
                    <a:close/>
                    <a:moveTo>
                      <a:pt x="288464" y="144267"/>
                    </a:moveTo>
                    <a:cubicBezTo>
                      <a:pt x="232644" y="144267"/>
                      <a:pt x="208155" y="145346"/>
                      <a:pt x="179705" y="149304"/>
                    </a:cubicBezTo>
                    <a:cubicBezTo>
                      <a:pt x="126046" y="156499"/>
                      <a:pt x="107679" y="179884"/>
                      <a:pt x="107679" y="237807"/>
                    </a:cubicBezTo>
                    <a:cubicBezTo>
                      <a:pt x="107679" y="283497"/>
                      <a:pt x="119563" y="305803"/>
                      <a:pt x="150174" y="315876"/>
                    </a:cubicBezTo>
                    <a:cubicBezTo>
                      <a:pt x="165300" y="320913"/>
                      <a:pt x="189789" y="323072"/>
                      <a:pt x="232644" y="323072"/>
                    </a:cubicBezTo>
                    <a:lnTo>
                      <a:pt x="312953" y="323072"/>
                    </a:lnTo>
                    <a:cubicBezTo>
                      <a:pt x="348966" y="323072"/>
                      <a:pt x="351127" y="323791"/>
                      <a:pt x="356169" y="323791"/>
                    </a:cubicBezTo>
                    <a:cubicBezTo>
                      <a:pt x="373455" y="324871"/>
                      <a:pt x="382818" y="333145"/>
                      <a:pt x="382818" y="348255"/>
                    </a:cubicBezTo>
                    <a:cubicBezTo>
                      <a:pt x="382818" y="373799"/>
                      <a:pt x="371294" y="376677"/>
                      <a:pt x="268297" y="376677"/>
                    </a:cubicBezTo>
                    <a:cubicBezTo>
                      <a:pt x="246689" y="376677"/>
                      <a:pt x="221480" y="375598"/>
                      <a:pt x="213197" y="373799"/>
                    </a:cubicBezTo>
                    <a:cubicBezTo>
                      <a:pt x="200232" y="370561"/>
                      <a:pt x="196991" y="364445"/>
                      <a:pt x="195911" y="343219"/>
                    </a:cubicBezTo>
                    <a:lnTo>
                      <a:pt x="109480" y="343219"/>
                    </a:lnTo>
                    <a:cubicBezTo>
                      <a:pt x="109480" y="350414"/>
                      <a:pt x="109480" y="357609"/>
                      <a:pt x="109480" y="360488"/>
                    </a:cubicBezTo>
                    <a:cubicBezTo>
                      <a:pt x="109480" y="401141"/>
                      <a:pt x="123885" y="422368"/>
                      <a:pt x="156296" y="430642"/>
                    </a:cubicBezTo>
                    <a:cubicBezTo>
                      <a:pt x="177544" y="435679"/>
                      <a:pt x="207075" y="437838"/>
                      <a:pt x="273339" y="437838"/>
                    </a:cubicBezTo>
                    <a:cubicBezTo>
                      <a:pt x="334921" y="437838"/>
                      <a:pt x="360130" y="436758"/>
                      <a:pt x="394702" y="433520"/>
                    </a:cubicBezTo>
                    <a:cubicBezTo>
                      <a:pt x="449802" y="427404"/>
                      <a:pt x="471050" y="404019"/>
                      <a:pt x="468889" y="347176"/>
                    </a:cubicBezTo>
                    <a:cubicBezTo>
                      <a:pt x="468889" y="316956"/>
                      <a:pt x="462767" y="295370"/>
                      <a:pt x="450883" y="282418"/>
                    </a:cubicBezTo>
                    <a:cubicBezTo>
                      <a:pt x="436477" y="266948"/>
                      <a:pt x="419191" y="261911"/>
                      <a:pt x="375616" y="260112"/>
                    </a:cubicBezTo>
                    <a:cubicBezTo>
                      <a:pt x="352207" y="259033"/>
                      <a:pt x="334921" y="259033"/>
                      <a:pt x="330239" y="259033"/>
                    </a:cubicBezTo>
                    <a:lnTo>
                      <a:pt x="247769" y="259033"/>
                    </a:lnTo>
                    <a:cubicBezTo>
                      <a:pt x="220400" y="259033"/>
                      <a:pt x="218239" y="257954"/>
                      <a:pt x="213197" y="256874"/>
                    </a:cubicBezTo>
                    <a:cubicBezTo>
                      <a:pt x="200232" y="253996"/>
                      <a:pt x="194110" y="245722"/>
                      <a:pt x="194110" y="233490"/>
                    </a:cubicBezTo>
                    <a:cubicBezTo>
                      <a:pt x="194110" y="217300"/>
                      <a:pt x="202033" y="211184"/>
                      <a:pt x="223281" y="209385"/>
                    </a:cubicBezTo>
                    <a:cubicBezTo>
                      <a:pt x="236605" y="208306"/>
                      <a:pt x="275139" y="207226"/>
                      <a:pt x="302869" y="207226"/>
                    </a:cubicBezTo>
                    <a:cubicBezTo>
                      <a:pt x="362291" y="207226"/>
                      <a:pt x="370574" y="210105"/>
                      <a:pt x="370574" y="235648"/>
                    </a:cubicBezTo>
                    <a:lnTo>
                      <a:pt x="457005" y="235648"/>
                    </a:lnTo>
                    <a:cubicBezTo>
                      <a:pt x="457005" y="184921"/>
                      <a:pt x="447641" y="165493"/>
                      <a:pt x="418111" y="154341"/>
                    </a:cubicBezTo>
                    <a:cubicBezTo>
                      <a:pt x="395783" y="146426"/>
                      <a:pt x="373455" y="144267"/>
                      <a:pt x="288464" y="144267"/>
                    </a:cubicBezTo>
                    <a:close/>
                    <a:moveTo>
                      <a:pt x="290625" y="0"/>
                    </a:moveTo>
                    <a:cubicBezTo>
                      <a:pt x="418111" y="0"/>
                      <a:pt x="526870" y="83466"/>
                      <a:pt x="565404" y="198952"/>
                    </a:cubicBezTo>
                    <a:cubicBezTo>
                      <a:pt x="603218" y="83466"/>
                      <a:pt x="711977" y="0"/>
                      <a:pt x="840903" y="0"/>
                    </a:cubicBezTo>
                    <a:cubicBezTo>
                      <a:pt x="1001521" y="0"/>
                      <a:pt x="1131528" y="129876"/>
                      <a:pt x="1131528" y="290333"/>
                    </a:cubicBezTo>
                    <a:cubicBezTo>
                      <a:pt x="1131528" y="450789"/>
                      <a:pt x="1001521" y="580665"/>
                      <a:pt x="840903" y="580665"/>
                    </a:cubicBezTo>
                    <a:cubicBezTo>
                      <a:pt x="713057" y="580665"/>
                      <a:pt x="604298" y="497559"/>
                      <a:pt x="565404" y="381714"/>
                    </a:cubicBezTo>
                    <a:cubicBezTo>
                      <a:pt x="527950" y="497559"/>
                      <a:pt x="419191" y="580665"/>
                      <a:pt x="290625" y="580665"/>
                    </a:cubicBezTo>
                    <a:cubicBezTo>
                      <a:pt x="130007" y="580665"/>
                      <a:pt x="0" y="450789"/>
                      <a:pt x="0" y="290333"/>
                    </a:cubicBezTo>
                    <a:cubicBezTo>
                      <a:pt x="0" y="129876"/>
                      <a:pt x="130007" y="0"/>
                      <a:pt x="290625" y="0"/>
                    </a:cubicBezTo>
                    <a:close/>
                  </a:path>
                </a:pathLst>
              </a:custGeom>
              <a:solidFill>
                <a:srgbClr val="004A9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endParaRPr lang="en-US"/>
              </a:p>
            </p:txBody>
          </p:sp>
          <p:sp>
            <p:nvSpPr>
              <p:cNvPr id="100" name="Freeform 99"/>
              <p:cNvSpPr>
                <a:spLocks noChangeArrowheads="1"/>
              </p:cNvSpPr>
              <p:nvPr/>
            </p:nvSpPr>
            <p:spPr bwMode="auto">
              <a:xfrm>
                <a:off x="1236663" y="4160838"/>
                <a:ext cx="323850" cy="290512"/>
              </a:xfrm>
              <a:custGeom>
                <a:avLst/>
                <a:gdLst>
                  <a:gd name="T0" fmla="*/ 0 w 901"/>
                  <a:gd name="T1" fmla="*/ 807 h 808"/>
                  <a:gd name="T2" fmla="*/ 0 w 901"/>
                  <a:gd name="T3" fmla="*/ 0 h 808"/>
                  <a:gd name="T4" fmla="*/ 892 w 901"/>
                  <a:gd name="T5" fmla="*/ 0 h 808"/>
                  <a:gd name="T6" fmla="*/ 892 w 901"/>
                  <a:gd name="T7" fmla="*/ 183 h 808"/>
                  <a:gd name="T8" fmla="*/ 240 w 901"/>
                  <a:gd name="T9" fmla="*/ 183 h 808"/>
                  <a:gd name="T10" fmla="*/ 240 w 901"/>
                  <a:gd name="T11" fmla="*/ 322 h 808"/>
                  <a:gd name="T12" fmla="*/ 855 w 901"/>
                  <a:gd name="T13" fmla="*/ 322 h 808"/>
                  <a:gd name="T14" fmla="*/ 855 w 901"/>
                  <a:gd name="T15" fmla="*/ 483 h 808"/>
                  <a:gd name="T16" fmla="*/ 240 w 901"/>
                  <a:gd name="T17" fmla="*/ 483 h 808"/>
                  <a:gd name="T18" fmla="*/ 240 w 901"/>
                  <a:gd name="T19" fmla="*/ 624 h 808"/>
                  <a:gd name="T20" fmla="*/ 900 w 901"/>
                  <a:gd name="T21" fmla="*/ 624 h 808"/>
                  <a:gd name="T22" fmla="*/ 900 w 901"/>
                  <a:gd name="T23" fmla="*/ 807 h 808"/>
                  <a:gd name="T24" fmla="*/ 0 w 901"/>
                  <a:gd name="T25"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1" h="808">
                    <a:moveTo>
                      <a:pt x="0" y="807"/>
                    </a:moveTo>
                    <a:lnTo>
                      <a:pt x="0" y="0"/>
                    </a:lnTo>
                    <a:lnTo>
                      <a:pt x="892" y="0"/>
                    </a:lnTo>
                    <a:lnTo>
                      <a:pt x="892" y="183"/>
                    </a:lnTo>
                    <a:lnTo>
                      <a:pt x="240" y="183"/>
                    </a:lnTo>
                    <a:lnTo>
                      <a:pt x="240" y="322"/>
                    </a:lnTo>
                    <a:lnTo>
                      <a:pt x="855" y="322"/>
                    </a:lnTo>
                    <a:lnTo>
                      <a:pt x="855" y="483"/>
                    </a:lnTo>
                    <a:lnTo>
                      <a:pt x="240" y="483"/>
                    </a:lnTo>
                    <a:lnTo>
                      <a:pt x="240" y="624"/>
                    </a:lnTo>
                    <a:lnTo>
                      <a:pt x="900" y="624"/>
                    </a:lnTo>
                    <a:lnTo>
                      <a:pt x="900" y="807"/>
                    </a:lnTo>
                    <a:lnTo>
                      <a:pt x="0" y="807"/>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100"/>
              <p:cNvSpPr>
                <a:spLocks noChangeArrowheads="1"/>
              </p:cNvSpPr>
              <p:nvPr/>
            </p:nvSpPr>
            <p:spPr bwMode="auto">
              <a:xfrm>
                <a:off x="1628775" y="4160838"/>
                <a:ext cx="398463" cy="290512"/>
              </a:xfrm>
              <a:custGeom>
                <a:avLst/>
                <a:gdLst>
                  <a:gd name="T0" fmla="*/ 712 w 1108"/>
                  <a:gd name="T1" fmla="*/ 807 h 808"/>
                  <a:gd name="T2" fmla="*/ 232 w 1108"/>
                  <a:gd name="T3" fmla="*/ 200 h 808"/>
                  <a:gd name="T4" fmla="*/ 238 w 1108"/>
                  <a:gd name="T5" fmla="*/ 807 h 808"/>
                  <a:gd name="T6" fmla="*/ 0 w 1108"/>
                  <a:gd name="T7" fmla="*/ 807 h 808"/>
                  <a:gd name="T8" fmla="*/ 0 w 1108"/>
                  <a:gd name="T9" fmla="*/ 0 h 808"/>
                  <a:gd name="T10" fmla="*/ 393 w 1108"/>
                  <a:gd name="T11" fmla="*/ 0 h 808"/>
                  <a:gd name="T12" fmla="*/ 881 w 1108"/>
                  <a:gd name="T13" fmla="*/ 615 h 808"/>
                  <a:gd name="T14" fmla="*/ 875 w 1108"/>
                  <a:gd name="T15" fmla="*/ 0 h 808"/>
                  <a:gd name="T16" fmla="*/ 1107 w 1108"/>
                  <a:gd name="T17" fmla="*/ 0 h 808"/>
                  <a:gd name="T18" fmla="*/ 1107 w 1108"/>
                  <a:gd name="T19" fmla="*/ 807 h 808"/>
                  <a:gd name="T20" fmla="*/ 712 w 1108"/>
                  <a:gd name="T21"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8" h="808">
                    <a:moveTo>
                      <a:pt x="712" y="807"/>
                    </a:moveTo>
                    <a:lnTo>
                      <a:pt x="232" y="200"/>
                    </a:lnTo>
                    <a:lnTo>
                      <a:pt x="238" y="807"/>
                    </a:lnTo>
                    <a:lnTo>
                      <a:pt x="0" y="807"/>
                    </a:lnTo>
                    <a:lnTo>
                      <a:pt x="0" y="0"/>
                    </a:lnTo>
                    <a:lnTo>
                      <a:pt x="393" y="0"/>
                    </a:lnTo>
                    <a:lnTo>
                      <a:pt x="881" y="615"/>
                    </a:lnTo>
                    <a:lnTo>
                      <a:pt x="875" y="0"/>
                    </a:lnTo>
                    <a:lnTo>
                      <a:pt x="1107" y="0"/>
                    </a:lnTo>
                    <a:lnTo>
                      <a:pt x="1107" y="807"/>
                    </a:lnTo>
                    <a:lnTo>
                      <a:pt x="712" y="807"/>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101"/>
              <p:cNvSpPr>
                <a:spLocks noChangeArrowheads="1"/>
              </p:cNvSpPr>
              <p:nvPr/>
            </p:nvSpPr>
            <p:spPr bwMode="auto">
              <a:xfrm>
                <a:off x="2103438" y="4160838"/>
                <a:ext cx="323850" cy="290512"/>
              </a:xfrm>
              <a:custGeom>
                <a:avLst/>
                <a:gdLst>
                  <a:gd name="T0" fmla="*/ 0 w 901"/>
                  <a:gd name="T1" fmla="*/ 807 h 808"/>
                  <a:gd name="T2" fmla="*/ 0 w 901"/>
                  <a:gd name="T3" fmla="*/ 0 h 808"/>
                  <a:gd name="T4" fmla="*/ 892 w 901"/>
                  <a:gd name="T5" fmla="*/ 0 h 808"/>
                  <a:gd name="T6" fmla="*/ 892 w 901"/>
                  <a:gd name="T7" fmla="*/ 183 h 808"/>
                  <a:gd name="T8" fmla="*/ 240 w 901"/>
                  <a:gd name="T9" fmla="*/ 183 h 808"/>
                  <a:gd name="T10" fmla="*/ 240 w 901"/>
                  <a:gd name="T11" fmla="*/ 322 h 808"/>
                  <a:gd name="T12" fmla="*/ 855 w 901"/>
                  <a:gd name="T13" fmla="*/ 322 h 808"/>
                  <a:gd name="T14" fmla="*/ 855 w 901"/>
                  <a:gd name="T15" fmla="*/ 483 h 808"/>
                  <a:gd name="T16" fmla="*/ 240 w 901"/>
                  <a:gd name="T17" fmla="*/ 483 h 808"/>
                  <a:gd name="T18" fmla="*/ 240 w 901"/>
                  <a:gd name="T19" fmla="*/ 624 h 808"/>
                  <a:gd name="T20" fmla="*/ 900 w 901"/>
                  <a:gd name="T21" fmla="*/ 624 h 808"/>
                  <a:gd name="T22" fmla="*/ 900 w 901"/>
                  <a:gd name="T23" fmla="*/ 807 h 808"/>
                  <a:gd name="T24" fmla="*/ 0 w 901"/>
                  <a:gd name="T25"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1" h="808">
                    <a:moveTo>
                      <a:pt x="0" y="807"/>
                    </a:moveTo>
                    <a:lnTo>
                      <a:pt x="0" y="0"/>
                    </a:lnTo>
                    <a:lnTo>
                      <a:pt x="892" y="0"/>
                    </a:lnTo>
                    <a:lnTo>
                      <a:pt x="892" y="183"/>
                    </a:lnTo>
                    <a:lnTo>
                      <a:pt x="240" y="183"/>
                    </a:lnTo>
                    <a:lnTo>
                      <a:pt x="240" y="322"/>
                    </a:lnTo>
                    <a:lnTo>
                      <a:pt x="855" y="322"/>
                    </a:lnTo>
                    <a:lnTo>
                      <a:pt x="855" y="483"/>
                    </a:lnTo>
                    <a:lnTo>
                      <a:pt x="240" y="483"/>
                    </a:lnTo>
                    <a:lnTo>
                      <a:pt x="240" y="624"/>
                    </a:lnTo>
                    <a:lnTo>
                      <a:pt x="900" y="624"/>
                    </a:lnTo>
                    <a:lnTo>
                      <a:pt x="900" y="807"/>
                    </a:lnTo>
                    <a:lnTo>
                      <a:pt x="0" y="807"/>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102"/>
              <p:cNvSpPr>
                <a:spLocks noChangeArrowheads="1"/>
              </p:cNvSpPr>
              <p:nvPr/>
            </p:nvSpPr>
            <p:spPr bwMode="auto">
              <a:xfrm>
                <a:off x="2495550" y="4162425"/>
                <a:ext cx="366713" cy="290513"/>
              </a:xfrm>
              <a:custGeom>
                <a:avLst/>
                <a:gdLst>
                  <a:gd name="T0" fmla="*/ 764 w 1017"/>
                  <a:gd name="T1" fmla="*/ 254 h 808"/>
                  <a:gd name="T2" fmla="*/ 747 w 1017"/>
                  <a:gd name="T3" fmla="*/ 220 h 808"/>
                  <a:gd name="T4" fmla="*/ 731 w 1017"/>
                  <a:gd name="T5" fmla="*/ 209 h 808"/>
                  <a:gd name="T6" fmla="*/ 711 w 1017"/>
                  <a:gd name="T7" fmla="*/ 200 h 808"/>
                  <a:gd name="T8" fmla="*/ 680 w 1017"/>
                  <a:gd name="T9" fmla="*/ 197 h 808"/>
                  <a:gd name="T10" fmla="*/ 635 w 1017"/>
                  <a:gd name="T11" fmla="*/ 197 h 808"/>
                  <a:gd name="T12" fmla="*/ 242 w 1017"/>
                  <a:gd name="T13" fmla="*/ 197 h 808"/>
                  <a:gd name="T14" fmla="*/ 242 w 1017"/>
                  <a:gd name="T15" fmla="*/ 406 h 808"/>
                  <a:gd name="T16" fmla="*/ 626 w 1017"/>
                  <a:gd name="T17" fmla="*/ 406 h 808"/>
                  <a:gd name="T18" fmla="*/ 697 w 1017"/>
                  <a:gd name="T19" fmla="*/ 403 h 808"/>
                  <a:gd name="T20" fmla="*/ 739 w 1017"/>
                  <a:gd name="T21" fmla="*/ 389 h 808"/>
                  <a:gd name="T22" fmla="*/ 759 w 1017"/>
                  <a:gd name="T23" fmla="*/ 364 h 808"/>
                  <a:gd name="T24" fmla="*/ 770 w 1017"/>
                  <a:gd name="T25" fmla="*/ 316 h 808"/>
                  <a:gd name="T26" fmla="*/ 764 w 1017"/>
                  <a:gd name="T27" fmla="*/ 254 h 808"/>
                  <a:gd name="T28" fmla="*/ 948 w 1017"/>
                  <a:gd name="T29" fmla="*/ 457 h 808"/>
                  <a:gd name="T30" fmla="*/ 925 w 1017"/>
                  <a:gd name="T31" fmla="*/ 471 h 808"/>
                  <a:gd name="T32" fmla="*/ 894 w 1017"/>
                  <a:gd name="T33" fmla="*/ 480 h 808"/>
                  <a:gd name="T34" fmla="*/ 852 w 1017"/>
                  <a:gd name="T35" fmla="*/ 488 h 808"/>
                  <a:gd name="T36" fmla="*/ 793 w 1017"/>
                  <a:gd name="T37" fmla="*/ 496 h 808"/>
                  <a:gd name="T38" fmla="*/ 832 w 1017"/>
                  <a:gd name="T39" fmla="*/ 499 h 808"/>
                  <a:gd name="T40" fmla="*/ 891 w 1017"/>
                  <a:gd name="T41" fmla="*/ 505 h 808"/>
                  <a:gd name="T42" fmla="*/ 934 w 1017"/>
                  <a:gd name="T43" fmla="*/ 513 h 808"/>
                  <a:gd name="T44" fmla="*/ 962 w 1017"/>
                  <a:gd name="T45" fmla="*/ 530 h 808"/>
                  <a:gd name="T46" fmla="*/ 982 w 1017"/>
                  <a:gd name="T47" fmla="*/ 556 h 808"/>
                  <a:gd name="T48" fmla="*/ 999 w 1017"/>
                  <a:gd name="T49" fmla="*/ 604 h 808"/>
                  <a:gd name="T50" fmla="*/ 1004 w 1017"/>
                  <a:gd name="T51" fmla="*/ 674 h 808"/>
                  <a:gd name="T52" fmla="*/ 1004 w 1017"/>
                  <a:gd name="T53" fmla="*/ 801 h 808"/>
                  <a:gd name="T54" fmla="*/ 756 w 1017"/>
                  <a:gd name="T55" fmla="*/ 801 h 808"/>
                  <a:gd name="T56" fmla="*/ 756 w 1017"/>
                  <a:gd name="T57" fmla="*/ 705 h 808"/>
                  <a:gd name="T58" fmla="*/ 747 w 1017"/>
                  <a:gd name="T59" fmla="*/ 652 h 808"/>
                  <a:gd name="T60" fmla="*/ 725 w 1017"/>
                  <a:gd name="T61" fmla="*/ 618 h 808"/>
                  <a:gd name="T62" fmla="*/ 691 w 1017"/>
                  <a:gd name="T63" fmla="*/ 607 h 808"/>
                  <a:gd name="T64" fmla="*/ 620 w 1017"/>
                  <a:gd name="T65" fmla="*/ 604 h 808"/>
                  <a:gd name="T66" fmla="*/ 245 w 1017"/>
                  <a:gd name="T67" fmla="*/ 604 h 808"/>
                  <a:gd name="T68" fmla="*/ 245 w 1017"/>
                  <a:gd name="T69" fmla="*/ 807 h 808"/>
                  <a:gd name="T70" fmla="*/ 0 w 1017"/>
                  <a:gd name="T71" fmla="*/ 807 h 808"/>
                  <a:gd name="T72" fmla="*/ 0 w 1017"/>
                  <a:gd name="T73" fmla="*/ 0 h 808"/>
                  <a:gd name="T74" fmla="*/ 694 w 1017"/>
                  <a:gd name="T75" fmla="*/ 0 h 808"/>
                  <a:gd name="T76" fmla="*/ 832 w 1017"/>
                  <a:gd name="T77" fmla="*/ 8 h 808"/>
                  <a:gd name="T78" fmla="*/ 917 w 1017"/>
                  <a:gd name="T79" fmla="*/ 34 h 808"/>
                  <a:gd name="T80" fmla="*/ 990 w 1017"/>
                  <a:gd name="T81" fmla="*/ 118 h 808"/>
                  <a:gd name="T82" fmla="*/ 1016 w 1017"/>
                  <a:gd name="T83" fmla="*/ 265 h 808"/>
                  <a:gd name="T84" fmla="*/ 948 w 1017"/>
                  <a:gd name="T85" fmla="*/ 45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7" h="808">
                    <a:moveTo>
                      <a:pt x="764" y="254"/>
                    </a:moveTo>
                    <a:cubicBezTo>
                      <a:pt x="761" y="240"/>
                      <a:pt x="755" y="228"/>
                      <a:pt x="747" y="220"/>
                    </a:cubicBezTo>
                    <a:cubicBezTo>
                      <a:pt x="741" y="214"/>
                      <a:pt x="736" y="211"/>
                      <a:pt x="731" y="209"/>
                    </a:cubicBezTo>
                    <a:cubicBezTo>
                      <a:pt x="725" y="206"/>
                      <a:pt x="719" y="203"/>
                      <a:pt x="711" y="200"/>
                    </a:cubicBezTo>
                    <a:cubicBezTo>
                      <a:pt x="702" y="197"/>
                      <a:pt x="694" y="197"/>
                      <a:pt x="680" y="197"/>
                    </a:cubicBezTo>
                    <a:lnTo>
                      <a:pt x="635" y="197"/>
                    </a:lnTo>
                    <a:lnTo>
                      <a:pt x="242" y="197"/>
                    </a:lnTo>
                    <a:lnTo>
                      <a:pt x="242" y="406"/>
                    </a:lnTo>
                    <a:lnTo>
                      <a:pt x="626" y="406"/>
                    </a:lnTo>
                    <a:cubicBezTo>
                      <a:pt x="654" y="406"/>
                      <a:pt x="680" y="406"/>
                      <a:pt x="697" y="403"/>
                    </a:cubicBezTo>
                    <a:cubicBezTo>
                      <a:pt x="716" y="401"/>
                      <a:pt x="731" y="398"/>
                      <a:pt x="739" y="389"/>
                    </a:cubicBezTo>
                    <a:cubicBezTo>
                      <a:pt x="750" y="384"/>
                      <a:pt x="756" y="375"/>
                      <a:pt x="759" y="364"/>
                    </a:cubicBezTo>
                    <a:cubicBezTo>
                      <a:pt x="767" y="350"/>
                      <a:pt x="770" y="333"/>
                      <a:pt x="770" y="316"/>
                    </a:cubicBezTo>
                    <a:cubicBezTo>
                      <a:pt x="770" y="288"/>
                      <a:pt x="766" y="268"/>
                      <a:pt x="764" y="254"/>
                    </a:cubicBezTo>
                    <a:close/>
                    <a:moveTo>
                      <a:pt x="948" y="457"/>
                    </a:moveTo>
                    <a:cubicBezTo>
                      <a:pt x="939" y="463"/>
                      <a:pt x="933" y="468"/>
                      <a:pt x="925" y="471"/>
                    </a:cubicBezTo>
                    <a:cubicBezTo>
                      <a:pt x="916" y="474"/>
                      <a:pt x="908" y="477"/>
                      <a:pt x="894" y="480"/>
                    </a:cubicBezTo>
                    <a:cubicBezTo>
                      <a:pt x="883" y="482"/>
                      <a:pt x="869" y="485"/>
                      <a:pt x="852" y="488"/>
                    </a:cubicBezTo>
                    <a:cubicBezTo>
                      <a:pt x="835" y="491"/>
                      <a:pt x="815" y="494"/>
                      <a:pt x="793" y="496"/>
                    </a:cubicBezTo>
                    <a:lnTo>
                      <a:pt x="832" y="499"/>
                    </a:lnTo>
                    <a:cubicBezTo>
                      <a:pt x="855" y="502"/>
                      <a:pt x="874" y="502"/>
                      <a:pt x="891" y="505"/>
                    </a:cubicBezTo>
                    <a:cubicBezTo>
                      <a:pt x="908" y="508"/>
                      <a:pt x="922" y="511"/>
                      <a:pt x="934" y="513"/>
                    </a:cubicBezTo>
                    <a:cubicBezTo>
                      <a:pt x="945" y="516"/>
                      <a:pt x="953" y="522"/>
                      <a:pt x="962" y="530"/>
                    </a:cubicBezTo>
                    <a:cubicBezTo>
                      <a:pt x="970" y="536"/>
                      <a:pt x="976" y="544"/>
                      <a:pt x="982" y="556"/>
                    </a:cubicBezTo>
                    <a:cubicBezTo>
                      <a:pt x="990" y="570"/>
                      <a:pt x="996" y="587"/>
                      <a:pt x="999" y="604"/>
                    </a:cubicBezTo>
                    <a:cubicBezTo>
                      <a:pt x="1001" y="621"/>
                      <a:pt x="1004" y="643"/>
                      <a:pt x="1004" y="674"/>
                    </a:cubicBezTo>
                    <a:lnTo>
                      <a:pt x="1004" y="801"/>
                    </a:lnTo>
                    <a:lnTo>
                      <a:pt x="756" y="801"/>
                    </a:lnTo>
                    <a:lnTo>
                      <a:pt x="756" y="705"/>
                    </a:lnTo>
                    <a:cubicBezTo>
                      <a:pt x="756" y="683"/>
                      <a:pt x="753" y="663"/>
                      <a:pt x="747" y="652"/>
                    </a:cubicBezTo>
                    <a:cubicBezTo>
                      <a:pt x="745" y="638"/>
                      <a:pt x="736" y="626"/>
                      <a:pt x="725" y="618"/>
                    </a:cubicBezTo>
                    <a:cubicBezTo>
                      <a:pt x="716" y="612"/>
                      <a:pt x="702" y="607"/>
                      <a:pt x="691" y="607"/>
                    </a:cubicBezTo>
                    <a:cubicBezTo>
                      <a:pt x="677" y="604"/>
                      <a:pt x="654" y="604"/>
                      <a:pt x="620" y="604"/>
                    </a:cubicBezTo>
                    <a:lnTo>
                      <a:pt x="245" y="604"/>
                    </a:lnTo>
                    <a:lnTo>
                      <a:pt x="245" y="807"/>
                    </a:lnTo>
                    <a:lnTo>
                      <a:pt x="0" y="807"/>
                    </a:lnTo>
                    <a:lnTo>
                      <a:pt x="0" y="0"/>
                    </a:lnTo>
                    <a:lnTo>
                      <a:pt x="694" y="0"/>
                    </a:lnTo>
                    <a:cubicBezTo>
                      <a:pt x="753" y="0"/>
                      <a:pt x="801" y="3"/>
                      <a:pt x="832" y="8"/>
                    </a:cubicBezTo>
                    <a:cubicBezTo>
                      <a:pt x="866" y="14"/>
                      <a:pt x="894" y="22"/>
                      <a:pt x="917" y="34"/>
                    </a:cubicBezTo>
                    <a:cubicBezTo>
                      <a:pt x="951" y="51"/>
                      <a:pt x="976" y="79"/>
                      <a:pt x="990" y="118"/>
                    </a:cubicBezTo>
                    <a:cubicBezTo>
                      <a:pt x="1007" y="149"/>
                      <a:pt x="1016" y="200"/>
                      <a:pt x="1016" y="265"/>
                    </a:cubicBezTo>
                    <a:cubicBezTo>
                      <a:pt x="1016" y="361"/>
                      <a:pt x="993" y="426"/>
                      <a:pt x="948" y="457"/>
                    </a:cubicBezTo>
                    <a:close/>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103"/>
              <p:cNvSpPr>
                <a:spLocks noChangeArrowheads="1"/>
              </p:cNvSpPr>
              <p:nvPr/>
            </p:nvSpPr>
            <p:spPr bwMode="auto">
              <a:xfrm>
                <a:off x="2909888" y="4164013"/>
                <a:ext cx="300037" cy="292100"/>
              </a:xfrm>
              <a:custGeom>
                <a:avLst/>
                <a:gdLst>
                  <a:gd name="T0" fmla="*/ 832 w 833"/>
                  <a:gd name="T1" fmla="*/ 530 h 811"/>
                  <a:gd name="T2" fmla="*/ 827 w 833"/>
                  <a:gd name="T3" fmla="*/ 606 h 811"/>
                  <a:gd name="T4" fmla="*/ 813 w 833"/>
                  <a:gd name="T5" fmla="*/ 657 h 811"/>
                  <a:gd name="T6" fmla="*/ 790 w 833"/>
                  <a:gd name="T7" fmla="*/ 699 h 811"/>
                  <a:gd name="T8" fmla="*/ 711 w 833"/>
                  <a:gd name="T9" fmla="*/ 773 h 811"/>
                  <a:gd name="T10" fmla="*/ 584 w 833"/>
                  <a:gd name="T11" fmla="*/ 807 h 811"/>
                  <a:gd name="T12" fmla="*/ 559 w 833"/>
                  <a:gd name="T13" fmla="*/ 810 h 811"/>
                  <a:gd name="T14" fmla="*/ 522 w 833"/>
                  <a:gd name="T15" fmla="*/ 810 h 811"/>
                  <a:gd name="T16" fmla="*/ 468 w 833"/>
                  <a:gd name="T17" fmla="*/ 810 h 811"/>
                  <a:gd name="T18" fmla="*/ 395 w 833"/>
                  <a:gd name="T19" fmla="*/ 810 h 811"/>
                  <a:gd name="T20" fmla="*/ 279 w 833"/>
                  <a:gd name="T21" fmla="*/ 810 h 811"/>
                  <a:gd name="T22" fmla="*/ 200 w 833"/>
                  <a:gd name="T23" fmla="*/ 804 h 811"/>
                  <a:gd name="T24" fmla="*/ 147 w 833"/>
                  <a:gd name="T25" fmla="*/ 793 h 811"/>
                  <a:gd name="T26" fmla="*/ 104 w 833"/>
                  <a:gd name="T27" fmla="*/ 776 h 811"/>
                  <a:gd name="T28" fmla="*/ 25 w 833"/>
                  <a:gd name="T29" fmla="*/ 697 h 811"/>
                  <a:gd name="T30" fmla="*/ 0 w 833"/>
                  <a:gd name="T31" fmla="*/ 570 h 811"/>
                  <a:gd name="T32" fmla="*/ 0 w 833"/>
                  <a:gd name="T33" fmla="*/ 556 h 811"/>
                  <a:gd name="T34" fmla="*/ 0 w 833"/>
                  <a:gd name="T35" fmla="*/ 536 h 811"/>
                  <a:gd name="T36" fmla="*/ 0 w 833"/>
                  <a:gd name="T37" fmla="*/ 510 h 811"/>
                  <a:gd name="T38" fmla="*/ 0 w 833"/>
                  <a:gd name="T39" fmla="*/ 462 h 811"/>
                  <a:gd name="T40" fmla="*/ 234 w 833"/>
                  <a:gd name="T41" fmla="*/ 462 h 811"/>
                  <a:gd name="T42" fmla="*/ 234 w 833"/>
                  <a:gd name="T43" fmla="*/ 488 h 811"/>
                  <a:gd name="T44" fmla="*/ 237 w 833"/>
                  <a:gd name="T45" fmla="*/ 541 h 811"/>
                  <a:gd name="T46" fmla="*/ 245 w 833"/>
                  <a:gd name="T47" fmla="*/ 575 h 811"/>
                  <a:gd name="T48" fmla="*/ 262 w 833"/>
                  <a:gd name="T49" fmla="*/ 595 h 811"/>
                  <a:gd name="T50" fmla="*/ 290 w 833"/>
                  <a:gd name="T51" fmla="*/ 606 h 811"/>
                  <a:gd name="T52" fmla="*/ 417 w 833"/>
                  <a:gd name="T53" fmla="*/ 618 h 811"/>
                  <a:gd name="T54" fmla="*/ 505 w 833"/>
                  <a:gd name="T55" fmla="*/ 612 h 811"/>
                  <a:gd name="T56" fmla="*/ 556 w 833"/>
                  <a:gd name="T57" fmla="*/ 595 h 811"/>
                  <a:gd name="T58" fmla="*/ 573 w 833"/>
                  <a:gd name="T59" fmla="*/ 581 h 811"/>
                  <a:gd name="T60" fmla="*/ 581 w 833"/>
                  <a:gd name="T61" fmla="*/ 561 h 811"/>
                  <a:gd name="T62" fmla="*/ 587 w 833"/>
                  <a:gd name="T63" fmla="*/ 525 h 811"/>
                  <a:gd name="T64" fmla="*/ 587 w 833"/>
                  <a:gd name="T65" fmla="*/ 462 h 811"/>
                  <a:gd name="T66" fmla="*/ 587 w 833"/>
                  <a:gd name="T67" fmla="*/ 0 h 811"/>
                  <a:gd name="T68" fmla="*/ 832 w 833"/>
                  <a:gd name="T69" fmla="*/ 0 h 811"/>
                  <a:gd name="T70" fmla="*/ 832 w 833"/>
                  <a:gd name="T71" fmla="*/ 412 h 811"/>
                  <a:gd name="T72" fmla="*/ 832 w 833"/>
                  <a:gd name="T73" fmla="*/ 53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3" h="811">
                    <a:moveTo>
                      <a:pt x="832" y="530"/>
                    </a:moveTo>
                    <a:cubicBezTo>
                      <a:pt x="832" y="561"/>
                      <a:pt x="829" y="586"/>
                      <a:pt x="827" y="606"/>
                    </a:cubicBezTo>
                    <a:cubicBezTo>
                      <a:pt x="824" y="625"/>
                      <a:pt x="818" y="643"/>
                      <a:pt x="813" y="657"/>
                    </a:cubicBezTo>
                    <a:cubicBezTo>
                      <a:pt x="807" y="671"/>
                      <a:pt x="801" y="683"/>
                      <a:pt x="790" y="699"/>
                    </a:cubicBezTo>
                    <a:cubicBezTo>
                      <a:pt x="770" y="731"/>
                      <a:pt x="745" y="756"/>
                      <a:pt x="711" y="773"/>
                    </a:cubicBezTo>
                    <a:cubicBezTo>
                      <a:pt x="680" y="790"/>
                      <a:pt x="638" y="801"/>
                      <a:pt x="584" y="807"/>
                    </a:cubicBezTo>
                    <a:cubicBezTo>
                      <a:pt x="575" y="807"/>
                      <a:pt x="567" y="810"/>
                      <a:pt x="559" y="810"/>
                    </a:cubicBezTo>
                    <a:lnTo>
                      <a:pt x="522" y="810"/>
                    </a:lnTo>
                    <a:lnTo>
                      <a:pt x="468" y="810"/>
                    </a:lnTo>
                    <a:lnTo>
                      <a:pt x="395" y="810"/>
                    </a:lnTo>
                    <a:lnTo>
                      <a:pt x="279" y="810"/>
                    </a:lnTo>
                    <a:cubicBezTo>
                      <a:pt x="248" y="810"/>
                      <a:pt x="223" y="807"/>
                      <a:pt x="200" y="804"/>
                    </a:cubicBezTo>
                    <a:cubicBezTo>
                      <a:pt x="180" y="801"/>
                      <a:pt x="161" y="795"/>
                      <a:pt x="147" y="793"/>
                    </a:cubicBezTo>
                    <a:lnTo>
                      <a:pt x="104" y="776"/>
                    </a:lnTo>
                    <a:cubicBezTo>
                      <a:pt x="68" y="756"/>
                      <a:pt x="42" y="731"/>
                      <a:pt x="25" y="697"/>
                    </a:cubicBezTo>
                    <a:cubicBezTo>
                      <a:pt x="8" y="663"/>
                      <a:pt x="0" y="620"/>
                      <a:pt x="0" y="570"/>
                    </a:cubicBezTo>
                    <a:lnTo>
                      <a:pt x="0" y="556"/>
                    </a:lnTo>
                    <a:lnTo>
                      <a:pt x="0" y="536"/>
                    </a:lnTo>
                    <a:lnTo>
                      <a:pt x="0" y="510"/>
                    </a:lnTo>
                    <a:lnTo>
                      <a:pt x="0" y="462"/>
                    </a:lnTo>
                    <a:lnTo>
                      <a:pt x="234" y="462"/>
                    </a:lnTo>
                    <a:lnTo>
                      <a:pt x="234" y="488"/>
                    </a:lnTo>
                    <a:cubicBezTo>
                      <a:pt x="234" y="508"/>
                      <a:pt x="234" y="526"/>
                      <a:pt x="237" y="541"/>
                    </a:cubicBezTo>
                    <a:cubicBezTo>
                      <a:pt x="240" y="555"/>
                      <a:pt x="242" y="567"/>
                      <a:pt x="245" y="575"/>
                    </a:cubicBezTo>
                    <a:cubicBezTo>
                      <a:pt x="248" y="584"/>
                      <a:pt x="254" y="589"/>
                      <a:pt x="262" y="595"/>
                    </a:cubicBezTo>
                    <a:cubicBezTo>
                      <a:pt x="271" y="601"/>
                      <a:pt x="279" y="604"/>
                      <a:pt x="290" y="606"/>
                    </a:cubicBezTo>
                    <a:cubicBezTo>
                      <a:pt x="316" y="615"/>
                      <a:pt x="358" y="618"/>
                      <a:pt x="417" y="618"/>
                    </a:cubicBezTo>
                    <a:cubicBezTo>
                      <a:pt x="454" y="618"/>
                      <a:pt x="482" y="615"/>
                      <a:pt x="505" y="612"/>
                    </a:cubicBezTo>
                    <a:cubicBezTo>
                      <a:pt x="528" y="609"/>
                      <a:pt x="544" y="604"/>
                      <a:pt x="556" y="595"/>
                    </a:cubicBezTo>
                    <a:cubicBezTo>
                      <a:pt x="564" y="589"/>
                      <a:pt x="570" y="587"/>
                      <a:pt x="573" y="581"/>
                    </a:cubicBezTo>
                    <a:cubicBezTo>
                      <a:pt x="575" y="575"/>
                      <a:pt x="578" y="570"/>
                      <a:pt x="581" y="561"/>
                    </a:cubicBezTo>
                    <a:cubicBezTo>
                      <a:pt x="584" y="553"/>
                      <a:pt x="584" y="539"/>
                      <a:pt x="587" y="525"/>
                    </a:cubicBezTo>
                    <a:lnTo>
                      <a:pt x="587" y="462"/>
                    </a:lnTo>
                    <a:lnTo>
                      <a:pt x="587" y="0"/>
                    </a:lnTo>
                    <a:lnTo>
                      <a:pt x="832" y="0"/>
                    </a:lnTo>
                    <a:lnTo>
                      <a:pt x="832" y="412"/>
                    </a:lnTo>
                    <a:lnTo>
                      <a:pt x="832" y="530"/>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104"/>
              <p:cNvSpPr>
                <a:spLocks noChangeArrowheads="1"/>
              </p:cNvSpPr>
              <p:nvPr/>
            </p:nvSpPr>
            <p:spPr bwMode="auto">
              <a:xfrm>
                <a:off x="3289300" y="4073525"/>
                <a:ext cx="88900" cy="377825"/>
              </a:xfrm>
              <a:custGeom>
                <a:avLst/>
                <a:gdLst>
                  <a:gd name="T0" fmla="*/ 0 w 246"/>
                  <a:gd name="T1" fmla="*/ 243 h 1051"/>
                  <a:gd name="T2" fmla="*/ 245 w 246"/>
                  <a:gd name="T3" fmla="*/ 243 h 1051"/>
                  <a:gd name="T4" fmla="*/ 245 w 246"/>
                  <a:gd name="T5" fmla="*/ 1050 h 1051"/>
                  <a:gd name="T6" fmla="*/ 0 w 246"/>
                  <a:gd name="T7" fmla="*/ 1050 h 1051"/>
                  <a:gd name="T8" fmla="*/ 0 w 246"/>
                  <a:gd name="T9" fmla="*/ 243 h 1051"/>
                  <a:gd name="T10" fmla="*/ 36 w 246"/>
                  <a:gd name="T11" fmla="*/ 0 h 1051"/>
                  <a:gd name="T12" fmla="*/ 208 w 246"/>
                  <a:gd name="T13" fmla="*/ 0 h 1051"/>
                  <a:gd name="T14" fmla="*/ 208 w 246"/>
                  <a:gd name="T15" fmla="*/ 130 h 1051"/>
                  <a:gd name="T16" fmla="*/ 36 w 246"/>
                  <a:gd name="T17" fmla="*/ 130 h 1051"/>
                  <a:gd name="T18" fmla="*/ 36 w 246"/>
                  <a:gd name="T19" fmla="*/ 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1051">
                    <a:moveTo>
                      <a:pt x="0" y="243"/>
                    </a:moveTo>
                    <a:lnTo>
                      <a:pt x="245" y="243"/>
                    </a:lnTo>
                    <a:lnTo>
                      <a:pt x="245" y="1050"/>
                    </a:lnTo>
                    <a:lnTo>
                      <a:pt x="0" y="1050"/>
                    </a:lnTo>
                    <a:lnTo>
                      <a:pt x="0" y="243"/>
                    </a:lnTo>
                    <a:close/>
                    <a:moveTo>
                      <a:pt x="36" y="0"/>
                    </a:moveTo>
                    <a:lnTo>
                      <a:pt x="208" y="0"/>
                    </a:lnTo>
                    <a:lnTo>
                      <a:pt x="208" y="130"/>
                    </a:lnTo>
                    <a:lnTo>
                      <a:pt x="36" y="130"/>
                    </a:lnTo>
                    <a:lnTo>
                      <a:pt x="36" y="0"/>
                    </a:lnTo>
                    <a:close/>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59" name="Group 58"/>
            <p:cNvGrpSpPr/>
            <p:nvPr userDrawn="1"/>
          </p:nvGrpSpPr>
          <p:grpSpPr>
            <a:xfrm>
              <a:off x="1155130" y="6312790"/>
              <a:ext cx="1835860" cy="369392"/>
              <a:chOff x="2780636" y="5179699"/>
              <a:chExt cx="5397333" cy="1085993"/>
            </a:xfrm>
          </p:grpSpPr>
          <p:sp>
            <p:nvSpPr>
              <p:cNvPr id="60" name="Freeform 59"/>
              <p:cNvSpPr>
                <a:spLocks noChangeArrowheads="1"/>
              </p:cNvSpPr>
              <p:nvPr userDrawn="1"/>
            </p:nvSpPr>
            <p:spPr bwMode="auto">
              <a:xfrm>
                <a:off x="4957075" y="5179699"/>
                <a:ext cx="36000" cy="1085993"/>
              </a:xfrm>
              <a:custGeom>
                <a:avLst/>
                <a:gdLst>
                  <a:gd name="T0" fmla="*/ 16 w 32"/>
                  <a:gd name="T1" fmla="*/ 1611 h 1612"/>
                  <a:gd name="T2" fmla="*/ 0 w 32"/>
                  <a:gd name="T3" fmla="*/ 1611 h 1612"/>
                  <a:gd name="T4" fmla="*/ 0 w 32"/>
                  <a:gd name="T5" fmla="*/ 0 h 1612"/>
                  <a:gd name="T6" fmla="*/ 31 w 32"/>
                  <a:gd name="T7" fmla="*/ 0 h 1612"/>
                  <a:gd name="T8" fmla="*/ 31 w 32"/>
                  <a:gd name="T9" fmla="*/ 1611 h 1612"/>
                  <a:gd name="T10" fmla="*/ 16 w 32"/>
                  <a:gd name="T11" fmla="*/ 1611 h 1612"/>
                </a:gdLst>
                <a:ahLst/>
                <a:cxnLst>
                  <a:cxn ang="0">
                    <a:pos x="T0" y="T1"/>
                  </a:cxn>
                  <a:cxn ang="0">
                    <a:pos x="T2" y="T3"/>
                  </a:cxn>
                  <a:cxn ang="0">
                    <a:pos x="T4" y="T5"/>
                  </a:cxn>
                  <a:cxn ang="0">
                    <a:pos x="T6" y="T7"/>
                  </a:cxn>
                  <a:cxn ang="0">
                    <a:pos x="T8" y="T9"/>
                  </a:cxn>
                  <a:cxn ang="0">
                    <a:pos x="T10" y="T11"/>
                  </a:cxn>
                </a:cxnLst>
                <a:rect l="0" t="0" r="r" b="b"/>
                <a:pathLst>
                  <a:path w="32" h="1612">
                    <a:moveTo>
                      <a:pt x="16" y="1611"/>
                    </a:moveTo>
                    <a:lnTo>
                      <a:pt x="0" y="1611"/>
                    </a:lnTo>
                    <a:lnTo>
                      <a:pt x="0" y="0"/>
                    </a:lnTo>
                    <a:lnTo>
                      <a:pt x="31" y="0"/>
                    </a:lnTo>
                    <a:lnTo>
                      <a:pt x="31" y="1611"/>
                    </a:lnTo>
                    <a:lnTo>
                      <a:pt x="16" y="161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61" name="Group 60"/>
              <p:cNvGrpSpPr/>
              <p:nvPr userDrawn="1"/>
            </p:nvGrpSpPr>
            <p:grpSpPr>
              <a:xfrm>
                <a:off x="5302755" y="5451197"/>
                <a:ext cx="2875214" cy="542997"/>
                <a:chOff x="3573463" y="5372100"/>
                <a:chExt cx="1538287" cy="290513"/>
              </a:xfrm>
            </p:grpSpPr>
            <p:sp>
              <p:nvSpPr>
                <p:cNvPr id="93" name="Freeform 92"/>
                <p:cNvSpPr>
                  <a:spLocks noChangeArrowheads="1"/>
                </p:cNvSpPr>
                <p:nvPr/>
              </p:nvSpPr>
              <p:spPr bwMode="auto">
                <a:xfrm>
                  <a:off x="4170363" y="5443538"/>
                  <a:ext cx="185737" cy="146050"/>
                </a:xfrm>
                <a:custGeom>
                  <a:avLst/>
                  <a:gdLst>
                    <a:gd name="T0" fmla="*/ 378 w 517"/>
                    <a:gd name="T1" fmla="*/ 313 h 405"/>
                    <a:gd name="T2" fmla="*/ 339 w 517"/>
                    <a:gd name="T3" fmla="*/ 316 h 405"/>
                    <a:gd name="T4" fmla="*/ 119 w 517"/>
                    <a:gd name="T5" fmla="*/ 316 h 405"/>
                    <a:gd name="T6" fmla="*/ 119 w 517"/>
                    <a:gd name="T7" fmla="*/ 243 h 405"/>
                    <a:gd name="T8" fmla="*/ 336 w 517"/>
                    <a:gd name="T9" fmla="*/ 243 h 405"/>
                    <a:gd name="T10" fmla="*/ 373 w 517"/>
                    <a:gd name="T11" fmla="*/ 246 h 405"/>
                    <a:gd name="T12" fmla="*/ 395 w 517"/>
                    <a:gd name="T13" fmla="*/ 280 h 405"/>
                    <a:gd name="T14" fmla="*/ 378 w 517"/>
                    <a:gd name="T15" fmla="*/ 313 h 405"/>
                    <a:gd name="T16" fmla="*/ 364 w 517"/>
                    <a:gd name="T17" fmla="*/ 155 h 405"/>
                    <a:gd name="T18" fmla="*/ 325 w 517"/>
                    <a:gd name="T19" fmla="*/ 161 h 405"/>
                    <a:gd name="T20" fmla="*/ 119 w 517"/>
                    <a:gd name="T21" fmla="*/ 161 h 405"/>
                    <a:gd name="T22" fmla="*/ 119 w 517"/>
                    <a:gd name="T23" fmla="*/ 90 h 405"/>
                    <a:gd name="T24" fmla="*/ 322 w 517"/>
                    <a:gd name="T25" fmla="*/ 90 h 405"/>
                    <a:gd name="T26" fmla="*/ 358 w 517"/>
                    <a:gd name="T27" fmla="*/ 93 h 405"/>
                    <a:gd name="T28" fmla="*/ 378 w 517"/>
                    <a:gd name="T29" fmla="*/ 127 h 405"/>
                    <a:gd name="T30" fmla="*/ 364 w 517"/>
                    <a:gd name="T31" fmla="*/ 155 h 405"/>
                    <a:gd name="T32" fmla="*/ 491 w 517"/>
                    <a:gd name="T33" fmla="*/ 220 h 405"/>
                    <a:gd name="T34" fmla="*/ 423 w 517"/>
                    <a:gd name="T35" fmla="*/ 201 h 405"/>
                    <a:gd name="T36" fmla="*/ 477 w 517"/>
                    <a:gd name="T37" fmla="*/ 181 h 405"/>
                    <a:gd name="T38" fmla="*/ 502 w 517"/>
                    <a:gd name="T39" fmla="*/ 107 h 405"/>
                    <a:gd name="T40" fmla="*/ 460 w 517"/>
                    <a:gd name="T41" fmla="*/ 17 h 405"/>
                    <a:gd name="T42" fmla="*/ 364 w 517"/>
                    <a:gd name="T43" fmla="*/ 0 h 405"/>
                    <a:gd name="T44" fmla="*/ 0 w 517"/>
                    <a:gd name="T45" fmla="*/ 0 h 405"/>
                    <a:gd name="T46" fmla="*/ 0 w 517"/>
                    <a:gd name="T47" fmla="*/ 404 h 405"/>
                    <a:gd name="T48" fmla="*/ 381 w 517"/>
                    <a:gd name="T49" fmla="*/ 404 h 405"/>
                    <a:gd name="T50" fmla="*/ 471 w 517"/>
                    <a:gd name="T51" fmla="*/ 390 h 405"/>
                    <a:gd name="T52" fmla="*/ 516 w 517"/>
                    <a:gd name="T53" fmla="*/ 294 h 405"/>
                    <a:gd name="T54" fmla="*/ 491 w 517"/>
                    <a:gd name="T55" fmla="*/ 22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7" h="405">
                      <a:moveTo>
                        <a:pt x="378" y="313"/>
                      </a:moveTo>
                      <a:cubicBezTo>
                        <a:pt x="370" y="316"/>
                        <a:pt x="364" y="316"/>
                        <a:pt x="339" y="316"/>
                      </a:cubicBezTo>
                      <a:lnTo>
                        <a:pt x="119" y="316"/>
                      </a:lnTo>
                      <a:lnTo>
                        <a:pt x="119" y="243"/>
                      </a:lnTo>
                      <a:lnTo>
                        <a:pt x="336" y="243"/>
                      </a:lnTo>
                      <a:cubicBezTo>
                        <a:pt x="361" y="243"/>
                        <a:pt x="367" y="243"/>
                        <a:pt x="373" y="246"/>
                      </a:cubicBezTo>
                      <a:cubicBezTo>
                        <a:pt x="387" y="248"/>
                        <a:pt x="395" y="260"/>
                        <a:pt x="395" y="280"/>
                      </a:cubicBezTo>
                      <a:cubicBezTo>
                        <a:pt x="395" y="296"/>
                        <a:pt x="389" y="308"/>
                        <a:pt x="378" y="313"/>
                      </a:cubicBezTo>
                      <a:close/>
                      <a:moveTo>
                        <a:pt x="364" y="155"/>
                      </a:moveTo>
                      <a:cubicBezTo>
                        <a:pt x="356" y="161"/>
                        <a:pt x="347" y="161"/>
                        <a:pt x="325" y="161"/>
                      </a:cubicBezTo>
                      <a:lnTo>
                        <a:pt x="119" y="161"/>
                      </a:lnTo>
                      <a:lnTo>
                        <a:pt x="119" y="90"/>
                      </a:lnTo>
                      <a:lnTo>
                        <a:pt x="322" y="90"/>
                      </a:lnTo>
                      <a:cubicBezTo>
                        <a:pt x="344" y="90"/>
                        <a:pt x="350" y="90"/>
                        <a:pt x="358" y="93"/>
                      </a:cubicBezTo>
                      <a:cubicBezTo>
                        <a:pt x="370" y="99"/>
                        <a:pt x="378" y="110"/>
                        <a:pt x="378" y="127"/>
                      </a:cubicBezTo>
                      <a:cubicBezTo>
                        <a:pt x="378" y="141"/>
                        <a:pt x="373" y="153"/>
                        <a:pt x="364" y="155"/>
                      </a:cubicBezTo>
                      <a:close/>
                      <a:moveTo>
                        <a:pt x="491" y="220"/>
                      </a:moveTo>
                      <a:cubicBezTo>
                        <a:pt x="477" y="209"/>
                        <a:pt x="460" y="203"/>
                        <a:pt x="423" y="201"/>
                      </a:cubicBezTo>
                      <a:cubicBezTo>
                        <a:pt x="452" y="195"/>
                        <a:pt x="466" y="192"/>
                        <a:pt x="477" y="181"/>
                      </a:cubicBezTo>
                      <a:cubicBezTo>
                        <a:pt x="494" y="167"/>
                        <a:pt x="502" y="141"/>
                        <a:pt x="502" y="107"/>
                      </a:cubicBezTo>
                      <a:cubicBezTo>
                        <a:pt x="502" y="62"/>
                        <a:pt x="488" y="34"/>
                        <a:pt x="460" y="17"/>
                      </a:cubicBezTo>
                      <a:cubicBezTo>
                        <a:pt x="440" y="6"/>
                        <a:pt x="412" y="0"/>
                        <a:pt x="364" y="0"/>
                      </a:cubicBezTo>
                      <a:lnTo>
                        <a:pt x="0" y="0"/>
                      </a:lnTo>
                      <a:lnTo>
                        <a:pt x="0" y="404"/>
                      </a:lnTo>
                      <a:lnTo>
                        <a:pt x="381" y="404"/>
                      </a:lnTo>
                      <a:cubicBezTo>
                        <a:pt x="426" y="404"/>
                        <a:pt x="452" y="401"/>
                        <a:pt x="471" y="390"/>
                      </a:cubicBezTo>
                      <a:cubicBezTo>
                        <a:pt x="500" y="375"/>
                        <a:pt x="516" y="342"/>
                        <a:pt x="516" y="294"/>
                      </a:cubicBezTo>
                      <a:cubicBezTo>
                        <a:pt x="516" y="257"/>
                        <a:pt x="508" y="234"/>
                        <a:pt x="491" y="2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93"/>
                <p:cNvSpPr>
                  <a:spLocks noChangeArrowheads="1"/>
                </p:cNvSpPr>
                <p:nvPr/>
              </p:nvSpPr>
              <p:spPr bwMode="auto">
                <a:xfrm>
                  <a:off x="4375150" y="5443538"/>
                  <a:ext cx="220663" cy="146050"/>
                </a:xfrm>
                <a:custGeom>
                  <a:avLst/>
                  <a:gdLst>
                    <a:gd name="T0" fmla="*/ 392 w 611"/>
                    <a:gd name="T1" fmla="*/ 248 h 405"/>
                    <a:gd name="T2" fmla="*/ 220 w 611"/>
                    <a:gd name="T3" fmla="*/ 248 h 405"/>
                    <a:gd name="T4" fmla="*/ 305 w 611"/>
                    <a:gd name="T5" fmla="*/ 88 h 405"/>
                    <a:gd name="T6" fmla="*/ 392 w 611"/>
                    <a:gd name="T7" fmla="*/ 248 h 405"/>
                    <a:gd name="T8" fmla="*/ 610 w 611"/>
                    <a:gd name="T9" fmla="*/ 404 h 405"/>
                    <a:gd name="T10" fmla="*/ 390 w 611"/>
                    <a:gd name="T11" fmla="*/ 0 h 405"/>
                    <a:gd name="T12" fmla="*/ 226 w 611"/>
                    <a:gd name="T13" fmla="*/ 0 h 405"/>
                    <a:gd name="T14" fmla="*/ 0 w 611"/>
                    <a:gd name="T15" fmla="*/ 404 h 405"/>
                    <a:gd name="T16" fmla="*/ 138 w 611"/>
                    <a:gd name="T17" fmla="*/ 404 h 405"/>
                    <a:gd name="T18" fmla="*/ 178 w 611"/>
                    <a:gd name="T19" fmla="*/ 333 h 405"/>
                    <a:gd name="T20" fmla="*/ 437 w 611"/>
                    <a:gd name="T21" fmla="*/ 333 h 405"/>
                    <a:gd name="T22" fmla="*/ 477 w 611"/>
                    <a:gd name="T23" fmla="*/ 404 h 405"/>
                    <a:gd name="T24" fmla="*/ 610 w 611"/>
                    <a:gd name="T25" fmla="*/ 40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1" h="405">
                      <a:moveTo>
                        <a:pt x="392" y="248"/>
                      </a:moveTo>
                      <a:lnTo>
                        <a:pt x="220" y="248"/>
                      </a:lnTo>
                      <a:lnTo>
                        <a:pt x="305" y="88"/>
                      </a:lnTo>
                      <a:lnTo>
                        <a:pt x="392" y="248"/>
                      </a:lnTo>
                      <a:close/>
                      <a:moveTo>
                        <a:pt x="610" y="404"/>
                      </a:moveTo>
                      <a:lnTo>
                        <a:pt x="390" y="0"/>
                      </a:lnTo>
                      <a:lnTo>
                        <a:pt x="226" y="0"/>
                      </a:lnTo>
                      <a:lnTo>
                        <a:pt x="0" y="404"/>
                      </a:lnTo>
                      <a:lnTo>
                        <a:pt x="138" y="404"/>
                      </a:lnTo>
                      <a:lnTo>
                        <a:pt x="178" y="333"/>
                      </a:lnTo>
                      <a:lnTo>
                        <a:pt x="437" y="333"/>
                      </a:lnTo>
                      <a:lnTo>
                        <a:pt x="477" y="404"/>
                      </a:lnTo>
                      <a:lnTo>
                        <a:pt x="610" y="404"/>
                      </a:ln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94"/>
                <p:cNvSpPr>
                  <a:spLocks noChangeArrowheads="1"/>
                </p:cNvSpPr>
                <p:nvPr/>
              </p:nvSpPr>
              <p:spPr bwMode="auto">
                <a:xfrm>
                  <a:off x="4614863" y="5443538"/>
                  <a:ext cx="200025" cy="146050"/>
                </a:xfrm>
                <a:custGeom>
                  <a:avLst/>
                  <a:gdLst>
                    <a:gd name="T0" fmla="*/ 553 w 554"/>
                    <a:gd name="T1" fmla="*/ 404 h 405"/>
                    <a:gd name="T2" fmla="*/ 553 w 554"/>
                    <a:gd name="T3" fmla="*/ 0 h 405"/>
                    <a:gd name="T4" fmla="*/ 437 w 554"/>
                    <a:gd name="T5" fmla="*/ 0 h 405"/>
                    <a:gd name="T6" fmla="*/ 440 w 554"/>
                    <a:gd name="T7" fmla="*/ 308 h 405"/>
                    <a:gd name="T8" fmla="*/ 195 w 554"/>
                    <a:gd name="T9" fmla="*/ 0 h 405"/>
                    <a:gd name="T10" fmla="*/ 0 w 554"/>
                    <a:gd name="T11" fmla="*/ 0 h 405"/>
                    <a:gd name="T12" fmla="*/ 0 w 554"/>
                    <a:gd name="T13" fmla="*/ 404 h 405"/>
                    <a:gd name="T14" fmla="*/ 119 w 554"/>
                    <a:gd name="T15" fmla="*/ 404 h 405"/>
                    <a:gd name="T16" fmla="*/ 116 w 554"/>
                    <a:gd name="T17" fmla="*/ 102 h 405"/>
                    <a:gd name="T18" fmla="*/ 356 w 554"/>
                    <a:gd name="T19" fmla="*/ 404 h 405"/>
                    <a:gd name="T20" fmla="*/ 553 w 554"/>
                    <a:gd name="T21" fmla="*/ 40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4" h="405">
                      <a:moveTo>
                        <a:pt x="553" y="404"/>
                      </a:moveTo>
                      <a:lnTo>
                        <a:pt x="553" y="0"/>
                      </a:lnTo>
                      <a:lnTo>
                        <a:pt x="437" y="0"/>
                      </a:lnTo>
                      <a:lnTo>
                        <a:pt x="440" y="308"/>
                      </a:lnTo>
                      <a:lnTo>
                        <a:pt x="195" y="0"/>
                      </a:lnTo>
                      <a:lnTo>
                        <a:pt x="0" y="0"/>
                      </a:lnTo>
                      <a:lnTo>
                        <a:pt x="0" y="404"/>
                      </a:lnTo>
                      <a:lnTo>
                        <a:pt x="119" y="404"/>
                      </a:lnTo>
                      <a:lnTo>
                        <a:pt x="116" y="102"/>
                      </a:lnTo>
                      <a:lnTo>
                        <a:pt x="356" y="404"/>
                      </a:lnTo>
                      <a:lnTo>
                        <a:pt x="553" y="40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95"/>
                <p:cNvSpPr>
                  <a:spLocks noChangeArrowheads="1"/>
                </p:cNvSpPr>
                <p:nvPr/>
              </p:nvSpPr>
              <p:spPr bwMode="auto">
                <a:xfrm>
                  <a:off x="4849813" y="5443538"/>
                  <a:ext cx="184150" cy="147637"/>
                </a:xfrm>
                <a:custGeom>
                  <a:avLst/>
                  <a:gdLst>
                    <a:gd name="T0" fmla="*/ 511 w 512"/>
                    <a:gd name="T1" fmla="*/ 254 h 408"/>
                    <a:gd name="T2" fmla="*/ 392 w 512"/>
                    <a:gd name="T3" fmla="*/ 254 h 408"/>
                    <a:gd name="T4" fmla="*/ 370 w 512"/>
                    <a:gd name="T5" fmla="*/ 302 h 408"/>
                    <a:gd name="T6" fmla="*/ 243 w 512"/>
                    <a:gd name="T7" fmla="*/ 311 h 408"/>
                    <a:gd name="T8" fmla="*/ 118 w 512"/>
                    <a:gd name="T9" fmla="*/ 209 h 408"/>
                    <a:gd name="T10" fmla="*/ 121 w 512"/>
                    <a:gd name="T11" fmla="*/ 153 h 408"/>
                    <a:gd name="T12" fmla="*/ 169 w 512"/>
                    <a:gd name="T13" fmla="*/ 99 h 408"/>
                    <a:gd name="T14" fmla="*/ 274 w 512"/>
                    <a:gd name="T15" fmla="*/ 96 h 408"/>
                    <a:gd name="T16" fmla="*/ 389 w 512"/>
                    <a:gd name="T17" fmla="*/ 144 h 408"/>
                    <a:gd name="T18" fmla="*/ 508 w 512"/>
                    <a:gd name="T19" fmla="*/ 144 h 408"/>
                    <a:gd name="T20" fmla="*/ 508 w 512"/>
                    <a:gd name="T21" fmla="*/ 130 h 408"/>
                    <a:gd name="T22" fmla="*/ 440 w 512"/>
                    <a:gd name="T23" fmla="*/ 12 h 408"/>
                    <a:gd name="T24" fmla="*/ 243 w 512"/>
                    <a:gd name="T25" fmla="*/ 0 h 408"/>
                    <a:gd name="T26" fmla="*/ 54 w 512"/>
                    <a:gd name="T27" fmla="*/ 26 h 408"/>
                    <a:gd name="T28" fmla="*/ 0 w 512"/>
                    <a:gd name="T29" fmla="*/ 195 h 408"/>
                    <a:gd name="T30" fmla="*/ 51 w 512"/>
                    <a:gd name="T31" fmla="*/ 381 h 408"/>
                    <a:gd name="T32" fmla="*/ 234 w 512"/>
                    <a:gd name="T33" fmla="*/ 407 h 408"/>
                    <a:gd name="T34" fmla="*/ 477 w 512"/>
                    <a:gd name="T35" fmla="*/ 378 h 408"/>
                    <a:gd name="T36" fmla="*/ 511 w 512"/>
                    <a:gd name="T37" fmla="*/ 274 h 408"/>
                    <a:gd name="T38" fmla="*/ 511 w 512"/>
                    <a:gd name="T39" fmla="*/ 25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408">
                      <a:moveTo>
                        <a:pt x="511" y="254"/>
                      </a:moveTo>
                      <a:lnTo>
                        <a:pt x="392" y="254"/>
                      </a:lnTo>
                      <a:cubicBezTo>
                        <a:pt x="392" y="283"/>
                        <a:pt x="387" y="294"/>
                        <a:pt x="370" y="302"/>
                      </a:cubicBezTo>
                      <a:cubicBezTo>
                        <a:pt x="353" y="311"/>
                        <a:pt x="341" y="311"/>
                        <a:pt x="243" y="311"/>
                      </a:cubicBezTo>
                      <a:cubicBezTo>
                        <a:pt x="130" y="311"/>
                        <a:pt x="118" y="302"/>
                        <a:pt x="118" y="209"/>
                      </a:cubicBezTo>
                      <a:cubicBezTo>
                        <a:pt x="118" y="187"/>
                        <a:pt x="118" y="161"/>
                        <a:pt x="121" y="153"/>
                      </a:cubicBezTo>
                      <a:cubicBezTo>
                        <a:pt x="124" y="119"/>
                        <a:pt x="138" y="105"/>
                        <a:pt x="169" y="99"/>
                      </a:cubicBezTo>
                      <a:cubicBezTo>
                        <a:pt x="178" y="99"/>
                        <a:pt x="223" y="96"/>
                        <a:pt x="274" y="96"/>
                      </a:cubicBezTo>
                      <a:cubicBezTo>
                        <a:pt x="375" y="96"/>
                        <a:pt x="387" y="99"/>
                        <a:pt x="389" y="144"/>
                      </a:cubicBezTo>
                      <a:lnTo>
                        <a:pt x="508" y="144"/>
                      </a:lnTo>
                      <a:lnTo>
                        <a:pt x="508" y="130"/>
                      </a:lnTo>
                      <a:cubicBezTo>
                        <a:pt x="508" y="62"/>
                        <a:pt x="488" y="29"/>
                        <a:pt x="440" y="12"/>
                      </a:cubicBezTo>
                      <a:cubicBezTo>
                        <a:pt x="412" y="3"/>
                        <a:pt x="370" y="0"/>
                        <a:pt x="243" y="0"/>
                      </a:cubicBezTo>
                      <a:cubicBezTo>
                        <a:pt x="130" y="0"/>
                        <a:pt x="90" y="6"/>
                        <a:pt x="54" y="26"/>
                      </a:cubicBezTo>
                      <a:cubicBezTo>
                        <a:pt x="11" y="51"/>
                        <a:pt x="0" y="88"/>
                        <a:pt x="0" y="195"/>
                      </a:cubicBezTo>
                      <a:cubicBezTo>
                        <a:pt x="0" y="314"/>
                        <a:pt x="11" y="356"/>
                        <a:pt x="51" y="381"/>
                      </a:cubicBezTo>
                      <a:cubicBezTo>
                        <a:pt x="85" y="401"/>
                        <a:pt x="121" y="407"/>
                        <a:pt x="234" y="407"/>
                      </a:cubicBezTo>
                      <a:cubicBezTo>
                        <a:pt x="415" y="407"/>
                        <a:pt x="443" y="404"/>
                        <a:pt x="477" y="378"/>
                      </a:cubicBezTo>
                      <a:cubicBezTo>
                        <a:pt x="502" y="364"/>
                        <a:pt x="511" y="333"/>
                        <a:pt x="511" y="274"/>
                      </a:cubicBezTo>
                      <a:lnTo>
                        <a:pt x="511" y="25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96"/>
                <p:cNvSpPr>
                  <a:spLocks noChangeArrowheads="1"/>
                </p:cNvSpPr>
                <p:nvPr/>
              </p:nvSpPr>
              <p:spPr bwMode="auto">
                <a:xfrm>
                  <a:off x="5067300" y="5443538"/>
                  <a:ext cx="44450" cy="146050"/>
                </a:xfrm>
                <a:custGeom>
                  <a:avLst/>
                  <a:gdLst>
                    <a:gd name="T0" fmla="*/ 60 w 122"/>
                    <a:gd name="T1" fmla="*/ 404 h 405"/>
                    <a:gd name="T2" fmla="*/ 0 w 122"/>
                    <a:gd name="T3" fmla="*/ 404 h 405"/>
                    <a:gd name="T4" fmla="*/ 0 w 122"/>
                    <a:gd name="T5" fmla="*/ 0 h 405"/>
                    <a:gd name="T6" fmla="*/ 121 w 122"/>
                    <a:gd name="T7" fmla="*/ 0 h 405"/>
                    <a:gd name="T8" fmla="*/ 121 w 122"/>
                    <a:gd name="T9" fmla="*/ 404 h 405"/>
                    <a:gd name="T10" fmla="*/ 60 w 122"/>
                    <a:gd name="T11" fmla="*/ 404 h 405"/>
                  </a:gdLst>
                  <a:ahLst/>
                  <a:cxnLst>
                    <a:cxn ang="0">
                      <a:pos x="T0" y="T1"/>
                    </a:cxn>
                    <a:cxn ang="0">
                      <a:pos x="T2" y="T3"/>
                    </a:cxn>
                    <a:cxn ang="0">
                      <a:pos x="T4" y="T5"/>
                    </a:cxn>
                    <a:cxn ang="0">
                      <a:pos x="T6" y="T7"/>
                    </a:cxn>
                    <a:cxn ang="0">
                      <a:pos x="T8" y="T9"/>
                    </a:cxn>
                    <a:cxn ang="0">
                      <a:pos x="T10" y="T11"/>
                    </a:cxn>
                  </a:cxnLst>
                  <a:rect l="0" t="0" r="r" b="b"/>
                  <a:pathLst>
                    <a:path w="122" h="405">
                      <a:moveTo>
                        <a:pt x="60" y="404"/>
                      </a:moveTo>
                      <a:lnTo>
                        <a:pt x="0" y="404"/>
                      </a:lnTo>
                      <a:lnTo>
                        <a:pt x="0" y="0"/>
                      </a:lnTo>
                      <a:lnTo>
                        <a:pt x="121" y="0"/>
                      </a:lnTo>
                      <a:lnTo>
                        <a:pt x="121" y="404"/>
                      </a:lnTo>
                      <a:lnTo>
                        <a:pt x="60" y="40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7"/>
                <p:cNvSpPr>
                  <a:spLocks noChangeArrowheads="1"/>
                </p:cNvSpPr>
                <p:nvPr/>
              </p:nvSpPr>
              <p:spPr bwMode="auto">
                <a:xfrm>
                  <a:off x="3573463" y="5372100"/>
                  <a:ext cx="566737" cy="290513"/>
                </a:xfrm>
                <a:custGeom>
                  <a:avLst/>
                  <a:gdLst>
                    <a:gd name="T0" fmla="*/ 1167 w 1574"/>
                    <a:gd name="T1" fmla="*/ 288 h 808"/>
                    <a:gd name="T2" fmla="*/ 1082 w 1574"/>
                    <a:gd name="T3" fmla="*/ 448 h 808"/>
                    <a:gd name="T4" fmla="*/ 1254 w 1574"/>
                    <a:gd name="T5" fmla="*/ 448 h 808"/>
                    <a:gd name="T6" fmla="*/ 1167 w 1574"/>
                    <a:gd name="T7" fmla="*/ 288 h 808"/>
                    <a:gd name="T8" fmla="*/ 1472 w 1574"/>
                    <a:gd name="T9" fmla="*/ 604 h 808"/>
                    <a:gd name="T10" fmla="*/ 1252 w 1574"/>
                    <a:gd name="T11" fmla="*/ 200 h 808"/>
                    <a:gd name="T12" fmla="*/ 1088 w 1574"/>
                    <a:gd name="T13" fmla="*/ 200 h 808"/>
                    <a:gd name="T14" fmla="*/ 862 w 1574"/>
                    <a:gd name="T15" fmla="*/ 604 h 808"/>
                    <a:gd name="T16" fmla="*/ 1000 w 1574"/>
                    <a:gd name="T17" fmla="*/ 604 h 808"/>
                    <a:gd name="T18" fmla="*/ 1040 w 1574"/>
                    <a:gd name="T19" fmla="*/ 533 h 808"/>
                    <a:gd name="T20" fmla="*/ 1299 w 1574"/>
                    <a:gd name="T21" fmla="*/ 533 h 808"/>
                    <a:gd name="T22" fmla="*/ 1339 w 1574"/>
                    <a:gd name="T23" fmla="*/ 604 h 808"/>
                    <a:gd name="T24" fmla="*/ 1472 w 1574"/>
                    <a:gd name="T25" fmla="*/ 604 h 808"/>
                    <a:gd name="T26" fmla="*/ 628 w 1574"/>
                    <a:gd name="T27" fmla="*/ 389 h 808"/>
                    <a:gd name="T28" fmla="*/ 524 w 1574"/>
                    <a:gd name="T29" fmla="*/ 358 h 808"/>
                    <a:gd name="T30" fmla="*/ 460 w 1574"/>
                    <a:gd name="T31" fmla="*/ 355 h 808"/>
                    <a:gd name="T32" fmla="*/ 347 w 1574"/>
                    <a:gd name="T33" fmla="*/ 355 h 808"/>
                    <a:gd name="T34" fmla="*/ 299 w 1574"/>
                    <a:gd name="T35" fmla="*/ 353 h 808"/>
                    <a:gd name="T36" fmla="*/ 270 w 1574"/>
                    <a:gd name="T37" fmla="*/ 319 h 808"/>
                    <a:gd name="T38" fmla="*/ 313 w 1574"/>
                    <a:gd name="T39" fmla="*/ 285 h 808"/>
                    <a:gd name="T40" fmla="*/ 423 w 1574"/>
                    <a:gd name="T41" fmla="*/ 282 h 808"/>
                    <a:gd name="T42" fmla="*/ 516 w 1574"/>
                    <a:gd name="T43" fmla="*/ 321 h 808"/>
                    <a:gd name="T44" fmla="*/ 633 w 1574"/>
                    <a:gd name="T45" fmla="*/ 321 h 808"/>
                    <a:gd name="T46" fmla="*/ 580 w 1574"/>
                    <a:gd name="T47" fmla="*/ 209 h 808"/>
                    <a:gd name="T48" fmla="*/ 400 w 1574"/>
                    <a:gd name="T49" fmla="*/ 194 h 808"/>
                    <a:gd name="T50" fmla="*/ 248 w 1574"/>
                    <a:gd name="T51" fmla="*/ 200 h 808"/>
                    <a:gd name="T52" fmla="*/ 146 w 1574"/>
                    <a:gd name="T53" fmla="*/ 321 h 808"/>
                    <a:gd name="T54" fmla="*/ 206 w 1574"/>
                    <a:gd name="T55" fmla="*/ 432 h 808"/>
                    <a:gd name="T56" fmla="*/ 321 w 1574"/>
                    <a:gd name="T57" fmla="*/ 443 h 808"/>
                    <a:gd name="T58" fmla="*/ 431 w 1574"/>
                    <a:gd name="T59" fmla="*/ 443 h 808"/>
                    <a:gd name="T60" fmla="*/ 491 w 1574"/>
                    <a:gd name="T61" fmla="*/ 443 h 808"/>
                    <a:gd name="T62" fmla="*/ 527 w 1574"/>
                    <a:gd name="T63" fmla="*/ 477 h 808"/>
                    <a:gd name="T64" fmla="*/ 366 w 1574"/>
                    <a:gd name="T65" fmla="*/ 516 h 808"/>
                    <a:gd name="T66" fmla="*/ 290 w 1574"/>
                    <a:gd name="T67" fmla="*/ 513 h 808"/>
                    <a:gd name="T68" fmla="*/ 268 w 1574"/>
                    <a:gd name="T69" fmla="*/ 471 h 808"/>
                    <a:gd name="T70" fmla="*/ 146 w 1574"/>
                    <a:gd name="T71" fmla="*/ 471 h 808"/>
                    <a:gd name="T72" fmla="*/ 146 w 1574"/>
                    <a:gd name="T73" fmla="*/ 494 h 808"/>
                    <a:gd name="T74" fmla="*/ 211 w 1574"/>
                    <a:gd name="T75" fmla="*/ 592 h 808"/>
                    <a:gd name="T76" fmla="*/ 372 w 1574"/>
                    <a:gd name="T77" fmla="*/ 604 h 808"/>
                    <a:gd name="T78" fmla="*/ 541 w 1574"/>
                    <a:gd name="T79" fmla="*/ 598 h 808"/>
                    <a:gd name="T80" fmla="*/ 653 w 1574"/>
                    <a:gd name="T81" fmla="*/ 480 h 808"/>
                    <a:gd name="T82" fmla="*/ 628 w 1574"/>
                    <a:gd name="T83" fmla="*/ 389 h 808"/>
                    <a:gd name="T84" fmla="*/ 403 w 1574"/>
                    <a:gd name="T85" fmla="*/ 0 h 808"/>
                    <a:gd name="T86" fmla="*/ 786 w 1574"/>
                    <a:gd name="T87" fmla="*/ 276 h 808"/>
                    <a:gd name="T88" fmla="*/ 1170 w 1574"/>
                    <a:gd name="T89" fmla="*/ 0 h 808"/>
                    <a:gd name="T90" fmla="*/ 1573 w 1574"/>
                    <a:gd name="T91" fmla="*/ 403 h 808"/>
                    <a:gd name="T92" fmla="*/ 1170 w 1574"/>
                    <a:gd name="T93" fmla="*/ 807 h 808"/>
                    <a:gd name="T94" fmla="*/ 786 w 1574"/>
                    <a:gd name="T95" fmla="*/ 530 h 808"/>
                    <a:gd name="T96" fmla="*/ 403 w 1574"/>
                    <a:gd name="T97" fmla="*/ 807 h 808"/>
                    <a:gd name="T98" fmla="*/ 0 w 1574"/>
                    <a:gd name="T99" fmla="*/ 403 h 808"/>
                    <a:gd name="T100" fmla="*/ 403 w 1574"/>
                    <a:gd name="T101"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4" h="808">
                      <a:moveTo>
                        <a:pt x="1167" y="288"/>
                      </a:moveTo>
                      <a:lnTo>
                        <a:pt x="1082" y="448"/>
                      </a:lnTo>
                      <a:lnTo>
                        <a:pt x="1254" y="448"/>
                      </a:lnTo>
                      <a:lnTo>
                        <a:pt x="1167" y="288"/>
                      </a:lnTo>
                      <a:close/>
                      <a:moveTo>
                        <a:pt x="1472" y="604"/>
                      </a:moveTo>
                      <a:lnTo>
                        <a:pt x="1252" y="200"/>
                      </a:lnTo>
                      <a:lnTo>
                        <a:pt x="1088" y="200"/>
                      </a:lnTo>
                      <a:lnTo>
                        <a:pt x="862" y="604"/>
                      </a:lnTo>
                      <a:lnTo>
                        <a:pt x="1000" y="604"/>
                      </a:lnTo>
                      <a:lnTo>
                        <a:pt x="1040" y="533"/>
                      </a:lnTo>
                      <a:lnTo>
                        <a:pt x="1299" y="533"/>
                      </a:lnTo>
                      <a:lnTo>
                        <a:pt x="1339" y="604"/>
                      </a:lnTo>
                      <a:lnTo>
                        <a:pt x="1472" y="604"/>
                      </a:lnTo>
                      <a:close/>
                      <a:moveTo>
                        <a:pt x="628" y="389"/>
                      </a:moveTo>
                      <a:cubicBezTo>
                        <a:pt x="608" y="367"/>
                        <a:pt x="586" y="361"/>
                        <a:pt x="524" y="358"/>
                      </a:cubicBezTo>
                      <a:cubicBezTo>
                        <a:pt x="491" y="358"/>
                        <a:pt x="468" y="355"/>
                        <a:pt x="460" y="355"/>
                      </a:cubicBezTo>
                      <a:lnTo>
                        <a:pt x="347" y="355"/>
                      </a:lnTo>
                      <a:cubicBezTo>
                        <a:pt x="307" y="355"/>
                        <a:pt x="304" y="355"/>
                        <a:pt x="299" y="353"/>
                      </a:cubicBezTo>
                      <a:cubicBezTo>
                        <a:pt x="282" y="347"/>
                        <a:pt x="270" y="338"/>
                        <a:pt x="270" y="319"/>
                      </a:cubicBezTo>
                      <a:cubicBezTo>
                        <a:pt x="270" y="296"/>
                        <a:pt x="282" y="288"/>
                        <a:pt x="313" y="285"/>
                      </a:cubicBezTo>
                      <a:cubicBezTo>
                        <a:pt x="333" y="285"/>
                        <a:pt x="386" y="282"/>
                        <a:pt x="423" y="282"/>
                      </a:cubicBezTo>
                      <a:cubicBezTo>
                        <a:pt x="505" y="282"/>
                        <a:pt x="516" y="288"/>
                        <a:pt x="516" y="321"/>
                      </a:cubicBezTo>
                      <a:lnTo>
                        <a:pt x="633" y="321"/>
                      </a:lnTo>
                      <a:cubicBezTo>
                        <a:pt x="633" y="251"/>
                        <a:pt x="619" y="226"/>
                        <a:pt x="580" y="209"/>
                      </a:cubicBezTo>
                      <a:cubicBezTo>
                        <a:pt x="550" y="197"/>
                        <a:pt x="519" y="194"/>
                        <a:pt x="400" y="194"/>
                      </a:cubicBezTo>
                      <a:cubicBezTo>
                        <a:pt x="321" y="194"/>
                        <a:pt x="287" y="194"/>
                        <a:pt x="248" y="200"/>
                      </a:cubicBezTo>
                      <a:cubicBezTo>
                        <a:pt x="172" y="209"/>
                        <a:pt x="146" y="242"/>
                        <a:pt x="146" y="321"/>
                      </a:cubicBezTo>
                      <a:cubicBezTo>
                        <a:pt x="146" y="386"/>
                        <a:pt x="163" y="415"/>
                        <a:pt x="206" y="432"/>
                      </a:cubicBezTo>
                      <a:cubicBezTo>
                        <a:pt x="225" y="440"/>
                        <a:pt x="262" y="443"/>
                        <a:pt x="321" y="443"/>
                      </a:cubicBezTo>
                      <a:lnTo>
                        <a:pt x="431" y="443"/>
                      </a:lnTo>
                      <a:lnTo>
                        <a:pt x="491" y="443"/>
                      </a:lnTo>
                      <a:cubicBezTo>
                        <a:pt x="516" y="446"/>
                        <a:pt x="527" y="457"/>
                        <a:pt x="527" y="477"/>
                      </a:cubicBezTo>
                      <a:cubicBezTo>
                        <a:pt x="527" y="513"/>
                        <a:pt x="513" y="516"/>
                        <a:pt x="366" y="516"/>
                      </a:cubicBezTo>
                      <a:cubicBezTo>
                        <a:pt x="335" y="516"/>
                        <a:pt x="302" y="513"/>
                        <a:pt x="290" y="513"/>
                      </a:cubicBezTo>
                      <a:cubicBezTo>
                        <a:pt x="273" y="511"/>
                        <a:pt x="268" y="502"/>
                        <a:pt x="268" y="471"/>
                      </a:cubicBezTo>
                      <a:lnTo>
                        <a:pt x="146" y="471"/>
                      </a:lnTo>
                      <a:lnTo>
                        <a:pt x="146" y="494"/>
                      </a:lnTo>
                      <a:cubicBezTo>
                        <a:pt x="146" y="550"/>
                        <a:pt x="166" y="581"/>
                        <a:pt x="211" y="592"/>
                      </a:cubicBezTo>
                      <a:cubicBezTo>
                        <a:pt x="239" y="601"/>
                        <a:pt x="282" y="604"/>
                        <a:pt x="372" y="604"/>
                      </a:cubicBezTo>
                      <a:cubicBezTo>
                        <a:pt x="460" y="604"/>
                        <a:pt x="493" y="604"/>
                        <a:pt x="541" y="598"/>
                      </a:cubicBezTo>
                      <a:cubicBezTo>
                        <a:pt x="622" y="592"/>
                        <a:pt x="653" y="561"/>
                        <a:pt x="653" y="480"/>
                      </a:cubicBezTo>
                      <a:cubicBezTo>
                        <a:pt x="653" y="437"/>
                        <a:pt x="645" y="406"/>
                        <a:pt x="628" y="389"/>
                      </a:cubicBezTo>
                      <a:close/>
                      <a:moveTo>
                        <a:pt x="403" y="0"/>
                      </a:moveTo>
                      <a:cubicBezTo>
                        <a:pt x="580" y="0"/>
                        <a:pt x="732" y="115"/>
                        <a:pt x="786" y="276"/>
                      </a:cubicBezTo>
                      <a:cubicBezTo>
                        <a:pt x="839" y="115"/>
                        <a:pt x="989" y="0"/>
                        <a:pt x="1170" y="0"/>
                      </a:cubicBezTo>
                      <a:cubicBezTo>
                        <a:pt x="1393" y="0"/>
                        <a:pt x="1573" y="180"/>
                        <a:pt x="1573" y="403"/>
                      </a:cubicBezTo>
                      <a:cubicBezTo>
                        <a:pt x="1573" y="626"/>
                        <a:pt x="1393" y="807"/>
                        <a:pt x="1170" y="807"/>
                      </a:cubicBezTo>
                      <a:cubicBezTo>
                        <a:pt x="992" y="807"/>
                        <a:pt x="839" y="691"/>
                        <a:pt x="786" y="530"/>
                      </a:cubicBezTo>
                      <a:cubicBezTo>
                        <a:pt x="732" y="691"/>
                        <a:pt x="583" y="807"/>
                        <a:pt x="403" y="807"/>
                      </a:cubicBezTo>
                      <a:cubicBezTo>
                        <a:pt x="177" y="807"/>
                        <a:pt x="0" y="626"/>
                        <a:pt x="0" y="403"/>
                      </a:cubicBezTo>
                      <a:cubicBezTo>
                        <a:pt x="0" y="180"/>
                        <a:pt x="180" y="0"/>
                        <a:pt x="403" y="0"/>
                      </a:cubicBezTo>
                      <a:close/>
                    </a:path>
                  </a:pathLst>
                </a:custGeom>
                <a:solidFill>
                  <a:srgbClr val="004A9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62" name="Group 61"/>
              <p:cNvGrpSpPr/>
              <p:nvPr userDrawn="1"/>
            </p:nvGrpSpPr>
            <p:grpSpPr>
              <a:xfrm>
                <a:off x="2780636" y="5451197"/>
                <a:ext cx="1851532" cy="542997"/>
                <a:chOff x="2224088" y="5346700"/>
                <a:chExt cx="990600" cy="290513"/>
              </a:xfrm>
            </p:grpSpPr>
            <p:sp>
              <p:nvSpPr>
                <p:cNvPr id="63" name="Freeform 17"/>
                <p:cNvSpPr>
                  <a:spLocks noChangeArrowheads="1"/>
                </p:cNvSpPr>
                <p:nvPr/>
              </p:nvSpPr>
              <p:spPr bwMode="auto">
                <a:xfrm>
                  <a:off x="2890838" y="5410200"/>
                  <a:ext cx="323850" cy="222250"/>
                </a:xfrm>
                <a:custGeom>
                  <a:avLst/>
                  <a:gdLst>
                    <a:gd name="T0" fmla="*/ 771 w 899"/>
                    <a:gd name="T1" fmla="*/ 582 h 619"/>
                    <a:gd name="T2" fmla="*/ 706 w 899"/>
                    <a:gd name="T3" fmla="*/ 618 h 619"/>
                    <a:gd name="T4" fmla="*/ 593 w 899"/>
                    <a:gd name="T5" fmla="*/ 590 h 619"/>
                    <a:gd name="T6" fmla="*/ 587 w 899"/>
                    <a:gd name="T7" fmla="*/ 570 h 619"/>
                    <a:gd name="T8" fmla="*/ 683 w 899"/>
                    <a:gd name="T9" fmla="*/ 249 h 619"/>
                    <a:gd name="T10" fmla="*/ 649 w 899"/>
                    <a:gd name="T11" fmla="*/ 203 h 619"/>
                    <a:gd name="T12" fmla="*/ 161 w 899"/>
                    <a:gd name="T13" fmla="*/ 590 h 619"/>
                    <a:gd name="T14" fmla="*/ 91 w 899"/>
                    <a:gd name="T15" fmla="*/ 613 h 619"/>
                    <a:gd name="T16" fmla="*/ 12 w 899"/>
                    <a:gd name="T17" fmla="*/ 593 h 619"/>
                    <a:gd name="T18" fmla="*/ 3 w 899"/>
                    <a:gd name="T19" fmla="*/ 567 h 619"/>
                    <a:gd name="T20" fmla="*/ 12 w 899"/>
                    <a:gd name="T21" fmla="*/ 528 h 619"/>
                    <a:gd name="T22" fmla="*/ 184 w 899"/>
                    <a:gd name="T23" fmla="*/ 48 h 619"/>
                    <a:gd name="T24" fmla="*/ 204 w 899"/>
                    <a:gd name="T25" fmla="*/ 34 h 619"/>
                    <a:gd name="T26" fmla="*/ 260 w 899"/>
                    <a:gd name="T27" fmla="*/ 28 h 619"/>
                    <a:gd name="T28" fmla="*/ 345 w 899"/>
                    <a:gd name="T29" fmla="*/ 43 h 619"/>
                    <a:gd name="T30" fmla="*/ 345 w 899"/>
                    <a:gd name="T31" fmla="*/ 76 h 619"/>
                    <a:gd name="T32" fmla="*/ 395 w 899"/>
                    <a:gd name="T33" fmla="*/ 144 h 619"/>
                    <a:gd name="T34" fmla="*/ 757 w 899"/>
                    <a:gd name="T35" fmla="*/ 3 h 619"/>
                    <a:gd name="T36" fmla="*/ 898 w 899"/>
                    <a:gd name="T37" fmla="*/ 127 h 619"/>
                    <a:gd name="T38" fmla="*/ 771 w 899"/>
                    <a:gd name="T39" fmla="*/ 58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9" h="619">
                      <a:moveTo>
                        <a:pt x="771" y="582"/>
                      </a:moveTo>
                      <a:cubicBezTo>
                        <a:pt x="759" y="613"/>
                        <a:pt x="737" y="618"/>
                        <a:pt x="706" y="618"/>
                      </a:cubicBezTo>
                      <a:cubicBezTo>
                        <a:pt x="652" y="618"/>
                        <a:pt x="613" y="604"/>
                        <a:pt x="593" y="590"/>
                      </a:cubicBezTo>
                      <a:cubicBezTo>
                        <a:pt x="590" y="587"/>
                        <a:pt x="585" y="579"/>
                        <a:pt x="587" y="570"/>
                      </a:cubicBezTo>
                      <a:cubicBezTo>
                        <a:pt x="607" y="511"/>
                        <a:pt x="683" y="297"/>
                        <a:pt x="683" y="249"/>
                      </a:cubicBezTo>
                      <a:cubicBezTo>
                        <a:pt x="683" y="223"/>
                        <a:pt x="675" y="203"/>
                        <a:pt x="649" y="203"/>
                      </a:cubicBezTo>
                      <a:cubicBezTo>
                        <a:pt x="497" y="203"/>
                        <a:pt x="215" y="531"/>
                        <a:pt x="161" y="590"/>
                      </a:cubicBezTo>
                      <a:cubicBezTo>
                        <a:pt x="144" y="610"/>
                        <a:pt x="119" y="613"/>
                        <a:pt x="91" y="613"/>
                      </a:cubicBezTo>
                      <a:cubicBezTo>
                        <a:pt x="54" y="613"/>
                        <a:pt x="14" y="593"/>
                        <a:pt x="12" y="593"/>
                      </a:cubicBezTo>
                      <a:cubicBezTo>
                        <a:pt x="0" y="587"/>
                        <a:pt x="0" y="582"/>
                        <a:pt x="3" y="567"/>
                      </a:cubicBezTo>
                      <a:lnTo>
                        <a:pt x="12" y="528"/>
                      </a:lnTo>
                      <a:cubicBezTo>
                        <a:pt x="29" y="457"/>
                        <a:pt x="122" y="192"/>
                        <a:pt x="184" y="48"/>
                      </a:cubicBezTo>
                      <a:cubicBezTo>
                        <a:pt x="187" y="43"/>
                        <a:pt x="189" y="37"/>
                        <a:pt x="204" y="34"/>
                      </a:cubicBezTo>
                      <a:cubicBezTo>
                        <a:pt x="209" y="34"/>
                        <a:pt x="232" y="28"/>
                        <a:pt x="260" y="28"/>
                      </a:cubicBezTo>
                      <a:cubicBezTo>
                        <a:pt x="283" y="28"/>
                        <a:pt x="322" y="31"/>
                        <a:pt x="345" y="43"/>
                      </a:cubicBezTo>
                      <a:lnTo>
                        <a:pt x="345" y="76"/>
                      </a:lnTo>
                      <a:cubicBezTo>
                        <a:pt x="345" y="90"/>
                        <a:pt x="347" y="144"/>
                        <a:pt x="395" y="144"/>
                      </a:cubicBezTo>
                      <a:cubicBezTo>
                        <a:pt x="477" y="144"/>
                        <a:pt x="624" y="3"/>
                        <a:pt x="757" y="3"/>
                      </a:cubicBezTo>
                      <a:cubicBezTo>
                        <a:pt x="872" y="0"/>
                        <a:pt x="898" y="71"/>
                        <a:pt x="898" y="127"/>
                      </a:cubicBezTo>
                      <a:cubicBezTo>
                        <a:pt x="898" y="220"/>
                        <a:pt x="788" y="536"/>
                        <a:pt x="771" y="582"/>
                      </a:cubicBezTo>
                    </a:path>
                  </a:pathLst>
                </a:custGeom>
                <a:solidFill>
                  <a:srgbClr val="E633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18"/>
                <p:cNvSpPr>
                  <a:spLocks noChangeArrowheads="1"/>
                </p:cNvSpPr>
                <p:nvPr/>
              </p:nvSpPr>
              <p:spPr bwMode="auto">
                <a:xfrm>
                  <a:off x="2552700" y="5478463"/>
                  <a:ext cx="74613" cy="68262"/>
                </a:xfrm>
                <a:custGeom>
                  <a:avLst/>
                  <a:gdLst>
                    <a:gd name="T0" fmla="*/ 183 w 209"/>
                    <a:gd name="T1" fmla="*/ 133 h 190"/>
                    <a:gd name="T2" fmla="*/ 73 w 209"/>
                    <a:gd name="T3" fmla="*/ 189 h 190"/>
                    <a:gd name="T4" fmla="*/ 0 w 209"/>
                    <a:gd name="T5" fmla="*/ 139 h 190"/>
                    <a:gd name="T6" fmla="*/ 22 w 209"/>
                    <a:gd name="T7" fmla="*/ 65 h 190"/>
                    <a:gd name="T8" fmla="*/ 135 w 209"/>
                    <a:gd name="T9" fmla="*/ 0 h 190"/>
                    <a:gd name="T10" fmla="*/ 208 w 209"/>
                    <a:gd name="T11" fmla="*/ 54 h 190"/>
                    <a:gd name="T12" fmla="*/ 183 w 209"/>
                    <a:gd name="T13" fmla="*/ 133 h 190"/>
                  </a:gdLst>
                  <a:ahLst/>
                  <a:cxnLst>
                    <a:cxn ang="0">
                      <a:pos x="T0" y="T1"/>
                    </a:cxn>
                    <a:cxn ang="0">
                      <a:pos x="T2" y="T3"/>
                    </a:cxn>
                    <a:cxn ang="0">
                      <a:pos x="T4" y="T5"/>
                    </a:cxn>
                    <a:cxn ang="0">
                      <a:pos x="T6" y="T7"/>
                    </a:cxn>
                    <a:cxn ang="0">
                      <a:pos x="T8" y="T9"/>
                    </a:cxn>
                    <a:cxn ang="0">
                      <a:pos x="T10" y="T11"/>
                    </a:cxn>
                    <a:cxn ang="0">
                      <a:pos x="T12" y="T13"/>
                    </a:cxn>
                  </a:cxnLst>
                  <a:rect l="0" t="0" r="r" b="b"/>
                  <a:pathLst>
                    <a:path w="209" h="190">
                      <a:moveTo>
                        <a:pt x="183" y="133"/>
                      </a:moveTo>
                      <a:cubicBezTo>
                        <a:pt x="163" y="184"/>
                        <a:pt x="110" y="189"/>
                        <a:pt x="73" y="189"/>
                      </a:cubicBezTo>
                      <a:cubicBezTo>
                        <a:pt x="17" y="189"/>
                        <a:pt x="0" y="170"/>
                        <a:pt x="0" y="139"/>
                      </a:cubicBezTo>
                      <a:cubicBezTo>
                        <a:pt x="0" y="113"/>
                        <a:pt x="19" y="71"/>
                        <a:pt x="22" y="65"/>
                      </a:cubicBezTo>
                      <a:cubicBezTo>
                        <a:pt x="48" y="9"/>
                        <a:pt x="93" y="0"/>
                        <a:pt x="135" y="0"/>
                      </a:cubicBezTo>
                      <a:cubicBezTo>
                        <a:pt x="172" y="3"/>
                        <a:pt x="208" y="17"/>
                        <a:pt x="208" y="54"/>
                      </a:cubicBezTo>
                      <a:cubicBezTo>
                        <a:pt x="208" y="74"/>
                        <a:pt x="186" y="124"/>
                        <a:pt x="183" y="133"/>
                      </a:cubicBezTo>
                    </a:path>
                  </a:pathLst>
                </a:custGeom>
                <a:solidFill>
                  <a:srgbClr val="E633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19"/>
                <p:cNvSpPr>
                  <a:spLocks noChangeArrowheads="1"/>
                </p:cNvSpPr>
                <p:nvPr/>
              </p:nvSpPr>
              <p:spPr bwMode="auto">
                <a:xfrm>
                  <a:off x="2224088" y="5346700"/>
                  <a:ext cx="312737" cy="290513"/>
                </a:xfrm>
                <a:custGeom>
                  <a:avLst/>
                  <a:gdLst>
                    <a:gd name="T0" fmla="*/ 635 w 867"/>
                    <a:gd name="T1" fmla="*/ 531 h 808"/>
                    <a:gd name="T2" fmla="*/ 550 w 867"/>
                    <a:gd name="T3" fmla="*/ 531 h 808"/>
                    <a:gd name="T4" fmla="*/ 294 w 867"/>
                    <a:gd name="T5" fmla="*/ 525 h 808"/>
                    <a:gd name="T6" fmla="*/ 268 w 867"/>
                    <a:gd name="T7" fmla="*/ 531 h 808"/>
                    <a:gd name="T8" fmla="*/ 435 w 867"/>
                    <a:gd name="T9" fmla="*/ 678 h 808"/>
                    <a:gd name="T10" fmla="*/ 576 w 867"/>
                    <a:gd name="T11" fmla="*/ 615 h 808"/>
                    <a:gd name="T12" fmla="*/ 725 w 867"/>
                    <a:gd name="T13" fmla="*/ 604 h 808"/>
                    <a:gd name="T14" fmla="*/ 866 w 867"/>
                    <a:gd name="T15" fmla="*/ 646 h 808"/>
                    <a:gd name="T16" fmla="*/ 491 w 867"/>
                    <a:gd name="T17" fmla="*/ 807 h 808"/>
                    <a:gd name="T18" fmla="*/ 0 w 867"/>
                    <a:gd name="T19" fmla="*/ 497 h 808"/>
                    <a:gd name="T20" fmla="*/ 706 w 867"/>
                    <a:gd name="T21" fmla="*/ 0 h 808"/>
                    <a:gd name="T22" fmla="*/ 866 w 867"/>
                    <a:gd name="T23" fmla="*/ 316 h 808"/>
                    <a:gd name="T24" fmla="*/ 635 w 867"/>
                    <a:gd name="T25" fmla="*/ 531 h 808"/>
                    <a:gd name="T26" fmla="*/ 613 w 867"/>
                    <a:gd name="T27" fmla="*/ 209 h 808"/>
                    <a:gd name="T28" fmla="*/ 342 w 867"/>
                    <a:gd name="T29" fmla="*/ 367 h 808"/>
                    <a:gd name="T30" fmla="*/ 356 w 867"/>
                    <a:gd name="T31" fmla="*/ 378 h 808"/>
                    <a:gd name="T32" fmla="*/ 565 w 867"/>
                    <a:gd name="T33" fmla="*/ 378 h 808"/>
                    <a:gd name="T34" fmla="*/ 644 w 867"/>
                    <a:gd name="T35" fmla="*/ 297 h 808"/>
                    <a:gd name="T36" fmla="*/ 613 w 867"/>
                    <a:gd name="T37" fmla="*/ 209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7" h="808">
                      <a:moveTo>
                        <a:pt x="635" y="531"/>
                      </a:moveTo>
                      <a:lnTo>
                        <a:pt x="550" y="531"/>
                      </a:lnTo>
                      <a:cubicBezTo>
                        <a:pt x="466" y="531"/>
                        <a:pt x="294" y="525"/>
                        <a:pt x="294" y="525"/>
                      </a:cubicBezTo>
                      <a:cubicBezTo>
                        <a:pt x="280" y="525"/>
                        <a:pt x="268" y="522"/>
                        <a:pt x="268" y="531"/>
                      </a:cubicBezTo>
                      <a:cubicBezTo>
                        <a:pt x="268" y="590"/>
                        <a:pt x="333" y="678"/>
                        <a:pt x="435" y="678"/>
                      </a:cubicBezTo>
                      <a:cubicBezTo>
                        <a:pt x="514" y="678"/>
                        <a:pt x="565" y="630"/>
                        <a:pt x="576" y="615"/>
                      </a:cubicBezTo>
                      <a:cubicBezTo>
                        <a:pt x="576" y="615"/>
                        <a:pt x="666" y="604"/>
                        <a:pt x="725" y="604"/>
                      </a:cubicBezTo>
                      <a:cubicBezTo>
                        <a:pt x="782" y="604"/>
                        <a:pt x="866" y="613"/>
                        <a:pt x="866" y="646"/>
                      </a:cubicBezTo>
                      <a:cubicBezTo>
                        <a:pt x="866" y="709"/>
                        <a:pt x="663" y="807"/>
                        <a:pt x="491" y="807"/>
                      </a:cubicBezTo>
                      <a:cubicBezTo>
                        <a:pt x="232" y="807"/>
                        <a:pt x="0" y="666"/>
                        <a:pt x="0" y="497"/>
                      </a:cubicBezTo>
                      <a:cubicBezTo>
                        <a:pt x="0" y="215"/>
                        <a:pt x="548" y="0"/>
                        <a:pt x="706" y="0"/>
                      </a:cubicBezTo>
                      <a:cubicBezTo>
                        <a:pt x="847" y="3"/>
                        <a:pt x="866" y="232"/>
                        <a:pt x="866" y="316"/>
                      </a:cubicBezTo>
                      <a:cubicBezTo>
                        <a:pt x="866" y="494"/>
                        <a:pt x="756" y="531"/>
                        <a:pt x="635" y="531"/>
                      </a:cubicBezTo>
                      <a:close/>
                      <a:moveTo>
                        <a:pt x="613" y="209"/>
                      </a:moveTo>
                      <a:cubicBezTo>
                        <a:pt x="519" y="209"/>
                        <a:pt x="356" y="350"/>
                        <a:pt x="342" y="367"/>
                      </a:cubicBezTo>
                      <a:cubicBezTo>
                        <a:pt x="330" y="378"/>
                        <a:pt x="339" y="378"/>
                        <a:pt x="356" y="378"/>
                      </a:cubicBezTo>
                      <a:lnTo>
                        <a:pt x="565" y="378"/>
                      </a:lnTo>
                      <a:cubicBezTo>
                        <a:pt x="638" y="376"/>
                        <a:pt x="644" y="364"/>
                        <a:pt x="644" y="297"/>
                      </a:cubicBezTo>
                      <a:cubicBezTo>
                        <a:pt x="644" y="260"/>
                        <a:pt x="641" y="209"/>
                        <a:pt x="613" y="209"/>
                      </a:cubicBezTo>
                      <a:close/>
                    </a:path>
                  </a:pathLst>
                </a:custGeom>
                <a:solidFill>
                  <a:srgbClr val="E633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20"/>
                <p:cNvSpPr>
                  <a:spLocks noChangeArrowheads="1"/>
                </p:cNvSpPr>
                <p:nvPr/>
              </p:nvSpPr>
              <p:spPr bwMode="auto">
                <a:xfrm>
                  <a:off x="2632075" y="5402263"/>
                  <a:ext cx="266700" cy="230187"/>
                </a:xfrm>
                <a:custGeom>
                  <a:avLst/>
                  <a:gdLst>
                    <a:gd name="T0" fmla="*/ 640 w 743"/>
                    <a:gd name="T1" fmla="*/ 441 h 639"/>
                    <a:gd name="T2" fmla="*/ 245 w 743"/>
                    <a:gd name="T3" fmla="*/ 638 h 639"/>
                    <a:gd name="T4" fmla="*/ 0 w 743"/>
                    <a:gd name="T5" fmla="*/ 497 h 639"/>
                    <a:gd name="T6" fmla="*/ 101 w 743"/>
                    <a:gd name="T7" fmla="*/ 206 h 639"/>
                    <a:gd name="T8" fmla="*/ 482 w 743"/>
                    <a:gd name="T9" fmla="*/ 3 h 639"/>
                    <a:gd name="T10" fmla="*/ 742 w 743"/>
                    <a:gd name="T11" fmla="*/ 144 h 639"/>
                    <a:gd name="T12" fmla="*/ 640 w 743"/>
                    <a:gd name="T13" fmla="*/ 441 h 639"/>
                    <a:gd name="T14" fmla="*/ 355 w 743"/>
                    <a:gd name="T15" fmla="*/ 173 h 639"/>
                    <a:gd name="T16" fmla="*/ 273 w 743"/>
                    <a:gd name="T17" fmla="*/ 458 h 639"/>
                    <a:gd name="T18" fmla="*/ 327 w 743"/>
                    <a:gd name="T19" fmla="*/ 489 h 639"/>
                    <a:gd name="T20" fmla="*/ 389 w 743"/>
                    <a:gd name="T21" fmla="*/ 472 h 639"/>
                    <a:gd name="T22" fmla="*/ 468 w 743"/>
                    <a:gd name="T23" fmla="*/ 187 h 639"/>
                    <a:gd name="T24" fmla="*/ 417 w 743"/>
                    <a:gd name="T25" fmla="*/ 153 h 639"/>
                    <a:gd name="T26" fmla="*/ 355 w 743"/>
                    <a:gd name="T27" fmla="*/ 173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3" h="639">
                      <a:moveTo>
                        <a:pt x="640" y="441"/>
                      </a:moveTo>
                      <a:cubicBezTo>
                        <a:pt x="539" y="638"/>
                        <a:pt x="400" y="638"/>
                        <a:pt x="245" y="638"/>
                      </a:cubicBezTo>
                      <a:cubicBezTo>
                        <a:pt x="169" y="638"/>
                        <a:pt x="0" y="638"/>
                        <a:pt x="0" y="497"/>
                      </a:cubicBezTo>
                      <a:cubicBezTo>
                        <a:pt x="0" y="432"/>
                        <a:pt x="56" y="317"/>
                        <a:pt x="101" y="206"/>
                      </a:cubicBezTo>
                      <a:cubicBezTo>
                        <a:pt x="121" y="158"/>
                        <a:pt x="203" y="3"/>
                        <a:pt x="482" y="3"/>
                      </a:cubicBezTo>
                      <a:cubicBezTo>
                        <a:pt x="598" y="0"/>
                        <a:pt x="742" y="20"/>
                        <a:pt x="742" y="144"/>
                      </a:cubicBezTo>
                      <a:cubicBezTo>
                        <a:pt x="742" y="221"/>
                        <a:pt x="666" y="393"/>
                        <a:pt x="640" y="441"/>
                      </a:cubicBezTo>
                      <a:close/>
                      <a:moveTo>
                        <a:pt x="355" y="173"/>
                      </a:moveTo>
                      <a:cubicBezTo>
                        <a:pt x="307" y="240"/>
                        <a:pt x="273" y="410"/>
                        <a:pt x="273" y="458"/>
                      </a:cubicBezTo>
                      <a:cubicBezTo>
                        <a:pt x="273" y="489"/>
                        <a:pt x="296" y="489"/>
                        <a:pt x="327" y="489"/>
                      </a:cubicBezTo>
                      <a:cubicBezTo>
                        <a:pt x="344" y="489"/>
                        <a:pt x="372" y="489"/>
                        <a:pt x="389" y="472"/>
                      </a:cubicBezTo>
                      <a:cubicBezTo>
                        <a:pt x="431" y="427"/>
                        <a:pt x="468" y="223"/>
                        <a:pt x="468" y="187"/>
                      </a:cubicBezTo>
                      <a:cubicBezTo>
                        <a:pt x="468" y="164"/>
                        <a:pt x="468" y="153"/>
                        <a:pt x="417" y="153"/>
                      </a:cubicBezTo>
                      <a:cubicBezTo>
                        <a:pt x="397" y="153"/>
                        <a:pt x="369" y="156"/>
                        <a:pt x="355" y="173"/>
                      </a:cubicBezTo>
                      <a:close/>
                    </a:path>
                  </a:pathLst>
                </a:custGeom>
                <a:solidFill>
                  <a:srgbClr val="E633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sp>
        <p:nvSpPr>
          <p:cNvPr id="30" name="Title 136"/>
          <p:cNvSpPr>
            <a:spLocks noGrp="1"/>
          </p:cNvSpPr>
          <p:nvPr>
            <p:ph type="title" hasCustomPrompt="1"/>
          </p:nvPr>
        </p:nvSpPr>
        <p:spPr>
          <a:xfrm>
            <a:off x="421961" y="2105081"/>
            <a:ext cx="6562313" cy="677108"/>
          </a:xfrm>
          <a:prstGeom prst="rect">
            <a:avLst/>
          </a:prstGeom>
        </p:spPr>
        <p:txBody>
          <a:bodyPr wrap="square">
            <a:spAutoFit/>
          </a:bodyPr>
          <a:lstStyle>
            <a:lvl1pPr marL="0" algn="l" defTabSz="914400" rtl="0" eaLnBrk="1" latinLnBrk="0" hangingPunct="1">
              <a:defRPr lang="en-US" sz="3800" b="1" kern="1200" baseline="0">
                <a:solidFill>
                  <a:schemeClr val="tx1"/>
                </a:solidFill>
                <a:latin typeface="Verdana" charset="0"/>
                <a:ea typeface="Verdana" charset="0"/>
                <a:cs typeface="Verdana" charset="0"/>
              </a:defRPr>
            </a:lvl1pPr>
          </a:lstStyle>
          <a:p>
            <a:r>
              <a:rPr lang="en-US" dirty="0" smtClean="0"/>
              <a:t>TEŞEKKÜRLER</a:t>
            </a:r>
            <a:endParaRPr lang="en-US" dirty="0"/>
          </a:p>
        </p:txBody>
      </p:sp>
    </p:spTree>
    <p:extLst>
      <p:ext uri="{BB962C8B-B14F-4D97-AF65-F5344CB8AC3E}">
        <p14:creationId xmlns:p14="http://schemas.microsoft.com/office/powerpoint/2010/main" val="1124091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s Slay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99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parato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C5C44E-8124-F844-91EF-95F937766B0A}"/>
              </a:ext>
            </a:extLst>
          </p:cNvPr>
          <p:cNvSpPr/>
          <p:nvPr userDrawn="1"/>
        </p:nvSpPr>
        <p:spPr>
          <a:xfrm flipH="1">
            <a:off x="0" y="0"/>
            <a:ext cx="12192000" cy="6858000"/>
          </a:xfrm>
          <a:prstGeom prst="rect">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pic>
        <p:nvPicPr>
          <p:cNvPr id="3" name="Picture 2">
            <a:extLst>
              <a:ext uri="{FF2B5EF4-FFF2-40B4-BE49-F238E27FC236}">
                <a16:creationId xmlns:a16="http://schemas.microsoft.com/office/drawing/2014/main" id="{1363F968-27AF-0D49-A178-095564D16F94}"/>
              </a:ext>
            </a:extLst>
          </p:cNvPr>
          <p:cNvPicPr>
            <a:picLocks noChangeAspect="1"/>
          </p:cNvPicPr>
          <p:nvPr userDrawn="1"/>
        </p:nvPicPr>
        <p:blipFill>
          <a:blip r:embed="rId2"/>
          <a:srcRect/>
          <a:stretch/>
        </p:blipFill>
        <p:spPr>
          <a:xfrm>
            <a:off x="6315" y="3552"/>
            <a:ext cx="12179370" cy="6850896"/>
          </a:xfrm>
          <a:prstGeom prst="rect">
            <a:avLst/>
          </a:prstGeom>
        </p:spPr>
      </p:pic>
      <p:pic>
        <p:nvPicPr>
          <p:cNvPr id="12" name="Picture 11">
            <a:extLst>
              <a:ext uri="{FF2B5EF4-FFF2-40B4-BE49-F238E27FC236}">
                <a16:creationId xmlns:a16="http://schemas.microsoft.com/office/drawing/2014/main" id="{3186B931-8F2B-1C43-A5A0-CF629E042161}"/>
              </a:ext>
            </a:extLst>
          </p:cNvPr>
          <p:cNvPicPr>
            <a:picLocks noChangeAspect="1"/>
          </p:cNvPicPr>
          <p:nvPr userDrawn="1"/>
        </p:nvPicPr>
        <p:blipFill>
          <a:blip r:embed="rId3"/>
          <a:stretch>
            <a:fillRect/>
          </a:stretch>
        </p:blipFill>
        <p:spPr>
          <a:xfrm>
            <a:off x="11089176" y="159021"/>
            <a:ext cx="926675" cy="1037768"/>
          </a:xfrm>
          <a:prstGeom prst="rect">
            <a:avLst/>
          </a:prstGeom>
        </p:spPr>
      </p:pic>
    </p:spTree>
    <p:extLst>
      <p:ext uri="{BB962C8B-B14F-4D97-AF65-F5344CB8AC3E}">
        <p14:creationId xmlns:p14="http://schemas.microsoft.com/office/powerpoint/2010/main" val="96282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par>
                                <p:cTn id="8" presetID="23" presetClass="entr" presetSubtype="28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3000" fill="hold"/>
                                        <p:tgtEl>
                                          <p:spTgt spid="3"/>
                                        </p:tgtEl>
                                        <p:attrNameLst>
                                          <p:attrName>ppt_w</p:attrName>
                                        </p:attrNameLst>
                                      </p:cBhvr>
                                      <p:tavLst>
                                        <p:tav tm="0">
                                          <p:val>
                                            <p:strVal val="4/3*#ppt_w"/>
                                          </p:val>
                                        </p:tav>
                                        <p:tav tm="100000">
                                          <p:val>
                                            <p:strVal val="#ppt_w"/>
                                          </p:val>
                                        </p:tav>
                                      </p:tavLst>
                                    </p:anim>
                                    <p:anim calcmode="lin" valueType="num">
                                      <p:cBhvr>
                                        <p:cTn id="11" dur="30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543827-D6AE-7B46-95F2-4919EA9CF2D6}"/>
              </a:ext>
            </a:extLst>
          </p:cNvPr>
          <p:cNvSpPr/>
          <p:nvPr userDrawn="1"/>
        </p:nvSpPr>
        <p:spPr>
          <a:xfrm>
            <a:off x="0" y="-1"/>
            <a:ext cx="12192000" cy="3429001"/>
          </a:xfrm>
          <a:prstGeom prst="rect">
            <a:avLst/>
          </a:prstGeom>
          <a:gradFill>
            <a:gsLst>
              <a:gs pos="10000">
                <a:schemeClr val="tx1">
                  <a:alpha val="8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4" name="Picture 23">
            <a:extLst>
              <a:ext uri="{FF2B5EF4-FFF2-40B4-BE49-F238E27FC236}">
                <a16:creationId xmlns:a16="http://schemas.microsoft.com/office/drawing/2014/main" id="{B520E0B9-FAC0-4942-83AC-89C7D7ACAFC4}"/>
              </a:ext>
            </a:extLst>
          </p:cNvPr>
          <p:cNvPicPr>
            <a:picLocks noChangeAspect="1"/>
          </p:cNvPicPr>
          <p:nvPr userDrawn="1"/>
        </p:nvPicPr>
        <p:blipFill>
          <a:blip r:embed="rId2"/>
          <a:stretch>
            <a:fillRect/>
          </a:stretch>
        </p:blipFill>
        <p:spPr>
          <a:xfrm>
            <a:off x="11089176" y="159021"/>
            <a:ext cx="926675" cy="1037768"/>
          </a:xfrm>
          <a:prstGeom prst="rect">
            <a:avLst/>
          </a:prstGeom>
        </p:spPr>
      </p:pic>
      <p:sp>
        <p:nvSpPr>
          <p:cNvPr id="25" name="Freeform 24">
            <a:extLst>
              <a:ext uri="{FF2B5EF4-FFF2-40B4-BE49-F238E27FC236}">
                <a16:creationId xmlns:a16="http://schemas.microsoft.com/office/drawing/2014/main" id="{44DCD329-E403-8B44-B1BC-A99AE114E25A}"/>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6" name="Freeform 25">
            <a:extLst>
              <a:ext uri="{FF2B5EF4-FFF2-40B4-BE49-F238E27FC236}">
                <a16:creationId xmlns:a16="http://schemas.microsoft.com/office/drawing/2014/main" id="{33B4FF04-35A1-C44D-A1E4-53FD4EE9BB52}"/>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17E45735-61F6-1940-952B-0B5E868A1589}"/>
              </a:ext>
            </a:extLst>
          </p:cNvPr>
          <p:cNvPicPr>
            <a:picLocks noChangeAspect="1"/>
          </p:cNvPicPr>
          <p:nvPr userDrawn="1"/>
        </p:nvPicPr>
        <p:blipFill>
          <a:blip r:embed="rId3">
            <a:alphaModFix/>
          </a:blip>
          <a:stretch>
            <a:fillRect/>
          </a:stretch>
        </p:blipFill>
        <p:spPr>
          <a:xfrm>
            <a:off x="10614742" y="6106942"/>
            <a:ext cx="1339696" cy="596839"/>
          </a:xfrm>
          <a:prstGeom prst="rect">
            <a:avLst/>
          </a:prstGeom>
        </p:spPr>
      </p:pic>
      <p:sp>
        <p:nvSpPr>
          <p:cNvPr id="28" name="Oval 27">
            <a:extLst>
              <a:ext uri="{FF2B5EF4-FFF2-40B4-BE49-F238E27FC236}">
                <a16:creationId xmlns:a16="http://schemas.microsoft.com/office/drawing/2014/main" id="{8A39BFA5-8B01-A64A-A2F2-7D6847C363AE}"/>
              </a:ext>
            </a:extLst>
          </p:cNvPr>
          <p:cNvSpPr/>
          <p:nvPr userDrawn="1"/>
        </p:nvSpPr>
        <p:spPr>
          <a:xfrm>
            <a:off x="450571" y="6378575"/>
            <a:ext cx="344372" cy="344368"/>
          </a:xfrm>
          <a:prstGeom prst="ellipse">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Foliennummernplatzhalter 7">
            <a:extLst>
              <a:ext uri="{FF2B5EF4-FFF2-40B4-BE49-F238E27FC236}">
                <a16:creationId xmlns:a16="http://schemas.microsoft.com/office/drawing/2014/main" id="{0391325F-AA24-C947-8DFB-A21B2CFE1834}"/>
              </a:ext>
            </a:extLst>
          </p:cNvPr>
          <p:cNvSpPr txBox="1">
            <a:spLocks/>
          </p:cNvSpPr>
          <p:nvPr userDrawn="1"/>
        </p:nvSpPr>
        <p:spPr>
          <a:xfrm>
            <a:off x="424319"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a:t>
            </a:fld>
            <a:endParaRPr lang="de-DE" dirty="0"/>
          </a:p>
        </p:txBody>
      </p:sp>
      <p:grpSp>
        <p:nvGrpSpPr>
          <p:cNvPr id="2" name="Group 1">
            <a:extLst>
              <a:ext uri="{FF2B5EF4-FFF2-40B4-BE49-F238E27FC236}">
                <a16:creationId xmlns:a16="http://schemas.microsoft.com/office/drawing/2014/main" id="{E2CB6F83-05F8-7444-B099-4DB0CF45F8F0}"/>
              </a:ext>
            </a:extLst>
          </p:cNvPr>
          <p:cNvGrpSpPr/>
          <p:nvPr userDrawn="1"/>
        </p:nvGrpSpPr>
        <p:grpSpPr>
          <a:xfrm>
            <a:off x="4057625" y="-1"/>
            <a:ext cx="4076750" cy="2266456"/>
            <a:chOff x="4057625" y="-1"/>
            <a:chExt cx="4076750" cy="2266456"/>
          </a:xfrm>
        </p:grpSpPr>
        <p:grpSp>
          <p:nvGrpSpPr>
            <p:cNvPr id="23" name="Group 22">
              <a:extLst>
                <a:ext uri="{FF2B5EF4-FFF2-40B4-BE49-F238E27FC236}">
                  <a16:creationId xmlns:a16="http://schemas.microsoft.com/office/drawing/2014/main" id="{ADD7AF6B-F266-F74B-9AE8-A63DB7EAB639}"/>
                </a:ext>
              </a:extLst>
            </p:cNvPr>
            <p:cNvGrpSpPr/>
            <p:nvPr userDrawn="1"/>
          </p:nvGrpSpPr>
          <p:grpSpPr>
            <a:xfrm>
              <a:off x="5646375" y="-1"/>
              <a:ext cx="14174" cy="1944000"/>
              <a:chOff x="6358273" y="0"/>
              <a:chExt cx="14174" cy="510363"/>
            </a:xfrm>
          </p:grpSpPr>
          <p:cxnSp>
            <p:nvCxnSpPr>
              <p:cNvPr id="30" name="Straight Connector 29">
                <a:extLst>
                  <a:ext uri="{FF2B5EF4-FFF2-40B4-BE49-F238E27FC236}">
                    <a16:creationId xmlns:a16="http://schemas.microsoft.com/office/drawing/2014/main" id="{00636162-3DE7-E54B-ADAC-2C250C6E4522}"/>
                  </a:ext>
                </a:extLst>
              </p:cNvPr>
              <p:cNvCxnSpPr/>
              <p:nvPr userDrawn="1"/>
            </p:nvCxnSpPr>
            <p:spPr>
              <a:xfrm flipV="1">
                <a:off x="6372447" y="0"/>
                <a:ext cx="0" cy="510363"/>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210C8F5-40EB-B145-A3D1-66DD54858EE4}"/>
                  </a:ext>
                </a:extLst>
              </p:cNvPr>
              <p:cNvCxnSpPr/>
              <p:nvPr userDrawn="1"/>
            </p:nvCxnSpPr>
            <p:spPr>
              <a:xfrm flipV="1">
                <a:off x="6358273" y="0"/>
                <a:ext cx="0" cy="510363"/>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E8745D5-8568-844B-8892-A522FAFC65A9}"/>
                </a:ext>
              </a:extLst>
            </p:cNvPr>
            <p:cNvGrpSpPr/>
            <p:nvPr userDrawn="1"/>
          </p:nvGrpSpPr>
          <p:grpSpPr>
            <a:xfrm>
              <a:off x="6371609" y="-1"/>
              <a:ext cx="14174" cy="1152000"/>
              <a:chOff x="6358273" y="0"/>
              <a:chExt cx="14174" cy="510363"/>
            </a:xfrm>
          </p:grpSpPr>
          <p:cxnSp>
            <p:nvCxnSpPr>
              <p:cNvPr id="21" name="Straight Connector 20">
                <a:extLst>
                  <a:ext uri="{FF2B5EF4-FFF2-40B4-BE49-F238E27FC236}">
                    <a16:creationId xmlns:a16="http://schemas.microsoft.com/office/drawing/2014/main" id="{3E0DB454-93CF-104C-9C84-FA7B54878A69}"/>
                  </a:ext>
                </a:extLst>
              </p:cNvPr>
              <p:cNvCxnSpPr/>
              <p:nvPr userDrawn="1"/>
            </p:nvCxnSpPr>
            <p:spPr>
              <a:xfrm flipV="1">
                <a:off x="6372447" y="0"/>
                <a:ext cx="0" cy="510363"/>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AB03FE-B9F5-B743-A9B0-00BB7E00BB51}"/>
                  </a:ext>
                </a:extLst>
              </p:cNvPr>
              <p:cNvCxnSpPr/>
              <p:nvPr userDrawn="1"/>
            </p:nvCxnSpPr>
            <p:spPr>
              <a:xfrm flipV="1">
                <a:off x="6358273" y="0"/>
                <a:ext cx="0" cy="510363"/>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EEBE7A0C-AB97-9749-AA54-3A25D1DE8A31}"/>
                </a:ext>
              </a:extLst>
            </p:cNvPr>
            <p:cNvGrpSpPr/>
            <p:nvPr userDrawn="1"/>
          </p:nvGrpSpPr>
          <p:grpSpPr>
            <a:xfrm>
              <a:off x="7990016" y="-1"/>
              <a:ext cx="14174" cy="1152000"/>
              <a:chOff x="6358273" y="0"/>
              <a:chExt cx="14174" cy="510363"/>
            </a:xfrm>
          </p:grpSpPr>
          <p:cxnSp>
            <p:nvCxnSpPr>
              <p:cNvPr id="18" name="Straight Connector 17">
                <a:extLst>
                  <a:ext uri="{FF2B5EF4-FFF2-40B4-BE49-F238E27FC236}">
                    <a16:creationId xmlns:a16="http://schemas.microsoft.com/office/drawing/2014/main" id="{B148E42C-3C3C-A447-B1C5-9710FC0B05CC}"/>
                  </a:ext>
                </a:extLst>
              </p:cNvPr>
              <p:cNvCxnSpPr/>
              <p:nvPr userDrawn="1"/>
            </p:nvCxnSpPr>
            <p:spPr>
              <a:xfrm flipV="1">
                <a:off x="6372447" y="0"/>
                <a:ext cx="0" cy="510363"/>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FEB754-4981-5A45-B278-A6E24963B14D}"/>
                  </a:ext>
                </a:extLst>
              </p:cNvPr>
              <p:cNvCxnSpPr/>
              <p:nvPr userDrawn="1"/>
            </p:nvCxnSpPr>
            <p:spPr>
              <a:xfrm flipV="1">
                <a:off x="6358273" y="0"/>
                <a:ext cx="0" cy="510363"/>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6BAB698C-81FB-8044-89F6-F642ACA9BA26}"/>
                </a:ext>
              </a:extLst>
            </p:cNvPr>
            <p:cNvGrpSpPr/>
            <p:nvPr userDrawn="1"/>
          </p:nvGrpSpPr>
          <p:grpSpPr>
            <a:xfrm>
              <a:off x="4190235" y="-1"/>
              <a:ext cx="14174" cy="1584000"/>
              <a:chOff x="6358273" y="0"/>
              <a:chExt cx="14174" cy="510363"/>
            </a:xfrm>
          </p:grpSpPr>
          <p:cxnSp>
            <p:nvCxnSpPr>
              <p:cNvPr id="15" name="Straight Connector 14">
                <a:extLst>
                  <a:ext uri="{FF2B5EF4-FFF2-40B4-BE49-F238E27FC236}">
                    <a16:creationId xmlns:a16="http://schemas.microsoft.com/office/drawing/2014/main" id="{CB2FD23A-6D2B-A64B-BD09-00E544542505}"/>
                  </a:ext>
                </a:extLst>
              </p:cNvPr>
              <p:cNvCxnSpPr/>
              <p:nvPr userDrawn="1"/>
            </p:nvCxnSpPr>
            <p:spPr>
              <a:xfrm flipV="1">
                <a:off x="6372447" y="0"/>
                <a:ext cx="0" cy="510363"/>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C8B1EF-7F36-6647-A866-B09D5D32CB6D}"/>
                  </a:ext>
                </a:extLst>
              </p:cNvPr>
              <p:cNvCxnSpPr/>
              <p:nvPr userDrawn="1"/>
            </p:nvCxnSpPr>
            <p:spPr>
              <a:xfrm flipV="1">
                <a:off x="6358273" y="0"/>
                <a:ext cx="0" cy="510363"/>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F49DE4D5-AEAD-084F-AC68-243A9C17BA50}"/>
                </a:ext>
              </a:extLst>
            </p:cNvPr>
            <p:cNvPicPr>
              <a:picLocks noChangeAspect="1"/>
            </p:cNvPicPr>
            <p:nvPr userDrawn="1"/>
          </p:nvPicPr>
          <p:blipFill>
            <a:blip r:embed="rId4"/>
            <a:stretch>
              <a:fillRect/>
            </a:stretch>
          </p:blipFill>
          <p:spPr>
            <a:xfrm>
              <a:off x="4057625" y="404025"/>
              <a:ext cx="4076750" cy="1862430"/>
            </a:xfrm>
            <a:prstGeom prst="rect">
              <a:avLst/>
            </a:prstGeom>
          </p:spPr>
        </p:pic>
      </p:grpSp>
      <p:sp>
        <p:nvSpPr>
          <p:cNvPr id="9" name="Freeform 8">
            <a:extLst>
              <a:ext uri="{FF2B5EF4-FFF2-40B4-BE49-F238E27FC236}">
                <a16:creationId xmlns:a16="http://schemas.microsoft.com/office/drawing/2014/main" id="{1BDC3E7A-D369-D644-B137-7D3750822AD3}"/>
              </a:ext>
            </a:extLst>
          </p:cNvPr>
          <p:cNvSpPr/>
          <p:nvPr userDrawn="1"/>
        </p:nvSpPr>
        <p:spPr>
          <a:xfrm>
            <a:off x="0" y="481631"/>
            <a:ext cx="12192000" cy="5161874"/>
          </a:xfrm>
          <a:custGeom>
            <a:avLst/>
            <a:gdLst>
              <a:gd name="connsiteX0" fmla="*/ 6412238 w 12192000"/>
              <a:gd name="connsiteY0" fmla="*/ 0 h 4511488"/>
              <a:gd name="connsiteX1" fmla="*/ 6459338 w 12192000"/>
              <a:gd name="connsiteY1" fmla="*/ 13447 h 4511488"/>
              <a:gd name="connsiteX2" fmla="*/ 8114543 w 12192000"/>
              <a:gd name="connsiteY2" fmla="*/ 712694 h 4511488"/>
              <a:gd name="connsiteX3" fmla="*/ 12192000 w 12192000"/>
              <a:gd name="connsiteY3" fmla="*/ 2951629 h 4511488"/>
              <a:gd name="connsiteX4" fmla="*/ 12192000 w 12192000"/>
              <a:gd name="connsiteY4" fmla="*/ 4511488 h 4511488"/>
              <a:gd name="connsiteX5" fmla="*/ 0 w 12192000"/>
              <a:gd name="connsiteY5" fmla="*/ 4511488 h 4511488"/>
              <a:gd name="connsiteX6" fmla="*/ 0 w 12192000"/>
              <a:gd name="connsiteY6" fmla="*/ 3704665 h 4511488"/>
              <a:gd name="connsiteX7" fmla="*/ 4104371 w 12192000"/>
              <a:gd name="connsiteY7" fmla="*/ 1042147 h 4511488"/>
              <a:gd name="connsiteX0" fmla="*/ 6412238 w 12192000"/>
              <a:gd name="connsiteY0" fmla="*/ 0 h 4511488"/>
              <a:gd name="connsiteX1" fmla="*/ 6459338 w 12192000"/>
              <a:gd name="connsiteY1" fmla="*/ 13447 h 4511488"/>
              <a:gd name="connsiteX2" fmla="*/ 8114543 w 12192000"/>
              <a:gd name="connsiteY2" fmla="*/ 712694 h 4511488"/>
              <a:gd name="connsiteX3" fmla="*/ 12192000 w 12192000"/>
              <a:gd name="connsiteY3" fmla="*/ 2951629 h 4511488"/>
              <a:gd name="connsiteX4" fmla="*/ 12192000 w 12192000"/>
              <a:gd name="connsiteY4" fmla="*/ 4511488 h 4511488"/>
              <a:gd name="connsiteX5" fmla="*/ 0 w 12192000"/>
              <a:gd name="connsiteY5" fmla="*/ 4511488 h 4511488"/>
              <a:gd name="connsiteX6" fmla="*/ 0 w 12192000"/>
              <a:gd name="connsiteY6" fmla="*/ 3704665 h 4511488"/>
              <a:gd name="connsiteX7" fmla="*/ 4037696 w 12192000"/>
              <a:gd name="connsiteY7" fmla="*/ 1038972 h 4511488"/>
              <a:gd name="connsiteX8" fmla="*/ 6412238 w 12192000"/>
              <a:gd name="connsiteY8" fmla="*/ 0 h 4511488"/>
              <a:gd name="connsiteX0" fmla="*/ 6358263 w 12192000"/>
              <a:gd name="connsiteY0" fmla="*/ 5603 h 4498041"/>
              <a:gd name="connsiteX1" fmla="*/ 6459338 w 12192000"/>
              <a:gd name="connsiteY1" fmla="*/ 0 h 4498041"/>
              <a:gd name="connsiteX2" fmla="*/ 8114543 w 12192000"/>
              <a:gd name="connsiteY2" fmla="*/ 699247 h 4498041"/>
              <a:gd name="connsiteX3" fmla="*/ 12192000 w 12192000"/>
              <a:gd name="connsiteY3" fmla="*/ 2938182 h 4498041"/>
              <a:gd name="connsiteX4" fmla="*/ 12192000 w 12192000"/>
              <a:gd name="connsiteY4" fmla="*/ 4498041 h 4498041"/>
              <a:gd name="connsiteX5" fmla="*/ 0 w 12192000"/>
              <a:gd name="connsiteY5" fmla="*/ 4498041 h 4498041"/>
              <a:gd name="connsiteX6" fmla="*/ 0 w 12192000"/>
              <a:gd name="connsiteY6" fmla="*/ 3691218 h 4498041"/>
              <a:gd name="connsiteX7" fmla="*/ 4037696 w 12192000"/>
              <a:gd name="connsiteY7" fmla="*/ 1025525 h 4498041"/>
              <a:gd name="connsiteX8" fmla="*/ 6358263 w 12192000"/>
              <a:gd name="connsiteY8" fmla="*/ 5603 h 4498041"/>
              <a:gd name="connsiteX0" fmla="*/ 6358263 w 12192000"/>
              <a:gd name="connsiteY0" fmla="*/ 5603 h 4498041"/>
              <a:gd name="connsiteX1" fmla="*/ 6459338 w 12192000"/>
              <a:gd name="connsiteY1" fmla="*/ 0 h 4498041"/>
              <a:gd name="connsiteX2" fmla="*/ 8114543 w 12192000"/>
              <a:gd name="connsiteY2" fmla="*/ 699247 h 4498041"/>
              <a:gd name="connsiteX3" fmla="*/ 12192000 w 12192000"/>
              <a:gd name="connsiteY3" fmla="*/ 2938182 h 4498041"/>
              <a:gd name="connsiteX4" fmla="*/ 12192000 w 12192000"/>
              <a:gd name="connsiteY4" fmla="*/ 4498041 h 4498041"/>
              <a:gd name="connsiteX5" fmla="*/ 0 w 12192000"/>
              <a:gd name="connsiteY5" fmla="*/ 4498041 h 4498041"/>
              <a:gd name="connsiteX6" fmla="*/ 0 w 12192000"/>
              <a:gd name="connsiteY6" fmla="*/ 3691218 h 4498041"/>
              <a:gd name="connsiteX7" fmla="*/ 3583986 w 12192000"/>
              <a:gd name="connsiteY7" fmla="*/ 1086350 h 4498041"/>
              <a:gd name="connsiteX8" fmla="*/ 6358263 w 12192000"/>
              <a:gd name="connsiteY8" fmla="*/ 5603 h 4498041"/>
              <a:gd name="connsiteX0" fmla="*/ 6358263 w 12192000"/>
              <a:gd name="connsiteY0" fmla="*/ 5603 h 4498041"/>
              <a:gd name="connsiteX1" fmla="*/ 6459338 w 12192000"/>
              <a:gd name="connsiteY1" fmla="*/ 0 h 4498041"/>
              <a:gd name="connsiteX2" fmla="*/ 8114543 w 12192000"/>
              <a:gd name="connsiteY2" fmla="*/ 699247 h 4498041"/>
              <a:gd name="connsiteX3" fmla="*/ 12192000 w 12192000"/>
              <a:gd name="connsiteY3" fmla="*/ 2938182 h 4498041"/>
              <a:gd name="connsiteX4" fmla="*/ 12192000 w 12192000"/>
              <a:gd name="connsiteY4" fmla="*/ 4498041 h 4498041"/>
              <a:gd name="connsiteX5" fmla="*/ 0 w 12192000"/>
              <a:gd name="connsiteY5" fmla="*/ 4498041 h 4498041"/>
              <a:gd name="connsiteX6" fmla="*/ 0 w 12192000"/>
              <a:gd name="connsiteY6" fmla="*/ 3691218 h 4498041"/>
              <a:gd name="connsiteX7" fmla="*/ 3807351 w 12192000"/>
              <a:gd name="connsiteY7" fmla="*/ 1062020 h 4498041"/>
              <a:gd name="connsiteX8" fmla="*/ 6358263 w 12192000"/>
              <a:gd name="connsiteY8" fmla="*/ 5603 h 449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98041">
                <a:moveTo>
                  <a:pt x="6358263" y="5603"/>
                </a:moveTo>
                <a:lnTo>
                  <a:pt x="6459338" y="0"/>
                </a:lnTo>
                <a:lnTo>
                  <a:pt x="8114543" y="699247"/>
                </a:lnTo>
                <a:lnTo>
                  <a:pt x="12192000" y="2938182"/>
                </a:lnTo>
                <a:lnTo>
                  <a:pt x="12192000" y="4498041"/>
                </a:lnTo>
                <a:lnTo>
                  <a:pt x="0" y="4498041"/>
                </a:lnTo>
                <a:lnTo>
                  <a:pt x="0" y="3691218"/>
                </a:lnTo>
                <a:cubicBezTo>
                  <a:pt x="1345899" y="2802654"/>
                  <a:pt x="2461452" y="1950584"/>
                  <a:pt x="3807351" y="1062020"/>
                </a:cubicBezTo>
                <a:cubicBezTo>
                  <a:pt x="4576640" y="714638"/>
                  <a:pt x="5588974" y="352985"/>
                  <a:pt x="6358263" y="5603"/>
                </a:cubicBezTo>
                <a:close/>
              </a:path>
            </a:pathLst>
          </a:custGeom>
          <a:gradFill>
            <a:gsLst>
              <a:gs pos="10000">
                <a:schemeClr val="bg1"/>
              </a:gs>
              <a:gs pos="100000">
                <a:schemeClr val="bg1">
                  <a:alpha val="0"/>
                </a:schemeClr>
              </a:gs>
            </a:gsLst>
            <a:lin ang="540000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spTree>
    <p:extLst>
      <p:ext uri="{BB962C8B-B14F-4D97-AF65-F5344CB8AC3E}">
        <p14:creationId xmlns:p14="http://schemas.microsoft.com/office/powerpoint/2010/main" val="78970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C5C44E-8124-F844-91EF-95F937766B0A}"/>
              </a:ext>
            </a:extLst>
          </p:cNvPr>
          <p:cNvSpPr/>
          <p:nvPr userDrawn="1"/>
        </p:nvSpPr>
        <p:spPr>
          <a:xfrm flipH="1">
            <a:off x="0" y="0"/>
            <a:ext cx="12192000" cy="6858000"/>
          </a:xfrm>
          <a:prstGeom prst="rect">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pic>
        <p:nvPicPr>
          <p:cNvPr id="3" name="Picture 2">
            <a:extLst>
              <a:ext uri="{FF2B5EF4-FFF2-40B4-BE49-F238E27FC236}">
                <a16:creationId xmlns:a16="http://schemas.microsoft.com/office/drawing/2014/main" id="{1363F968-27AF-0D49-A178-095564D16F9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2"/>
                    </a14:imgEffect>
                  </a14:imgLayer>
                </a14:imgProps>
              </a:ext>
            </a:extLst>
          </a:blip>
          <a:srcRect/>
          <a:stretch/>
        </p:blipFill>
        <p:spPr>
          <a:xfrm>
            <a:off x="6315" y="3552"/>
            <a:ext cx="12179370" cy="6850896"/>
          </a:xfrm>
          <a:prstGeom prst="rect">
            <a:avLst/>
          </a:prstGeom>
        </p:spPr>
      </p:pic>
      <p:pic>
        <p:nvPicPr>
          <p:cNvPr id="12" name="Picture 11">
            <a:extLst>
              <a:ext uri="{FF2B5EF4-FFF2-40B4-BE49-F238E27FC236}">
                <a16:creationId xmlns:a16="http://schemas.microsoft.com/office/drawing/2014/main" id="{3186B931-8F2B-1C43-A5A0-CF629E042161}"/>
              </a:ext>
            </a:extLst>
          </p:cNvPr>
          <p:cNvPicPr>
            <a:picLocks noChangeAspect="1"/>
          </p:cNvPicPr>
          <p:nvPr userDrawn="1"/>
        </p:nvPicPr>
        <p:blipFill>
          <a:blip r:embed="rId4"/>
          <a:stretch>
            <a:fillRect/>
          </a:stretch>
        </p:blipFill>
        <p:spPr>
          <a:xfrm>
            <a:off x="11089176" y="159021"/>
            <a:ext cx="926675" cy="1037768"/>
          </a:xfrm>
          <a:prstGeom prst="rect">
            <a:avLst/>
          </a:prstGeom>
        </p:spPr>
      </p:pic>
    </p:spTree>
    <p:extLst>
      <p:ext uri="{BB962C8B-B14F-4D97-AF65-F5344CB8AC3E}">
        <p14:creationId xmlns:p14="http://schemas.microsoft.com/office/powerpoint/2010/main" val="233291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520E0B9-FAC0-4942-83AC-89C7D7ACAFC4}"/>
              </a:ext>
            </a:extLst>
          </p:cNvPr>
          <p:cNvPicPr>
            <a:picLocks noChangeAspect="1"/>
          </p:cNvPicPr>
          <p:nvPr userDrawn="1"/>
        </p:nvPicPr>
        <p:blipFill>
          <a:blip r:embed="rId2"/>
          <a:stretch>
            <a:fillRect/>
          </a:stretch>
        </p:blipFill>
        <p:spPr>
          <a:xfrm>
            <a:off x="11089176" y="159021"/>
            <a:ext cx="926675" cy="1037768"/>
          </a:xfrm>
          <a:prstGeom prst="rect">
            <a:avLst/>
          </a:prstGeom>
        </p:spPr>
      </p:pic>
      <p:sp>
        <p:nvSpPr>
          <p:cNvPr id="25" name="Freeform 24">
            <a:extLst>
              <a:ext uri="{FF2B5EF4-FFF2-40B4-BE49-F238E27FC236}">
                <a16:creationId xmlns:a16="http://schemas.microsoft.com/office/drawing/2014/main" id="{44DCD329-E403-8B44-B1BC-A99AE114E25A}"/>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6" name="Freeform 25">
            <a:extLst>
              <a:ext uri="{FF2B5EF4-FFF2-40B4-BE49-F238E27FC236}">
                <a16:creationId xmlns:a16="http://schemas.microsoft.com/office/drawing/2014/main" id="{33B4FF04-35A1-C44D-A1E4-53FD4EE9BB52}"/>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17E45735-61F6-1940-952B-0B5E868A1589}"/>
              </a:ext>
            </a:extLst>
          </p:cNvPr>
          <p:cNvPicPr>
            <a:picLocks noChangeAspect="1"/>
          </p:cNvPicPr>
          <p:nvPr userDrawn="1"/>
        </p:nvPicPr>
        <p:blipFill>
          <a:blip r:embed="rId3">
            <a:alphaModFix/>
          </a:blip>
          <a:stretch>
            <a:fillRect/>
          </a:stretch>
        </p:blipFill>
        <p:spPr>
          <a:xfrm>
            <a:off x="10614742" y="6106942"/>
            <a:ext cx="1339696" cy="596839"/>
          </a:xfrm>
          <a:prstGeom prst="rect">
            <a:avLst/>
          </a:prstGeom>
        </p:spPr>
      </p:pic>
      <p:sp>
        <p:nvSpPr>
          <p:cNvPr id="28" name="Oval 27">
            <a:extLst>
              <a:ext uri="{FF2B5EF4-FFF2-40B4-BE49-F238E27FC236}">
                <a16:creationId xmlns:a16="http://schemas.microsoft.com/office/drawing/2014/main" id="{8A39BFA5-8B01-A64A-A2F2-7D6847C363AE}"/>
              </a:ext>
            </a:extLst>
          </p:cNvPr>
          <p:cNvSpPr/>
          <p:nvPr userDrawn="1"/>
        </p:nvSpPr>
        <p:spPr>
          <a:xfrm>
            <a:off x="450571" y="6378575"/>
            <a:ext cx="344372" cy="344368"/>
          </a:xfrm>
          <a:prstGeom prst="ellipse">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Foliennummernplatzhalter 7">
            <a:extLst>
              <a:ext uri="{FF2B5EF4-FFF2-40B4-BE49-F238E27FC236}">
                <a16:creationId xmlns:a16="http://schemas.microsoft.com/office/drawing/2014/main" id="{0391325F-AA24-C947-8DFB-A21B2CFE1834}"/>
              </a:ext>
            </a:extLst>
          </p:cNvPr>
          <p:cNvSpPr txBox="1">
            <a:spLocks/>
          </p:cNvSpPr>
          <p:nvPr userDrawn="1"/>
        </p:nvSpPr>
        <p:spPr>
          <a:xfrm>
            <a:off x="424319"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3833407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 Slide Numb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520E0B9-FAC0-4942-83AC-89C7D7ACAFC4}"/>
              </a:ext>
            </a:extLst>
          </p:cNvPr>
          <p:cNvPicPr>
            <a:picLocks noChangeAspect="1"/>
          </p:cNvPicPr>
          <p:nvPr userDrawn="1"/>
        </p:nvPicPr>
        <p:blipFill>
          <a:blip r:embed="rId2"/>
          <a:stretch>
            <a:fillRect/>
          </a:stretch>
        </p:blipFill>
        <p:spPr>
          <a:xfrm>
            <a:off x="11089176" y="159021"/>
            <a:ext cx="926675" cy="1037768"/>
          </a:xfrm>
          <a:prstGeom prst="rect">
            <a:avLst/>
          </a:prstGeom>
        </p:spPr>
      </p:pic>
      <p:sp>
        <p:nvSpPr>
          <p:cNvPr id="25" name="Freeform 24">
            <a:extLst>
              <a:ext uri="{FF2B5EF4-FFF2-40B4-BE49-F238E27FC236}">
                <a16:creationId xmlns:a16="http://schemas.microsoft.com/office/drawing/2014/main" id="{44DCD329-E403-8B44-B1BC-A99AE114E25A}"/>
              </a:ext>
            </a:extLst>
          </p:cNvPr>
          <p:cNvSpPr/>
          <p:nvPr userDrawn="1"/>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6" name="Freeform 25">
            <a:extLst>
              <a:ext uri="{FF2B5EF4-FFF2-40B4-BE49-F238E27FC236}">
                <a16:creationId xmlns:a16="http://schemas.microsoft.com/office/drawing/2014/main" id="{33B4FF04-35A1-C44D-A1E4-53FD4EE9BB52}"/>
              </a:ext>
            </a:extLst>
          </p:cNvPr>
          <p:cNvSpPr/>
          <p:nvPr userDrawn="1"/>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17E45735-61F6-1940-952B-0B5E868A1589}"/>
              </a:ext>
            </a:extLst>
          </p:cNvPr>
          <p:cNvPicPr>
            <a:picLocks noChangeAspect="1"/>
          </p:cNvPicPr>
          <p:nvPr userDrawn="1"/>
        </p:nvPicPr>
        <p:blipFill>
          <a:blip r:embed="rId3">
            <a:alphaModFix/>
          </a:blip>
          <a:stretch>
            <a:fillRect/>
          </a:stretch>
        </p:blipFill>
        <p:spPr>
          <a:xfrm>
            <a:off x="10614742" y="6106942"/>
            <a:ext cx="1339696" cy="596839"/>
          </a:xfrm>
          <a:prstGeom prst="rect">
            <a:avLst/>
          </a:prstGeom>
        </p:spPr>
      </p:pic>
    </p:spTree>
    <p:extLst>
      <p:ext uri="{BB962C8B-B14F-4D97-AF65-F5344CB8AC3E}">
        <p14:creationId xmlns:p14="http://schemas.microsoft.com/office/powerpoint/2010/main" val="2033812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ast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C8DD43-2AAC-0443-B58C-7C56AF00E0A8}"/>
              </a:ext>
            </a:extLst>
          </p:cNvPr>
          <p:cNvSpPr/>
          <p:nvPr userDrawn="1"/>
        </p:nvSpPr>
        <p:spPr>
          <a:xfrm flipH="1">
            <a:off x="0" y="0"/>
            <a:ext cx="12192000" cy="6858000"/>
          </a:xfrm>
          <a:prstGeom prst="rect">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pic>
        <p:nvPicPr>
          <p:cNvPr id="92" name="Picture 91">
            <a:extLst>
              <a:ext uri="{FF2B5EF4-FFF2-40B4-BE49-F238E27FC236}">
                <a16:creationId xmlns:a16="http://schemas.microsoft.com/office/drawing/2014/main" id="{4989717D-C35E-5B4D-BB1B-3523FAB685F6}"/>
              </a:ext>
            </a:extLst>
          </p:cNvPr>
          <p:cNvPicPr>
            <a:picLocks noChangeAspect="1"/>
          </p:cNvPicPr>
          <p:nvPr userDrawn="1"/>
        </p:nvPicPr>
        <p:blipFill>
          <a:blip r:embed="rId2"/>
          <a:srcRect/>
          <a:stretch/>
        </p:blipFill>
        <p:spPr>
          <a:xfrm>
            <a:off x="5419" y="3048"/>
            <a:ext cx="12181162" cy="6851904"/>
          </a:xfrm>
          <a:prstGeom prst="rect">
            <a:avLst/>
          </a:prstGeom>
        </p:spPr>
      </p:pic>
      <p:pic>
        <p:nvPicPr>
          <p:cNvPr id="94" name="Picture 93">
            <a:extLst>
              <a:ext uri="{FF2B5EF4-FFF2-40B4-BE49-F238E27FC236}">
                <a16:creationId xmlns:a16="http://schemas.microsoft.com/office/drawing/2014/main" id="{F4D51EDD-E7FB-5C47-A460-C09AD75F11A2}"/>
              </a:ext>
            </a:extLst>
          </p:cNvPr>
          <p:cNvPicPr>
            <a:picLocks noChangeAspect="1"/>
          </p:cNvPicPr>
          <p:nvPr userDrawn="1"/>
        </p:nvPicPr>
        <p:blipFill rotWithShape="1">
          <a:blip r:embed="rId3"/>
          <a:srcRect b="23950"/>
          <a:stretch/>
        </p:blipFill>
        <p:spPr>
          <a:xfrm>
            <a:off x="10018646" y="297235"/>
            <a:ext cx="1843046" cy="1569665"/>
          </a:xfrm>
          <a:prstGeom prst="rect">
            <a:avLst/>
          </a:prstGeom>
        </p:spPr>
      </p:pic>
      <p:pic>
        <p:nvPicPr>
          <p:cNvPr id="95" name="Picture 94">
            <a:extLst>
              <a:ext uri="{FF2B5EF4-FFF2-40B4-BE49-F238E27FC236}">
                <a16:creationId xmlns:a16="http://schemas.microsoft.com/office/drawing/2014/main" id="{6AD3D598-F726-2248-AD3F-17E6522A4643}"/>
              </a:ext>
            </a:extLst>
          </p:cNvPr>
          <p:cNvPicPr>
            <a:picLocks noChangeAspect="1"/>
          </p:cNvPicPr>
          <p:nvPr userDrawn="1"/>
        </p:nvPicPr>
        <p:blipFill rotWithShape="1">
          <a:blip r:embed="rId3"/>
          <a:srcRect t="76825"/>
          <a:stretch/>
        </p:blipFill>
        <p:spPr>
          <a:xfrm>
            <a:off x="10018646" y="1882908"/>
            <a:ext cx="1843046" cy="478323"/>
          </a:xfrm>
          <a:prstGeom prst="rect">
            <a:avLst/>
          </a:prstGeom>
        </p:spPr>
      </p:pic>
      <p:pic>
        <p:nvPicPr>
          <p:cNvPr id="96" name="Picture 95">
            <a:extLst>
              <a:ext uri="{FF2B5EF4-FFF2-40B4-BE49-F238E27FC236}">
                <a16:creationId xmlns:a16="http://schemas.microsoft.com/office/drawing/2014/main" id="{8DF8F00D-820B-654F-BE3F-86B4DB384A1F}"/>
              </a:ext>
            </a:extLst>
          </p:cNvPr>
          <p:cNvPicPr>
            <a:picLocks noChangeAspect="1"/>
          </p:cNvPicPr>
          <p:nvPr userDrawn="1"/>
        </p:nvPicPr>
        <p:blipFill>
          <a:blip r:embed="rId4"/>
          <a:stretch>
            <a:fillRect/>
          </a:stretch>
        </p:blipFill>
        <p:spPr>
          <a:xfrm>
            <a:off x="435936" y="570334"/>
            <a:ext cx="2297330" cy="1023466"/>
          </a:xfrm>
          <a:prstGeom prst="rect">
            <a:avLst/>
          </a:prstGeom>
        </p:spPr>
      </p:pic>
    </p:spTree>
    <p:extLst>
      <p:ext uri="{BB962C8B-B14F-4D97-AF65-F5344CB8AC3E}">
        <p14:creationId xmlns:p14="http://schemas.microsoft.com/office/powerpoint/2010/main" val="35446164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childTnLst>
                                    </p:cTn>
                                  </p:par>
                                  <p:par>
                                    <p:cTn id="8" presetID="2" presetClass="entr" presetSubtype="2" accel="50000" fill="hold" nodeType="withEffect" p14:presetBounceEnd="50000">
                                      <p:stCondLst>
                                        <p:cond delay="1000"/>
                                      </p:stCondLst>
                                      <p:childTnLst>
                                        <p:set>
                                          <p:cBhvr>
                                            <p:cTn id="9" dur="1" fill="hold">
                                              <p:stCondLst>
                                                <p:cond delay="0"/>
                                              </p:stCondLst>
                                            </p:cTn>
                                            <p:tgtEl>
                                              <p:spTgt spid="94"/>
                                            </p:tgtEl>
                                            <p:attrNameLst>
                                              <p:attrName>style.visibility</p:attrName>
                                            </p:attrNameLst>
                                          </p:cBhvr>
                                          <p:to>
                                            <p:strVal val="visible"/>
                                          </p:to>
                                        </p:set>
                                        <p:anim calcmode="lin" valueType="num" p14:bounceEnd="50000">
                                          <p:cBhvr additive="base">
                                            <p:cTn id="10" dur="2000" fill="hold"/>
                                            <p:tgtEl>
                                              <p:spTgt spid="94"/>
                                            </p:tgtEl>
                                            <p:attrNameLst>
                                              <p:attrName>ppt_x</p:attrName>
                                            </p:attrNameLst>
                                          </p:cBhvr>
                                          <p:tavLst>
                                            <p:tav tm="0">
                                              <p:val>
                                                <p:strVal val="1+#ppt_w/2"/>
                                              </p:val>
                                            </p:tav>
                                            <p:tav tm="100000">
                                              <p:val>
                                                <p:strVal val="#ppt_x"/>
                                              </p:val>
                                            </p:tav>
                                          </p:tavLst>
                                        </p:anim>
                                        <p:anim calcmode="lin" valueType="num" p14:bounceEnd="50000">
                                          <p:cBhvr additive="base">
                                            <p:cTn id="11" dur="2000" fill="hold"/>
                                            <p:tgtEl>
                                              <p:spTgt spid="94"/>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110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1000"/>
                                            <p:tgtEl>
                                              <p:spTgt spid="95"/>
                                            </p:tgtEl>
                                          </p:cBhvr>
                                        </p:animEffect>
                                      </p:childTnLst>
                                    </p:cTn>
                                  </p:par>
                                  <p:par>
                                    <p:cTn id="15" presetID="2" presetClass="entr" presetSubtype="2" accel="50000" fill="hold" nodeType="withEffect" p14:presetBounceEnd="50000">
                                      <p:stCondLst>
                                        <p:cond delay="1100"/>
                                      </p:stCondLst>
                                      <p:childTnLst>
                                        <p:set>
                                          <p:cBhvr>
                                            <p:cTn id="16" dur="1" fill="hold">
                                              <p:stCondLst>
                                                <p:cond delay="0"/>
                                              </p:stCondLst>
                                            </p:cTn>
                                            <p:tgtEl>
                                              <p:spTgt spid="95"/>
                                            </p:tgtEl>
                                            <p:attrNameLst>
                                              <p:attrName>style.visibility</p:attrName>
                                            </p:attrNameLst>
                                          </p:cBhvr>
                                          <p:to>
                                            <p:strVal val="visible"/>
                                          </p:to>
                                        </p:set>
                                        <p:anim calcmode="lin" valueType="num" p14:bounceEnd="50000">
                                          <p:cBhvr additive="base">
                                            <p:cTn id="17" dur="2000" fill="hold"/>
                                            <p:tgtEl>
                                              <p:spTgt spid="95"/>
                                            </p:tgtEl>
                                            <p:attrNameLst>
                                              <p:attrName>ppt_x</p:attrName>
                                            </p:attrNameLst>
                                          </p:cBhvr>
                                          <p:tavLst>
                                            <p:tav tm="0">
                                              <p:val>
                                                <p:strVal val="1+#ppt_w/2"/>
                                              </p:val>
                                            </p:tav>
                                            <p:tav tm="100000">
                                              <p:val>
                                                <p:strVal val="#ppt_x"/>
                                              </p:val>
                                            </p:tav>
                                          </p:tavLst>
                                        </p:anim>
                                        <p:anim calcmode="lin" valueType="num" p14:bounceEnd="50000">
                                          <p:cBhvr additive="base">
                                            <p:cTn id="18" dur="2000" fill="hold"/>
                                            <p:tgtEl>
                                              <p:spTgt spid="95"/>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00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2000"/>
                                            <p:tgtEl>
                                              <p:spTgt spid="96"/>
                                            </p:tgtEl>
                                          </p:cBhvr>
                                        </p:animEffect>
                                      </p:childTnLst>
                                    </p:cTn>
                                  </p:par>
                                  <p:par>
                                    <p:cTn id="22" presetID="2" presetClass="entr" presetSubtype="8" accel="50000" fill="hold" nodeType="withEffect" p14:presetBounceEnd="50000">
                                      <p:stCondLst>
                                        <p:cond delay="1000"/>
                                      </p:stCondLst>
                                      <p:childTnLst>
                                        <p:set>
                                          <p:cBhvr>
                                            <p:cTn id="23" dur="1" fill="hold">
                                              <p:stCondLst>
                                                <p:cond delay="0"/>
                                              </p:stCondLst>
                                            </p:cTn>
                                            <p:tgtEl>
                                              <p:spTgt spid="96"/>
                                            </p:tgtEl>
                                            <p:attrNameLst>
                                              <p:attrName>style.visibility</p:attrName>
                                            </p:attrNameLst>
                                          </p:cBhvr>
                                          <p:to>
                                            <p:strVal val="visible"/>
                                          </p:to>
                                        </p:set>
                                        <p:anim calcmode="lin" valueType="num" p14:bounceEnd="50000">
                                          <p:cBhvr additive="base">
                                            <p:cTn id="24" dur="2500" fill="hold"/>
                                            <p:tgtEl>
                                              <p:spTgt spid="96"/>
                                            </p:tgtEl>
                                            <p:attrNameLst>
                                              <p:attrName>ppt_x</p:attrName>
                                            </p:attrNameLst>
                                          </p:cBhvr>
                                          <p:tavLst>
                                            <p:tav tm="0">
                                              <p:val>
                                                <p:strVal val="0-#ppt_w/2"/>
                                              </p:val>
                                            </p:tav>
                                            <p:tav tm="100000">
                                              <p:val>
                                                <p:strVal val="#ppt_x"/>
                                              </p:val>
                                            </p:tav>
                                          </p:tavLst>
                                        </p:anim>
                                        <p:anim calcmode="lin" valueType="num" p14:bounceEnd="50000">
                                          <p:cBhvr additive="base">
                                            <p:cTn id="25" dur="2500" fill="hold"/>
                                            <p:tgtEl>
                                              <p:spTgt spid="96"/>
                                            </p:tgtEl>
                                            <p:attrNameLst>
                                              <p:attrName>ppt_y</p:attrName>
                                            </p:attrNameLst>
                                          </p:cBhvr>
                                          <p:tavLst>
                                            <p:tav tm="0">
                                              <p:val>
                                                <p:strVal val="#ppt_y"/>
                                              </p:val>
                                            </p:tav>
                                            <p:tav tm="100000">
                                              <p:val>
                                                <p:strVal val="#ppt_y"/>
                                              </p:val>
                                            </p:tav>
                                          </p:tavLst>
                                        </p:anim>
                                      </p:childTnLst>
                                    </p:cTn>
                                  </p:par>
                                  <p:par>
                                    <p:cTn id="26" presetID="23" presetClass="entr" presetSubtype="272" fill="hold" nodeType="withEffect">
                                      <p:stCondLst>
                                        <p:cond delay="1000"/>
                                      </p:stCondLst>
                                      <p:childTnLst>
                                        <p:set>
                                          <p:cBhvr>
                                            <p:cTn id="27" dur="1" fill="hold">
                                              <p:stCondLst>
                                                <p:cond delay="0"/>
                                              </p:stCondLst>
                                            </p:cTn>
                                            <p:tgtEl>
                                              <p:spTgt spid="96"/>
                                            </p:tgtEl>
                                            <p:attrNameLst>
                                              <p:attrName>style.visibility</p:attrName>
                                            </p:attrNameLst>
                                          </p:cBhvr>
                                          <p:to>
                                            <p:strVal val="visible"/>
                                          </p:to>
                                        </p:set>
                                        <p:anim calcmode="lin" valueType="num">
                                          <p:cBhvr>
                                            <p:cTn id="28" dur="2500" fill="hold"/>
                                            <p:tgtEl>
                                              <p:spTgt spid="96"/>
                                            </p:tgtEl>
                                            <p:attrNameLst>
                                              <p:attrName>ppt_w</p:attrName>
                                            </p:attrNameLst>
                                          </p:cBhvr>
                                          <p:tavLst>
                                            <p:tav tm="0">
                                              <p:val>
                                                <p:strVal val="2/3*#ppt_w"/>
                                              </p:val>
                                            </p:tav>
                                            <p:tav tm="100000">
                                              <p:val>
                                                <p:strVal val="#ppt_w"/>
                                              </p:val>
                                            </p:tav>
                                          </p:tavLst>
                                        </p:anim>
                                        <p:anim calcmode="lin" valueType="num">
                                          <p:cBhvr>
                                            <p:cTn id="29" dur="2500" fill="hold"/>
                                            <p:tgtEl>
                                              <p:spTgt spid="96"/>
                                            </p:tgtEl>
                                            <p:attrNameLst>
                                              <p:attrName>ppt_h</p:attrName>
                                            </p:attrNameLst>
                                          </p:cBhvr>
                                          <p:tavLst>
                                            <p:tav tm="0">
                                              <p:val>
                                                <p:strVal val="2/3*#ppt_h"/>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2500"/>
                                            <p:tgtEl>
                                              <p:spTgt spid="92"/>
                                            </p:tgtEl>
                                          </p:cBhvr>
                                        </p:animEffect>
                                      </p:childTnLst>
                                    </p:cTn>
                                  </p:par>
                                  <p:par>
                                    <p:cTn id="33" presetID="23" presetClass="entr" presetSubtype="288"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p:cTn id="35" dur="5000" fill="hold"/>
                                            <p:tgtEl>
                                              <p:spTgt spid="92"/>
                                            </p:tgtEl>
                                            <p:attrNameLst>
                                              <p:attrName>ppt_w</p:attrName>
                                            </p:attrNameLst>
                                          </p:cBhvr>
                                          <p:tavLst>
                                            <p:tav tm="0">
                                              <p:val>
                                                <p:strVal val="4/3*#ppt_w"/>
                                              </p:val>
                                            </p:tav>
                                            <p:tav tm="100000">
                                              <p:val>
                                                <p:strVal val="#ppt_w"/>
                                              </p:val>
                                            </p:tav>
                                          </p:tavLst>
                                        </p:anim>
                                        <p:anim calcmode="lin" valueType="num">
                                          <p:cBhvr>
                                            <p:cTn id="36" dur="5000" fill="hold"/>
                                            <p:tgtEl>
                                              <p:spTgt spid="9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childTnLst>
                                    </p:cTn>
                                  </p:par>
                                  <p:par>
                                    <p:cTn id="8" presetID="2" presetClass="entr" presetSubtype="2" accel="50000" fill="hold" nodeType="withEffect">
                                      <p:stCondLst>
                                        <p:cond delay="1000"/>
                                      </p:stCondLst>
                                      <p:childTnLst>
                                        <p:set>
                                          <p:cBhvr>
                                            <p:cTn id="9" dur="1" fill="hold">
                                              <p:stCondLst>
                                                <p:cond delay="0"/>
                                              </p:stCondLst>
                                            </p:cTn>
                                            <p:tgtEl>
                                              <p:spTgt spid="94"/>
                                            </p:tgtEl>
                                            <p:attrNameLst>
                                              <p:attrName>style.visibility</p:attrName>
                                            </p:attrNameLst>
                                          </p:cBhvr>
                                          <p:to>
                                            <p:strVal val="visible"/>
                                          </p:to>
                                        </p:set>
                                        <p:anim calcmode="lin" valueType="num">
                                          <p:cBhvr additive="base">
                                            <p:cTn id="10" dur="2000" fill="hold"/>
                                            <p:tgtEl>
                                              <p:spTgt spid="94"/>
                                            </p:tgtEl>
                                            <p:attrNameLst>
                                              <p:attrName>ppt_x</p:attrName>
                                            </p:attrNameLst>
                                          </p:cBhvr>
                                          <p:tavLst>
                                            <p:tav tm="0">
                                              <p:val>
                                                <p:strVal val="1+#ppt_w/2"/>
                                              </p:val>
                                            </p:tav>
                                            <p:tav tm="100000">
                                              <p:val>
                                                <p:strVal val="#ppt_x"/>
                                              </p:val>
                                            </p:tav>
                                          </p:tavLst>
                                        </p:anim>
                                        <p:anim calcmode="lin" valueType="num">
                                          <p:cBhvr additive="base">
                                            <p:cTn id="11" dur="2000" fill="hold"/>
                                            <p:tgtEl>
                                              <p:spTgt spid="94"/>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110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1000"/>
                                            <p:tgtEl>
                                              <p:spTgt spid="95"/>
                                            </p:tgtEl>
                                          </p:cBhvr>
                                        </p:animEffect>
                                      </p:childTnLst>
                                    </p:cTn>
                                  </p:par>
                                  <p:par>
                                    <p:cTn id="15" presetID="2" presetClass="entr" presetSubtype="2" accel="50000" fill="hold" nodeType="withEffect">
                                      <p:stCondLst>
                                        <p:cond delay="110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2000" fill="hold"/>
                                            <p:tgtEl>
                                              <p:spTgt spid="95"/>
                                            </p:tgtEl>
                                            <p:attrNameLst>
                                              <p:attrName>ppt_x</p:attrName>
                                            </p:attrNameLst>
                                          </p:cBhvr>
                                          <p:tavLst>
                                            <p:tav tm="0">
                                              <p:val>
                                                <p:strVal val="1+#ppt_w/2"/>
                                              </p:val>
                                            </p:tav>
                                            <p:tav tm="100000">
                                              <p:val>
                                                <p:strVal val="#ppt_x"/>
                                              </p:val>
                                            </p:tav>
                                          </p:tavLst>
                                        </p:anim>
                                        <p:anim calcmode="lin" valueType="num">
                                          <p:cBhvr additive="base">
                                            <p:cTn id="18" dur="2000" fill="hold"/>
                                            <p:tgtEl>
                                              <p:spTgt spid="95"/>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00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2000"/>
                                            <p:tgtEl>
                                              <p:spTgt spid="96"/>
                                            </p:tgtEl>
                                          </p:cBhvr>
                                        </p:animEffect>
                                      </p:childTnLst>
                                    </p:cTn>
                                  </p:par>
                                  <p:par>
                                    <p:cTn id="22" presetID="2" presetClass="entr" presetSubtype="8" accel="50000" fill="hold" nodeType="withEffect">
                                      <p:stCondLst>
                                        <p:cond delay="1000"/>
                                      </p:stCondLst>
                                      <p:childTnLst>
                                        <p:set>
                                          <p:cBhvr>
                                            <p:cTn id="23" dur="1" fill="hold">
                                              <p:stCondLst>
                                                <p:cond delay="0"/>
                                              </p:stCondLst>
                                            </p:cTn>
                                            <p:tgtEl>
                                              <p:spTgt spid="96"/>
                                            </p:tgtEl>
                                            <p:attrNameLst>
                                              <p:attrName>style.visibility</p:attrName>
                                            </p:attrNameLst>
                                          </p:cBhvr>
                                          <p:to>
                                            <p:strVal val="visible"/>
                                          </p:to>
                                        </p:set>
                                        <p:anim calcmode="lin" valueType="num">
                                          <p:cBhvr additive="base">
                                            <p:cTn id="24" dur="2500" fill="hold"/>
                                            <p:tgtEl>
                                              <p:spTgt spid="96"/>
                                            </p:tgtEl>
                                            <p:attrNameLst>
                                              <p:attrName>ppt_x</p:attrName>
                                            </p:attrNameLst>
                                          </p:cBhvr>
                                          <p:tavLst>
                                            <p:tav tm="0">
                                              <p:val>
                                                <p:strVal val="0-#ppt_w/2"/>
                                              </p:val>
                                            </p:tav>
                                            <p:tav tm="100000">
                                              <p:val>
                                                <p:strVal val="#ppt_x"/>
                                              </p:val>
                                            </p:tav>
                                          </p:tavLst>
                                        </p:anim>
                                        <p:anim calcmode="lin" valueType="num">
                                          <p:cBhvr additive="base">
                                            <p:cTn id="25" dur="2500" fill="hold"/>
                                            <p:tgtEl>
                                              <p:spTgt spid="96"/>
                                            </p:tgtEl>
                                            <p:attrNameLst>
                                              <p:attrName>ppt_y</p:attrName>
                                            </p:attrNameLst>
                                          </p:cBhvr>
                                          <p:tavLst>
                                            <p:tav tm="0">
                                              <p:val>
                                                <p:strVal val="#ppt_y"/>
                                              </p:val>
                                            </p:tav>
                                            <p:tav tm="100000">
                                              <p:val>
                                                <p:strVal val="#ppt_y"/>
                                              </p:val>
                                            </p:tav>
                                          </p:tavLst>
                                        </p:anim>
                                      </p:childTnLst>
                                    </p:cTn>
                                  </p:par>
                                  <p:par>
                                    <p:cTn id="26" presetID="23" presetClass="entr" presetSubtype="272" fill="hold" nodeType="withEffect">
                                      <p:stCondLst>
                                        <p:cond delay="1000"/>
                                      </p:stCondLst>
                                      <p:childTnLst>
                                        <p:set>
                                          <p:cBhvr>
                                            <p:cTn id="27" dur="1" fill="hold">
                                              <p:stCondLst>
                                                <p:cond delay="0"/>
                                              </p:stCondLst>
                                            </p:cTn>
                                            <p:tgtEl>
                                              <p:spTgt spid="96"/>
                                            </p:tgtEl>
                                            <p:attrNameLst>
                                              <p:attrName>style.visibility</p:attrName>
                                            </p:attrNameLst>
                                          </p:cBhvr>
                                          <p:to>
                                            <p:strVal val="visible"/>
                                          </p:to>
                                        </p:set>
                                        <p:anim calcmode="lin" valueType="num">
                                          <p:cBhvr>
                                            <p:cTn id="28" dur="2500" fill="hold"/>
                                            <p:tgtEl>
                                              <p:spTgt spid="96"/>
                                            </p:tgtEl>
                                            <p:attrNameLst>
                                              <p:attrName>ppt_w</p:attrName>
                                            </p:attrNameLst>
                                          </p:cBhvr>
                                          <p:tavLst>
                                            <p:tav tm="0">
                                              <p:val>
                                                <p:strVal val="2/3*#ppt_w"/>
                                              </p:val>
                                            </p:tav>
                                            <p:tav tm="100000">
                                              <p:val>
                                                <p:strVal val="#ppt_w"/>
                                              </p:val>
                                            </p:tav>
                                          </p:tavLst>
                                        </p:anim>
                                        <p:anim calcmode="lin" valueType="num">
                                          <p:cBhvr>
                                            <p:cTn id="29" dur="2500" fill="hold"/>
                                            <p:tgtEl>
                                              <p:spTgt spid="96"/>
                                            </p:tgtEl>
                                            <p:attrNameLst>
                                              <p:attrName>ppt_h</p:attrName>
                                            </p:attrNameLst>
                                          </p:cBhvr>
                                          <p:tavLst>
                                            <p:tav tm="0">
                                              <p:val>
                                                <p:strVal val="2/3*#ppt_h"/>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2500"/>
                                            <p:tgtEl>
                                              <p:spTgt spid="92"/>
                                            </p:tgtEl>
                                          </p:cBhvr>
                                        </p:animEffect>
                                      </p:childTnLst>
                                    </p:cTn>
                                  </p:par>
                                  <p:par>
                                    <p:cTn id="33" presetID="23" presetClass="entr" presetSubtype="288"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p:cTn id="35" dur="5000" fill="hold"/>
                                            <p:tgtEl>
                                              <p:spTgt spid="92"/>
                                            </p:tgtEl>
                                            <p:attrNameLst>
                                              <p:attrName>ppt_w</p:attrName>
                                            </p:attrNameLst>
                                          </p:cBhvr>
                                          <p:tavLst>
                                            <p:tav tm="0">
                                              <p:val>
                                                <p:strVal val="4/3*#ppt_w"/>
                                              </p:val>
                                            </p:tav>
                                            <p:tav tm="100000">
                                              <p:val>
                                                <p:strVal val="#ppt_w"/>
                                              </p:val>
                                            </p:tav>
                                          </p:tavLst>
                                        </p:anim>
                                        <p:anim calcmode="lin" valueType="num">
                                          <p:cBhvr>
                                            <p:cTn id="36" dur="5000" fill="hold"/>
                                            <p:tgtEl>
                                              <p:spTgt spid="9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165396-E483-6349-AFCC-6E1738A84888}"/>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4" name="Picture 3">
            <a:extLst>
              <a:ext uri="{FF2B5EF4-FFF2-40B4-BE49-F238E27FC236}">
                <a16:creationId xmlns:a16="http://schemas.microsoft.com/office/drawing/2014/main" id="{866074DF-D711-724B-B60C-DC086468A86F}"/>
              </a:ext>
            </a:extLst>
          </p:cNvPr>
          <p:cNvPicPr>
            <a:picLocks noChangeAspect="1"/>
          </p:cNvPicPr>
          <p:nvPr userDrawn="1"/>
        </p:nvPicPr>
        <p:blipFill>
          <a:blip r:embed="rId2"/>
          <a:srcRect/>
          <a:stretch/>
        </p:blipFill>
        <p:spPr>
          <a:xfrm>
            <a:off x="0" y="3048"/>
            <a:ext cx="12192000" cy="6851904"/>
          </a:xfrm>
          <a:prstGeom prst="rect">
            <a:avLst/>
          </a:prstGeom>
        </p:spPr>
      </p:pic>
      <p:pic>
        <p:nvPicPr>
          <p:cNvPr id="92" name="Picture 91">
            <a:extLst>
              <a:ext uri="{FF2B5EF4-FFF2-40B4-BE49-F238E27FC236}">
                <a16:creationId xmlns:a16="http://schemas.microsoft.com/office/drawing/2014/main" id="{B5CB5D28-AAB4-ED46-A0E2-03559AEB2B84}"/>
              </a:ext>
            </a:extLst>
          </p:cNvPr>
          <p:cNvPicPr>
            <a:picLocks noChangeAspect="1"/>
          </p:cNvPicPr>
          <p:nvPr userDrawn="1"/>
        </p:nvPicPr>
        <p:blipFill>
          <a:blip r:embed="rId3"/>
          <a:stretch>
            <a:fillRect/>
          </a:stretch>
        </p:blipFill>
        <p:spPr>
          <a:xfrm>
            <a:off x="3203145" y="3886200"/>
            <a:ext cx="5785710" cy="2577548"/>
          </a:xfrm>
          <a:prstGeom prst="rect">
            <a:avLst/>
          </a:prstGeom>
          <a:effectLst>
            <a:glow rad="685800">
              <a:schemeClr val="bg1">
                <a:lumMod val="95000"/>
                <a:alpha val="92000"/>
              </a:schemeClr>
            </a:glow>
          </a:effectLst>
        </p:spPr>
      </p:pic>
      <p:pic>
        <p:nvPicPr>
          <p:cNvPr id="7" name="Picture 6">
            <a:extLst>
              <a:ext uri="{FF2B5EF4-FFF2-40B4-BE49-F238E27FC236}">
                <a16:creationId xmlns:a16="http://schemas.microsoft.com/office/drawing/2014/main" id="{AF8C7C99-865A-9943-9BA6-2AE0FD748444}"/>
              </a:ext>
            </a:extLst>
          </p:cNvPr>
          <p:cNvPicPr>
            <a:picLocks noChangeAspect="1"/>
          </p:cNvPicPr>
          <p:nvPr userDrawn="1"/>
        </p:nvPicPr>
        <p:blipFill>
          <a:blip r:embed="rId4"/>
          <a:stretch>
            <a:fillRect/>
          </a:stretch>
        </p:blipFill>
        <p:spPr>
          <a:xfrm>
            <a:off x="11089176" y="159021"/>
            <a:ext cx="926675" cy="1037768"/>
          </a:xfrm>
          <a:prstGeom prst="rect">
            <a:avLst/>
          </a:prstGeom>
        </p:spPr>
      </p:pic>
      <p:pic>
        <p:nvPicPr>
          <p:cNvPr id="9" name="Picture 8">
            <a:extLst>
              <a:ext uri="{FF2B5EF4-FFF2-40B4-BE49-F238E27FC236}">
                <a16:creationId xmlns:a16="http://schemas.microsoft.com/office/drawing/2014/main" id="{8506D9EB-E143-0945-BC07-A242625D7757}"/>
              </a:ext>
            </a:extLst>
          </p:cNvPr>
          <p:cNvPicPr>
            <a:picLocks noChangeAspect="1"/>
          </p:cNvPicPr>
          <p:nvPr userDrawn="1"/>
        </p:nvPicPr>
        <p:blipFill>
          <a:blip r:embed="rId5"/>
          <a:stretch>
            <a:fillRect/>
          </a:stretch>
        </p:blipFill>
        <p:spPr>
          <a:xfrm>
            <a:off x="4946650" y="3397250"/>
            <a:ext cx="2298700" cy="393700"/>
          </a:xfrm>
          <a:prstGeom prst="rect">
            <a:avLst/>
          </a:prstGeom>
          <a:effectLst>
            <a:glow rad="330200">
              <a:schemeClr val="bg1">
                <a:alpha val="75000"/>
              </a:schemeClr>
            </a:glow>
          </a:effectLst>
        </p:spPr>
      </p:pic>
      <p:pic>
        <p:nvPicPr>
          <p:cNvPr id="13" name="Picture 12">
            <a:extLst>
              <a:ext uri="{FF2B5EF4-FFF2-40B4-BE49-F238E27FC236}">
                <a16:creationId xmlns:a16="http://schemas.microsoft.com/office/drawing/2014/main" id="{1EC71280-6440-B449-8B8C-BBDD1D48CB34}"/>
              </a:ext>
            </a:extLst>
          </p:cNvPr>
          <p:cNvPicPr>
            <a:picLocks noChangeAspect="1"/>
          </p:cNvPicPr>
          <p:nvPr userDrawn="1"/>
        </p:nvPicPr>
        <p:blipFill>
          <a:blip r:embed="rId3"/>
          <a:stretch>
            <a:fillRect/>
          </a:stretch>
        </p:blipFill>
        <p:spPr>
          <a:xfrm>
            <a:off x="3203145" y="3886200"/>
            <a:ext cx="5785710" cy="2577548"/>
          </a:xfrm>
          <a:prstGeom prst="rect">
            <a:avLst/>
          </a:prstGeom>
          <a:effectLst/>
        </p:spPr>
      </p:pic>
    </p:spTree>
    <p:extLst>
      <p:ext uri="{BB962C8B-B14F-4D97-AF65-F5344CB8AC3E}">
        <p14:creationId xmlns:p14="http://schemas.microsoft.com/office/powerpoint/2010/main" val="36156839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par>
                                    <p:cTn id="8" presetID="23" presetClass="entr" presetSubtype="28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0" fill="hold"/>
                                            <p:tgtEl>
                                              <p:spTgt spid="4"/>
                                            </p:tgtEl>
                                            <p:attrNameLst>
                                              <p:attrName>ppt_w</p:attrName>
                                            </p:attrNameLst>
                                          </p:cBhvr>
                                          <p:tavLst>
                                            <p:tav tm="0">
                                              <p:val>
                                                <p:strVal val="4/3*#ppt_w"/>
                                              </p:val>
                                            </p:tav>
                                            <p:tav tm="100000">
                                              <p:val>
                                                <p:strVal val="#ppt_w"/>
                                              </p:val>
                                            </p:tav>
                                          </p:tavLst>
                                        </p:anim>
                                        <p:anim calcmode="lin" valueType="num">
                                          <p:cBhvr>
                                            <p:cTn id="11" dur="5000" fill="hold"/>
                                            <p:tgtEl>
                                              <p:spTgt spid="4"/>
                                            </p:tgtEl>
                                            <p:attrNameLst>
                                              <p:attrName>ppt_h</p:attrName>
                                            </p:attrNameLst>
                                          </p:cBhvr>
                                          <p:tavLst>
                                            <p:tav tm="0">
                                              <p:val>
                                                <p:strVal val="4/3*#ppt_h"/>
                                              </p:val>
                                            </p:tav>
                                            <p:tav tm="100000">
                                              <p:val>
                                                <p:strVal val="#ppt_h"/>
                                              </p:val>
                                            </p:tav>
                                          </p:tavLst>
                                        </p:anim>
                                      </p:childTnLst>
                                    </p:cTn>
                                  </p:par>
                                  <p:par>
                                    <p:cTn id="12" presetID="10" presetClass="entr" presetSubtype="0" fill="hold" nodeType="withEffect">
                                      <p:stCondLst>
                                        <p:cond delay="2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2" presetClass="entr" presetSubtype="2" accel="50000" fill="hold" nodeType="withEffect" p14:presetBounceEnd="50000">
                                      <p:stCondLst>
                                        <p:cond delay="200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2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8" dur="2000" fill="hold"/>
                                            <p:tgtEl>
                                              <p:spTgt spid="7"/>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2" presetClass="entr" presetSubtype="4" accel="50000" fill="hold" nodeType="withEffect" p14:presetBounceEnd="50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50000">
                                          <p:cBhvr additive="base">
                                            <p:cTn id="24" dur="50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5" dur="5000" fill="hold"/>
                                            <p:tgtEl>
                                              <p:spTgt spid="13"/>
                                            </p:tgtEl>
                                            <p:attrNameLst>
                                              <p:attrName>ppt_y</p:attrName>
                                            </p:attrNameLst>
                                          </p:cBhvr>
                                          <p:tavLst>
                                            <p:tav tm="0">
                                              <p:val>
                                                <p:strVal val="1+#ppt_h/2"/>
                                              </p:val>
                                            </p:tav>
                                            <p:tav tm="100000">
                                              <p:val>
                                                <p:strVal val="#ppt_y"/>
                                              </p:val>
                                            </p:tav>
                                          </p:tavLst>
                                        </p:anim>
                                      </p:childTnLst>
                                    </p:cTn>
                                  </p:par>
                                  <p:par>
                                    <p:cTn id="26" presetID="23" presetClass="entr" presetSubtype="272"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4000" fill="hold"/>
                                            <p:tgtEl>
                                              <p:spTgt spid="13"/>
                                            </p:tgtEl>
                                            <p:attrNameLst>
                                              <p:attrName>ppt_w</p:attrName>
                                            </p:attrNameLst>
                                          </p:cBhvr>
                                          <p:tavLst>
                                            <p:tav tm="0">
                                              <p:val>
                                                <p:strVal val="2/3*#ppt_w"/>
                                              </p:val>
                                            </p:tav>
                                            <p:tav tm="100000">
                                              <p:val>
                                                <p:strVal val="#ppt_w"/>
                                              </p:val>
                                            </p:tav>
                                          </p:tavLst>
                                        </p:anim>
                                        <p:anim calcmode="lin" valueType="num">
                                          <p:cBhvr>
                                            <p:cTn id="29" dur="4000" fill="hold"/>
                                            <p:tgtEl>
                                              <p:spTgt spid="13"/>
                                            </p:tgtEl>
                                            <p:attrNameLst>
                                              <p:attrName>ppt_h</p:attrName>
                                            </p:attrNameLst>
                                          </p:cBhvr>
                                          <p:tavLst>
                                            <p:tav tm="0">
                                              <p:val>
                                                <p:strVal val="2/3*#ppt_h"/>
                                              </p:val>
                                            </p:tav>
                                            <p:tav tm="100000">
                                              <p:val>
                                                <p:strVal val="#ppt_h"/>
                                              </p:val>
                                            </p:tav>
                                          </p:tavLst>
                                        </p:anim>
                                      </p:childTnLst>
                                    </p:cTn>
                                  </p:par>
                                  <p:par>
                                    <p:cTn id="30" presetID="10" presetClass="entr" presetSubtype="0" fill="hold" nodeType="withEffect">
                                      <p:stCondLst>
                                        <p:cond delay="350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1000"/>
                                            <p:tgtEl>
                                              <p:spTgt spid="92"/>
                                            </p:tgtEl>
                                          </p:cBhvr>
                                        </p:animEffect>
                                      </p:childTnLst>
                                    </p:cTn>
                                  </p:par>
                                  <p:par>
                                    <p:cTn id="33" presetID="10" presetClass="entr" presetSubtype="0" fill="hold" nodeType="withEffect">
                                      <p:stCondLst>
                                        <p:cond delay="23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500"/>
                                            <p:tgtEl>
                                              <p:spTgt spid="9"/>
                                            </p:tgtEl>
                                          </p:cBhvr>
                                        </p:animEffect>
                                      </p:childTnLst>
                                    </p:cTn>
                                  </p:par>
                                  <p:par>
                                    <p:cTn id="36" presetID="42" presetClass="path" presetSubtype="0" decel="100000" fill="hold" nodeType="withEffect">
                                      <p:stCondLst>
                                        <p:cond delay="2300"/>
                                      </p:stCondLst>
                                      <p:childTnLst>
                                        <p:animMotion origin="layout" path="M 0 -4.07407E-6 L 0 -0.05463 " pathEditMode="relative" rAng="0" ptsTypes="AA">
                                          <p:cBhvr>
                                            <p:cTn id="37" dur="1500" spd="-100000" fill="hold"/>
                                            <p:tgtEl>
                                              <p:spTgt spid="9"/>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par>
                                    <p:cTn id="8" presetID="23" presetClass="entr" presetSubtype="28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0" fill="hold"/>
                                            <p:tgtEl>
                                              <p:spTgt spid="4"/>
                                            </p:tgtEl>
                                            <p:attrNameLst>
                                              <p:attrName>ppt_w</p:attrName>
                                            </p:attrNameLst>
                                          </p:cBhvr>
                                          <p:tavLst>
                                            <p:tav tm="0">
                                              <p:val>
                                                <p:strVal val="4/3*#ppt_w"/>
                                              </p:val>
                                            </p:tav>
                                            <p:tav tm="100000">
                                              <p:val>
                                                <p:strVal val="#ppt_w"/>
                                              </p:val>
                                            </p:tav>
                                          </p:tavLst>
                                        </p:anim>
                                        <p:anim calcmode="lin" valueType="num">
                                          <p:cBhvr>
                                            <p:cTn id="11" dur="5000" fill="hold"/>
                                            <p:tgtEl>
                                              <p:spTgt spid="4"/>
                                            </p:tgtEl>
                                            <p:attrNameLst>
                                              <p:attrName>ppt_h</p:attrName>
                                            </p:attrNameLst>
                                          </p:cBhvr>
                                          <p:tavLst>
                                            <p:tav tm="0">
                                              <p:val>
                                                <p:strVal val="4/3*#ppt_h"/>
                                              </p:val>
                                            </p:tav>
                                            <p:tav tm="100000">
                                              <p:val>
                                                <p:strVal val="#ppt_h"/>
                                              </p:val>
                                            </p:tav>
                                          </p:tavLst>
                                        </p:anim>
                                      </p:childTnLst>
                                    </p:cTn>
                                  </p:par>
                                  <p:par>
                                    <p:cTn id="12" presetID="10" presetClass="entr" presetSubtype="0" fill="hold" nodeType="withEffect">
                                      <p:stCondLst>
                                        <p:cond delay="2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2" presetClass="entr" presetSubtype="2" accel="50000" fill="hold" nodeType="withEffect">
                                      <p:stCondLst>
                                        <p:cond delay="2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 fill="hold"/>
                                            <p:tgtEl>
                                              <p:spTgt spid="7"/>
                                            </p:tgtEl>
                                            <p:attrNameLst>
                                              <p:attrName>ppt_x</p:attrName>
                                            </p:attrNameLst>
                                          </p:cBhvr>
                                          <p:tavLst>
                                            <p:tav tm="0">
                                              <p:val>
                                                <p:strVal val="1+#ppt_w/2"/>
                                              </p:val>
                                            </p:tav>
                                            <p:tav tm="100000">
                                              <p:val>
                                                <p:strVal val="#ppt_x"/>
                                              </p:val>
                                            </p:tav>
                                          </p:tavLst>
                                        </p:anim>
                                        <p:anim calcmode="lin" valueType="num">
                                          <p:cBhvr additive="base">
                                            <p:cTn id="18" dur="2000" fill="hold"/>
                                            <p:tgtEl>
                                              <p:spTgt spid="7"/>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2" presetClass="entr" presetSubtype="4" accel="50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0" fill="hold"/>
                                            <p:tgtEl>
                                              <p:spTgt spid="13"/>
                                            </p:tgtEl>
                                            <p:attrNameLst>
                                              <p:attrName>ppt_x</p:attrName>
                                            </p:attrNameLst>
                                          </p:cBhvr>
                                          <p:tavLst>
                                            <p:tav tm="0">
                                              <p:val>
                                                <p:strVal val="#ppt_x"/>
                                              </p:val>
                                            </p:tav>
                                            <p:tav tm="100000">
                                              <p:val>
                                                <p:strVal val="#ppt_x"/>
                                              </p:val>
                                            </p:tav>
                                          </p:tavLst>
                                        </p:anim>
                                        <p:anim calcmode="lin" valueType="num">
                                          <p:cBhvr additive="base">
                                            <p:cTn id="25" dur="5000" fill="hold"/>
                                            <p:tgtEl>
                                              <p:spTgt spid="13"/>
                                            </p:tgtEl>
                                            <p:attrNameLst>
                                              <p:attrName>ppt_y</p:attrName>
                                            </p:attrNameLst>
                                          </p:cBhvr>
                                          <p:tavLst>
                                            <p:tav tm="0">
                                              <p:val>
                                                <p:strVal val="1+#ppt_h/2"/>
                                              </p:val>
                                            </p:tav>
                                            <p:tav tm="100000">
                                              <p:val>
                                                <p:strVal val="#ppt_y"/>
                                              </p:val>
                                            </p:tav>
                                          </p:tavLst>
                                        </p:anim>
                                      </p:childTnLst>
                                    </p:cTn>
                                  </p:par>
                                  <p:par>
                                    <p:cTn id="26" presetID="23" presetClass="entr" presetSubtype="272"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4000" fill="hold"/>
                                            <p:tgtEl>
                                              <p:spTgt spid="13"/>
                                            </p:tgtEl>
                                            <p:attrNameLst>
                                              <p:attrName>ppt_w</p:attrName>
                                            </p:attrNameLst>
                                          </p:cBhvr>
                                          <p:tavLst>
                                            <p:tav tm="0">
                                              <p:val>
                                                <p:strVal val="2/3*#ppt_w"/>
                                              </p:val>
                                            </p:tav>
                                            <p:tav tm="100000">
                                              <p:val>
                                                <p:strVal val="#ppt_w"/>
                                              </p:val>
                                            </p:tav>
                                          </p:tavLst>
                                        </p:anim>
                                        <p:anim calcmode="lin" valueType="num">
                                          <p:cBhvr>
                                            <p:cTn id="29" dur="4000" fill="hold"/>
                                            <p:tgtEl>
                                              <p:spTgt spid="13"/>
                                            </p:tgtEl>
                                            <p:attrNameLst>
                                              <p:attrName>ppt_h</p:attrName>
                                            </p:attrNameLst>
                                          </p:cBhvr>
                                          <p:tavLst>
                                            <p:tav tm="0">
                                              <p:val>
                                                <p:strVal val="2/3*#ppt_h"/>
                                              </p:val>
                                            </p:tav>
                                            <p:tav tm="100000">
                                              <p:val>
                                                <p:strVal val="#ppt_h"/>
                                              </p:val>
                                            </p:tav>
                                          </p:tavLst>
                                        </p:anim>
                                      </p:childTnLst>
                                    </p:cTn>
                                  </p:par>
                                  <p:par>
                                    <p:cTn id="30" presetID="10" presetClass="entr" presetSubtype="0" fill="hold" nodeType="withEffect">
                                      <p:stCondLst>
                                        <p:cond delay="350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1000"/>
                                            <p:tgtEl>
                                              <p:spTgt spid="92"/>
                                            </p:tgtEl>
                                          </p:cBhvr>
                                        </p:animEffect>
                                      </p:childTnLst>
                                    </p:cTn>
                                  </p:par>
                                  <p:par>
                                    <p:cTn id="33" presetID="10" presetClass="entr" presetSubtype="0" fill="hold" nodeType="withEffect">
                                      <p:stCondLst>
                                        <p:cond delay="23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500"/>
                                            <p:tgtEl>
                                              <p:spTgt spid="9"/>
                                            </p:tgtEl>
                                          </p:cBhvr>
                                        </p:animEffect>
                                      </p:childTnLst>
                                    </p:cTn>
                                  </p:par>
                                  <p:par>
                                    <p:cTn id="36" presetID="42" presetClass="path" presetSubtype="0" decel="100000" fill="hold" nodeType="withEffect">
                                      <p:stCondLst>
                                        <p:cond delay="2300"/>
                                      </p:stCondLst>
                                      <p:childTnLst>
                                        <p:animMotion origin="layout" path="M 0 -4.07407E-6 L 0 -0.05463 " pathEditMode="relative" rAng="0" ptsTypes="AA">
                                          <p:cBhvr>
                                            <p:cTn id="37" dur="1500" spd="-100000" fill="hold"/>
                                            <p:tgtEl>
                                              <p:spTgt spid="9"/>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 descr="Genele Açık"/>
          <p:cNvSpPr txBox="1"/>
          <p:nvPr userDrawn="1"/>
        </p:nvSpPr>
        <p:spPr>
          <a:xfrm>
            <a:off x="0" y="6537960"/>
            <a:ext cx="12192000" cy="223138"/>
          </a:xfrm>
          <a:prstGeom prst="rect">
            <a:avLst/>
          </a:prstGeom>
          <a:noFill/>
        </p:spPr>
        <p:txBody>
          <a:bodyPr vert="horz" wrap="square" rtlCol="0">
            <a:spAutoFit/>
          </a:bodyPr>
          <a:lstStyle/>
          <a:p>
            <a:pPr algn="r"/>
            <a:r>
              <a:rPr lang="tr-TR" sz="850" b="0" i="0" u="none" baseline="0">
                <a:solidFill>
                  <a:srgbClr val="000000"/>
                </a:solidFill>
                <a:latin typeface="verdana" panose="020B0604030504040204" pitchFamily="34" charset="0"/>
              </a:rPr>
              <a:t>Genele Açık</a:t>
            </a:r>
            <a:endParaRPr lang="tr-TR" sz="850" b="0" i="0" u="none" baseline="0" dirty="0" err="1">
              <a:solidFill>
                <a:srgbClr val="000000"/>
              </a:solidFill>
              <a:latin typeface="verdana" panose="020B0604030504040204" pitchFamily="34" charset="0"/>
            </a:endParaRPr>
          </a:p>
        </p:txBody>
      </p:sp>
      <p:pic>
        <p:nvPicPr>
          <p:cNvPr id="3" name="Picture 2">
            <a:extLst>
              <a:ext uri="{FF2B5EF4-FFF2-40B4-BE49-F238E27FC236}">
                <a16:creationId xmlns:a16="http://schemas.microsoft.com/office/drawing/2014/main" id="{0C7E02C8-CB2F-0B48-8869-8281D42A49EC}"/>
              </a:ext>
            </a:extLst>
          </p:cNvPr>
          <p:cNvPicPr>
            <a:picLocks noChangeAspect="1"/>
          </p:cNvPicPr>
          <p:nvPr userDrawn="1"/>
        </p:nvPicPr>
        <p:blipFill>
          <a:blip r:embed="rId6"/>
          <a:srcRect/>
          <a:stretch/>
        </p:blipFill>
        <p:spPr>
          <a:xfrm>
            <a:off x="0" y="3048"/>
            <a:ext cx="12192000" cy="6851904"/>
          </a:xfrm>
          <a:prstGeom prst="rect">
            <a:avLst/>
          </a:prstGeom>
        </p:spPr>
      </p:pic>
    </p:spTree>
    <p:extLst>
      <p:ext uri="{BB962C8B-B14F-4D97-AF65-F5344CB8AC3E}">
        <p14:creationId xmlns:p14="http://schemas.microsoft.com/office/powerpoint/2010/main" val="1122287538"/>
      </p:ext>
    </p:extLst>
  </p:cSld>
  <p:clrMap bg1="lt1" tx1="dk1" bg2="lt2" tx2="dk2" accent1="accent1" accent2="accent2" accent3="accent3" accent4="accent4" accent5="accent5" accent6="accent6" hlink="hlink" folHlink="folHlink"/>
  <p:sldLayoutIdLst>
    <p:sldLayoutId id="2147483681" r:id="rId1"/>
    <p:sldLayoutId id="2147483678" r:id="rId2"/>
    <p:sldLayoutId id="2147483682" r:id="rId3"/>
    <p:sldLayoutId id="2147483683" r:id="rId4"/>
  </p:sldLayoutIdLst>
  <p:txStyles>
    <p:titleStyle>
      <a:lvl1pPr marL="0" algn="l" defTabSz="914400" rtl="0" eaLnBrk="1" latinLnBrk="0" hangingPunct="1">
        <a:lnSpc>
          <a:spcPct val="100000"/>
        </a:lnSpc>
        <a:spcBef>
          <a:spcPct val="0"/>
        </a:spcBef>
        <a:buNone/>
        <a:defRPr lang="en-US" sz="4400" b="1" kern="1200" baseline="0" dirty="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 descr="Genele Açık"/>
          <p:cNvSpPr txBox="1"/>
          <p:nvPr userDrawn="1"/>
        </p:nvSpPr>
        <p:spPr>
          <a:xfrm>
            <a:off x="0" y="6537960"/>
            <a:ext cx="12192000" cy="223138"/>
          </a:xfrm>
          <a:prstGeom prst="rect">
            <a:avLst/>
          </a:prstGeom>
          <a:noFill/>
        </p:spPr>
        <p:txBody>
          <a:bodyPr vert="horz" wrap="square" rtlCol="0">
            <a:spAutoFit/>
          </a:bodyPr>
          <a:lstStyle/>
          <a:p>
            <a:pPr algn="r"/>
            <a:r>
              <a:rPr lang="tr-TR" sz="850" b="0" i="0" u="none" baseline="0">
                <a:solidFill>
                  <a:srgbClr val="000000"/>
                </a:solidFill>
                <a:latin typeface="verdana" panose="020B0604030504040204" pitchFamily="34" charset="0"/>
              </a:rPr>
              <a:t>Genele Açık</a:t>
            </a:r>
            <a:endParaRPr lang="tr-TR" sz="850" b="0" i="0" u="none" baseline="0" dirty="0" err="1">
              <a:solidFill>
                <a:srgbClr val="000000"/>
              </a:solidFill>
              <a:latin typeface="verdana" panose="020B0604030504040204" pitchFamily="34" charset="0"/>
            </a:endParaRPr>
          </a:p>
        </p:txBody>
      </p:sp>
      <p:pic>
        <p:nvPicPr>
          <p:cNvPr id="3" name="Picture 2">
            <a:extLst>
              <a:ext uri="{FF2B5EF4-FFF2-40B4-BE49-F238E27FC236}">
                <a16:creationId xmlns:a16="http://schemas.microsoft.com/office/drawing/2014/main" id="{0C7E02C8-CB2F-0B48-8869-8281D42A49EC}"/>
              </a:ext>
            </a:extLst>
          </p:cNvPr>
          <p:cNvPicPr>
            <a:picLocks noChangeAspect="1"/>
          </p:cNvPicPr>
          <p:nvPr userDrawn="1"/>
        </p:nvPicPr>
        <p:blipFill>
          <a:blip r:embed="rId6"/>
          <a:srcRect/>
          <a:stretch/>
        </p:blipFill>
        <p:spPr>
          <a:xfrm>
            <a:off x="0" y="3048"/>
            <a:ext cx="12192000" cy="6851904"/>
          </a:xfrm>
          <a:prstGeom prst="rect">
            <a:avLst/>
          </a:prstGeom>
        </p:spPr>
      </p:pic>
    </p:spTree>
    <p:extLst>
      <p:ext uri="{BB962C8B-B14F-4D97-AF65-F5344CB8AC3E}">
        <p14:creationId xmlns:p14="http://schemas.microsoft.com/office/powerpoint/2010/main" val="1868086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xStyles>
    <p:titleStyle>
      <a:lvl1pPr marL="0" algn="l" defTabSz="914400" rtl="0" eaLnBrk="1" latinLnBrk="0" hangingPunct="1">
        <a:lnSpc>
          <a:spcPct val="100000"/>
        </a:lnSpc>
        <a:spcBef>
          <a:spcPct val="0"/>
        </a:spcBef>
        <a:buNone/>
        <a:defRPr lang="en-US" sz="4400" b="1" kern="1200" baseline="0" dirty="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 descr="Genele Açık"/>
          <p:cNvSpPr txBox="1"/>
          <p:nvPr userDrawn="1"/>
        </p:nvSpPr>
        <p:spPr>
          <a:xfrm>
            <a:off x="0" y="6537960"/>
            <a:ext cx="12192000" cy="223138"/>
          </a:xfrm>
          <a:prstGeom prst="rect">
            <a:avLst/>
          </a:prstGeom>
          <a:noFill/>
        </p:spPr>
        <p:txBody>
          <a:bodyPr vert="horz" wrap="square" rtlCol="0">
            <a:spAutoFit/>
          </a:bodyPr>
          <a:lstStyle/>
          <a:p>
            <a:pPr algn="r"/>
            <a:r>
              <a:rPr lang="tr-TR" sz="850" b="0" i="0" u="none" baseline="0">
                <a:solidFill>
                  <a:srgbClr val="000000"/>
                </a:solidFill>
                <a:latin typeface="verdana" panose="020B0604030504040204" pitchFamily="34" charset="0"/>
              </a:rPr>
              <a:t>Genele Açık</a:t>
            </a:r>
            <a:endParaRPr lang="tr-TR" sz="850" b="0" i="0" u="none" baseline="0" dirty="0" err="1">
              <a:solidFill>
                <a:srgbClr val="000000"/>
              </a:solidFill>
              <a:latin typeface="verdana" panose="020B0604030504040204" pitchFamily="34" charset="0"/>
            </a:endParaRPr>
          </a:p>
        </p:txBody>
      </p:sp>
    </p:spTree>
    <p:extLst>
      <p:ext uri="{BB962C8B-B14F-4D97-AF65-F5344CB8AC3E}">
        <p14:creationId xmlns:p14="http://schemas.microsoft.com/office/powerpoint/2010/main" val="34852445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marL="0" algn="l" defTabSz="914400" rtl="0" eaLnBrk="1" latinLnBrk="0" hangingPunct="1">
        <a:lnSpc>
          <a:spcPct val="100000"/>
        </a:lnSpc>
        <a:spcBef>
          <a:spcPct val="0"/>
        </a:spcBef>
        <a:buNone/>
        <a:defRPr lang="en-US" sz="4400" b="1" kern="1200" baseline="0" dirty="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lide Number Placeholder 47"/>
          <p:cNvSpPr txBox="1">
            <a:spLocks/>
          </p:cNvSpPr>
          <p:nvPr userDrawn="1"/>
        </p:nvSpPr>
        <p:spPr>
          <a:xfrm>
            <a:off x="5923109" y="6386179"/>
            <a:ext cx="345782" cy="283906"/>
          </a:xfrm>
          <a:prstGeom prst="rect">
            <a:avLst/>
          </a:prstGeom>
        </p:spPr>
        <p:txBody>
          <a:bodyPr vert="horz" wrap="none" lIns="72000" tIns="72000" rIns="72000" bIns="72000" rtlCol="0" anchor="ctr">
            <a:spAutoFit/>
          </a:bodyPr>
          <a:lstStyle>
            <a:defPPr>
              <a:defRPr lang="en-US"/>
            </a:defPPr>
            <a:lvl1pPr marL="0" algn="ctr" defTabSz="914400" rtl="0" eaLnBrk="1" latinLnBrk="0" hangingPunct="1">
              <a:defRPr lang="en-US" sz="900" b="0" kern="1200" smtClean="0">
                <a:solidFill>
                  <a:schemeClr val="tx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08A6156-A627-474E-9F69-6627F5ED25C1}" type="slidenum">
              <a:rPr kumimoji="0" lang="uk-UA" sz="900" b="0" i="0" u="none" strike="noStrike" kern="1200" cap="none" spc="0" normalizeH="0" baseline="0" noProof="0" smtClean="0">
                <a:ln>
                  <a:noFill/>
                </a:ln>
                <a:solidFill>
                  <a:srgbClr val="000000"/>
                </a:solidFill>
                <a:effectLst/>
                <a:uLnTx/>
                <a:uFillTx/>
                <a:latin typeface="Verdana" charset="0"/>
                <a:ea typeface="Verdana" charset="0"/>
                <a:cs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uk-UA" sz="900" b="0" i="0" u="none" strike="noStrike" kern="1200" cap="none" spc="0" normalizeH="0" baseline="0" noProof="0" dirty="0">
              <a:ln>
                <a:noFill/>
              </a:ln>
              <a:solidFill>
                <a:srgbClr val="000000"/>
              </a:solidFill>
              <a:effectLst/>
              <a:uLnTx/>
              <a:uFillTx/>
              <a:latin typeface="Verdana" charset="0"/>
              <a:ea typeface="Verdana" charset="0"/>
              <a:cs typeface="Verdana" charset="0"/>
            </a:endParaRPr>
          </a:p>
        </p:txBody>
      </p:sp>
      <p:grpSp>
        <p:nvGrpSpPr>
          <p:cNvPr id="141" name="Group 140"/>
          <p:cNvGrpSpPr/>
          <p:nvPr userDrawn="1"/>
        </p:nvGrpSpPr>
        <p:grpSpPr>
          <a:xfrm>
            <a:off x="332439" y="6400523"/>
            <a:ext cx="1451603" cy="252144"/>
            <a:chOff x="1236663" y="4017963"/>
            <a:chExt cx="3342915" cy="580665"/>
          </a:xfrm>
        </p:grpSpPr>
        <p:sp>
          <p:nvSpPr>
            <p:cNvPr id="143" name="Freeform 142"/>
            <p:cNvSpPr>
              <a:spLocks noChangeArrowheads="1"/>
            </p:cNvSpPr>
            <p:nvPr/>
          </p:nvSpPr>
          <p:spPr bwMode="auto">
            <a:xfrm>
              <a:off x="3448050" y="4017963"/>
              <a:ext cx="1131528" cy="580665"/>
            </a:xfrm>
            <a:custGeom>
              <a:avLst/>
              <a:gdLst>
                <a:gd name="connsiteX0" fmla="*/ 840120 w 1131528"/>
                <a:gd name="connsiteY0" fmla="*/ 206375 h 580665"/>
                <a:gd name="connsiteX1" fmla="*/ 902929 w 1131528"/>
                <a:gd name="connsiteY1" fmla="*/ 321903 h 580665"/>
                <a:gd name="connsiteX2" fmla="*/ 779463 w 1131528"/>
                <a:gd name="connsiteY2" fmla="*/ 321903 h 580665"/>
                <a:gd name="connsiteX3" fmla="*/ 784003 w 1131528"/>
                <a:gd name="connsiteY3" fmla="*/ 145346 h 580665"/>
                <a:gd name="connsiteX4" fmla="*/ 620504 w 1131528"/>
                <a:gd name="connsiteY4" fmla="*/ 435679 h 580665"/>
                <a:gd name="connsiteX5" fmla="*/ 720980 w 1131528"/>
                <a:gd name="connsiteY5" fmla="*/ 435679 h 580665"/>
                <a:gd name="connsiteX6" fmla="*/ 748350 w 1131528"/>
                <a:gd name="connsiteY6" fmla="*/ 383872 h 580665"/>
                <a:gd name="connsiteX7" fmla="*/ 935617 w 1131528"/>
                <a:gd name="connsiteY7" fmla="*/ 383872 h 580665"/>
                <a:gd name="connsiteX8" fmla="*/ 964068 w 1131528"/>
                <a:gd name="connsiteY8" fmla="*/ 435679 h 580665"/>
                <a:gd name="connsiteX9" fmla="*/ 1061663 w 1131528"/>
                <a:gd name="connsiteY9" fmla="*/ 435679 h 580665"/>
                <a:gd name="connsiteX10" fmla="*/ 902846 w 1131528"/>
                <a:gd name="connsiteY10" fmla="*/ 145346 h 580665"/>
                <a:gd name="connsiteX11" fmla="*/ 288464 w 1131528"/>
                <a:gd name="connsiteY11" fmla="*/ 144267 h 580665"/>
                <a:gd name="connsiteX12" fmla="*/ 179705 w 1131528"/>
                <a:gd name="connsiteY12" fmla="*/ 149304 h 580665"/>
                <a:gd name="connsiteX13" fmla="*/ 107679 w 1131528"/>
                <a:gd name="connsiteY13" fmla="*/ 237807 h 580665"/>
                <a:gd name="connsiteX14" fmla="*/ 150174 w 1131528"/>
                <a:gd name="connsiteY14" fmla="*/ 315876 h 580665"/>
                <a:gd name="connsiteX15" fmla="*/ 232644 w 1131528"/>
                <a:gd name="connsiteY15" fmla="*/ 323072 h 580665"/>
                <a:gd name="connsiteX16" fmla="*/ 312953 w 1131528"/>
                <a:gd name="connsiteY16" fmla="*/ 323072 h 580665"/>
                <a:gd name="connsiteX17" fmla="*/ 356169 w 1131528"/>
                <a:gd name="connsiteY17" fmla="*/ 323791 h 580665"/>
                <a:gd name="connsiteX18" fmla="*/ 382818 w 1131528"/>
                <a:gd name="connsiteY18" fmla="*/ 348255 h 580665"/>
                <a:gd name="connsiteX19" fmla="*/ 268297 w 1131528"/>
                <a:gd name="connsiteY19" fmla="*/ 376677 h 580665"/>
                <a:gd name="connsiteX20" fmla="*/ 213197 w 1131528"/>
                <a:gd name="connsiteY20" fmla="*/ 373799 h 580665"/>
                <a:gd name="connsiteX21" fmla="*/ 195911 w 1131528"/>
                <a:gd name="connsiteY21" fmla="*/ 343219 h 580665"/>
                <a:gd name="connsiteX22" fmla="*/ 109480 w 1131528"/>
                <a:gd name="connsiteY22" fmla="*/ 343219 h 580665"/>
                <a:gd name="connsiteX23" fmla="*/ 109480 w 1131528"/>
                <a:gd name="connsiteY23" fmla="*/ 360488 h 580665"/>
                <a:gd name="connsiteX24" fmla="*/ 156296 w 1131528"/>
                <a:gd name="connsiteY24" fmla="*/ 430642 h 580665"/>
                <a:gd name="connsiteX25" fmla="*/ 273339 w 1131528"/>
                <a:gd name="connsiteY25" fmla="*/ 437838 h 580665"/>
                <a:gd name="connsiteX26" fmla="*/ 394702 w 1131528"/>
                <a:gd name="connsiteY26" fmla="*/ 433520 h 580665"/>
                <a:gd name="connsiteX27" fmla="*/ 468889 w 1131528"/>
                <a:gd name="connsiteY27" fmla="*/ 347176 h 580665"/>
                <a:gd name="connsiteX28" fmla="*/ 450883 w 1131528"/>
                <a:gd name="connsiteY28" fmla="*/ 282418 h 580665"/>
                <a:gd name="connsiteX29" fmla="*/ 375616 w 1131528"/>
                <a:gd name="connsiteY29" fmla="*/ 260112 h 580665"/>
                <a:gd name="connsiteX30" fmla="*/ 330239 w 1131528"/>
                <a:gd name="connsiteY30" fmla="*/ 259033 h 580665"/>
                <a:gd name="connsiteX31" fmla="*/ 247769 w 1131528"/>
                <a:gd name="connsiteY31" fmla="*/ 259033 h 580665"/>
                <a:gd name="connsiteX32" fmla="*/ 213197 w 1131528"/>
                <a:gd name="connsiteY32" fmla="*/ 256874 h 580665"/>
                <a:gd name="connsiteX33" fmla="*/ 194110 w 1131528"/>
                <a:gd name="connsiteY33" fmla="*/ 233490 h 580665"/>
                <a:gd name="connsiteX34" fmla="*/ 223281 w 1131528"/>
                <a:gd name="connsiteY34" fmla="*/ 209385 h 580665"/>
                <a:gd name="connsiteX35" fmla="*/ 302869 w 1131528"/>
                <a:gd name="connsiteY35" fmla="*/ 207226 h 580665"/>
                <a:gd name="connsiteX36" fmla="*/ 370574 w 1131528"/>
                <a:gd name="connsiteY36" fmla="*/ 235648 h 580665"/>
                <a:gd name="connsiteX37" fmla="*/ 457005 w 1131528"/>
                <a:gd name="connsiteY37" fmla="*/ 235648 h 580665"/>
                <a:gd name="connsiteX38" fmla="*/ 418111 w 1131528"/>
                <a:gd name="connsiteY38" fmla="*/ 154341 h 580665"/>
                <a:gd name="connsiteX39" fmla="*/ 288464 w 1131528"/>
                <a:gd name="connsiteY39" fmla="*/ 144267 h 580665"/>
                <a:gd name="connsiteX40" fmla="*/ 290625 w 1131528"/>
                <a:gd name="connsiteY40" fmla="*/ 0 h 580665"/>
                <a:gd name="connsiteX41" fmla="*/ 565404 w 1131528"/>
                <a:gd name="connsiteY41" fmla="*/ 198952 h 580665"/>
                <a:gd name="connsiteX42" fmla="*/ 840903 w 1131528"/>
                <a:gd name="connsiteY42" fmla="*/ 0 h 580665"/>
                <a:gd name="connsiteX43" fmla="*/ 1131528 w 1131528"/>
                <a:gd name="connsiteY43" fmla="*/ 290333 h 580665"/>
                <a:gd name="connsiteX44" fmla="*/ 840903 w 1131528"/>
                <a:gd name="connsiteY44" fmla="*/ 580665 h 580665"/>
                <a:gd name="connsiteX45" fmla="*/ 565404 w 1131528"/>
                <a:gd name="connsiteY45" fmla="*/ 381714 h 580665"/>
                <a:gd name="connsiteX46" fmla="*/ 290625 w 1131528"/>
                <a:gd name="connsiteY46" fmla="*/ 580665 h 580665"/>
                <a:gd name="connsiteX47" fmla="*/ 0 w 1131528"/>
                <a:gd name="connsiteY47" fmla="*/ 290333 h 580665"/>
                <a:gd name="connsiteX48" fmla="*/ 290625 w 1131528"/>
                <a:gd name="connsiteY48" fmla="*/ 0 h 5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1528" h="580665">
                  <a:moveTo>
                    <a:pt x="840120" y="206375"/>
                  </a:moveTo>
                  <a:lnTo>
                    <a:pt x="902929" y="321903"/>
                  </a:lnTo>
                  <a:lnTo>
                    <a:pt x="779463" y="321903"/>
                  </a:lnTo>
                  <a:close/>
                  <a:moveTo>
                    <a:pt x="784003" y="145346"/>
                  </a:moveTo>
                  <a:lnTo>
                    <a:pt x="620504" y="435679"/>
                  </a:lnTo>
                  <a:lnTo>
                    <a:pt x="720980" y="435679"/>
                  </a:lnTo>
                  <a:lnTo>
                    <a:pt x="748350" y="383872"/>
                  </a:lnTo>
                  <a:lnTo>
                    <a:pt x="935617" y="383872"/>
                  </a:lnTo>
                  <a:lnTo>
                    <a:pt x="964068" y="435679"/>
                  </a:lnTo>
                  <a:lnTo>
                    <a:pt x="1061663" y="435679"/>
                  </a:lnTo>
                  <a:lnTo>
                    <a:pt x="902846" y="145346"/>
                  </a:lnTo>
                  <a:close/>
                  <a:moveTo>
                    <a:pt x="288464" y="144267"/>
                  </a:moveTo>
                  <a:cubicBezTo>
                    <a:pt x="232644" y="144267"/>
                    <a:pt x="208155" y="145346"/>
                    <a:pt x="179705" y="149304"/>
                  </a:cubicBezTo>
                  <a:cubicBezTo>
                    <a:pt x="126046" y="156499"/>
                    <a:pt x="107679" y="179884"/>
                    <a:pt x="107679" y="237807"/>
                  </a:cubicBezTo>
                  <a:cubicBezTo>
                    <a:pt x="107679" y="283497"/>
                    <a:pt x="119563" y="305803"/>
                    <a:pt x="150174" y="315876"/>
                  </a:cubicBezTo>
                  <a:cubicBezTo>
                    <a:pt x="165300" y="320913"/>
                    <a:pt x="189789" y="323072"/>
                    <a:pt x="232644" y="323072"/>
                  </a:cubicBezTo>
                  <a:lnTo>
                    <a:pt x="312953" y="323072"/>
                  </a:lnTo>
                  <a:cubicBezTo>
                    <a:pt x="348966" y="323072"/>
                    <a:pt x="351127" y="323791"/>
                    <a:pt x="356169" y="323791"/>
                  </a:cubicBezTo>
                  <a:cubicBezTo>
                    <a:pt x="373455" y="324871"/>
                    <a:pt x="382818" y="333145"/>
                    <a:pt x="382818" y="348255"/>
                  </a:cubicBezTo>
                  <a:cubicBezTo>
                    <a:pt x="382818" y="373799"/>
                    <a:pt x="371294" y="376677"/>
                    <a:pt x="268297" y="376677"/>
                  </a:cubicBezTo>
                  <a:cubicBezTo>
                    <a:pt x="246689" y="376677"/>
                    <a:pt x="221480" y="375598"/>
                    <a:pt x="213197" y="373799"/>
                  </a:cubicBezTo>
                  <a:cubicBezTo>
                    <a:pt x="200232" y="370561"/>
                    <a:pt x="196991" y="364445"/>
                    <a:pt x="195911" y="343219"/>
                  </a:cubicBezTo>
                  <a:lnTo>
                    <a:pt x="109480" y="343219"/>
                  </a:lnTo>
                  <a:cubicBezTo>
                    <a:pt x="109480" y="350414"/>
                    <a:pt x="109480" y="357609"/>
                    <a:pt x="109480" y="360488"/>
                  </a:cubicBezTo>
                  <a:cubicBezTo>
                    <a:pt x="109480" y="401141"/>
                    <a:pt x="123885" y="422368"/>
                    <a:pt x="156296" y="430642"/>
                  </a:cubicBezTo>
                  <a:cubicBezTo>
                    <a:pt x="177544" y="435679"/>
                    <a:pt x="207075" y="437838"/>
                    <a:pt x="273339" y="437838"/>
                  </a:cubicBezTo>
                  <a:cubicBezTo>
                    <a:pt x="334921" y="437838"/>
                    <a:pt x="360130" y="436758"/>
                    <a:pt x="394702" y="433520"/>
                  </a:cubicBezTo>
                  <a:cubicBezTo>
                    <a:pt x="449802" y="427404"/>
                    <a:pt x="471050" y="404019"/>
                    <a:pt x="468889" y="347176"/>
                  </a:cubicBezTo>
                  <a:cubicBezTo>
                    <a:pt x="468889" y="316956"/>
                    <a:pt x="462767" y="295370"/>
                    <a:pt x="450883" y="282418"/>
                  </a:cubicBezTo>
                  <a:cubicBezTo>
                    <a:pt x="436477" y="266948"/>
                    <a:pt x="419191" y="261911"/>
                    <a:pt x="375616" y="260112"/>
                  </a:cubicBezTo>
                  <a:cubicBezTo>
                    <a:pt x="352207" y="259033"/>
                    <a:pt x="334921" y="259033"/>
                    <a:pt x="330239" y="259033"/>
                  </a:cubicBezTo>
                  <a:lnTo>
                    <a:pt x="247769" y="259033"/>
                  </a:lnTo>
                  <a:cubicBezTo>
                    <a:pt x="220400" y="259033"/>
                    <a:pt x="218239" y="257954"/>
                    <a:pt x="213197" y="256874"/>
                  </a:cubicBezTo>
                  <a:cubicBezTo>
                    <a:pt x="200232" y="253996"/>
                    <a:pt x="194110" y="245722"/>
                    <a:pt x="194110" y="233490"/>
                  </a:cubicBezTo>
                  <a:cubicBezTo>
                    <a:pt x="194110" y="217300"/>
                    <a:pt x="202033" y="211184"/>
                    <a:pt x="223281" y="209385"/>
                  </a:cubicBezTo>
                  <a:cubicBezTo>
                    <a:pt x="236605" y="208306"/>
                    <a:pt x="275139" y="207226"/>
                    <a:pt x="302869" y="207226"/>
                  </a:cubicBezTo>
                  <a:cubicBezTo>
                    <a:pt x="362291" y="207226"/>
                    <a:pt x="370574" y="210105"/>
                    <a:pt x="370574" y="235648"/>
                  </a:cubicBezTo>
                  <a:lnTo>
                    <a:pt x="457005" y="235648"/>
                  </a:lnTo>
                  <a:cubicBezTo>
                    <a:pt x="457005" y="184921"/>
                    <a:pt x="447641" y="165493"/>
                    <a:pt x="418111" y="154341"/>
                  </a:cubicBezTo>
                  <a:cubicBezTo>
                    <a:pt x="395783" y="146426"/>
                    <a:pt x="373455" y="144267"/>
                    <a:pt x="288464" y="144267"/>
                  </a:cubicBezTo>
                  <a:close/>
                  <a:moveTo>
                    <a:pt x="290625" y="0"/>
                  </a:moveTo>
                  <a:cubicBezTo>
                    <a:pt x="418111" y="0"/>
                    <a:pt x="526870" y="83466"/>
                    <a:pt x="565404" y="198952"/>
                  </a:cubicBezTo>
                  <a:cubicBezTo>
                    <a:pt x="603218" y="83466"/>
                    <a:pt x="711977" y="0"/>
                    <a:pt x="840903" y="0"/>
                  </a:cubicBezTo>
                  <a:cubicBezTo>
                    <a:pt x="1001521" y="0"/>
                    <a:pt x="1131528" y="129876"/>
                    <a:pt x="1131528" y="290333"/>
                  </a:cubicBezTo>
                  <a:cubicBezTo>
                    <a:pt x="1131528" y="450789"/>
                    <a:pt x="1001521" y="580665"/>
                    <a:pt x="840903" y="580665"/>
                  </a:cubicBezTo>
                  <a:cubicBezTo>
                    <a:pt x="713057" y="580665"/>
                    <a:pt x="604298" y="497559"/>
                    <a:pt x="565404" y="381714"/>
                  </a:cubicBezTo>
                  <a:cubicBezTo>
                    <a:pt x="527950" y="497559"/>
                    <a:pt x="419191" y="580665"/>
                    <a:pt x="290625" y="580665"/>
                  </a:cubicBezTo>
                  <a:cubicBezTo>
                    <a:pt x="130007" y="580665"/>
                    <a:pt x="0" y="450789"/>
                    <a:pt x="0" y="290333"/>
                  </a:cubicBezTo>
                  <a:cubicBezTo>
                    <a:pt x="0" y="129876"/>
                    <a:pt x="130007" y="0"/>
                    <a:pt x="290625" y="0"/>
                  </a:cubicBezTo>
                  <a:close/>
                </a:path>
              </a:pathLst>
            </a:custGeom>
            <a:solidFill>
              <a:srgbClr val="004A9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endParaRPr lang="en-US">
                <a:solidFill>
                  <a:srgbClr val="000000"/>
                </a:solidFill>
                <a:latin typeface="Verdana" panose="020B0604030504040204"/>
              </a:endParaRPr>
            </a:p>
          </p:txBody>
        </p:sp>
        <p:sp>
          <p:nvSpPr>
            <p:cNvPr id="144" name="Freeform 143"/>
            <p:cNvSpPr>
              <a:spLocks noChangeArrowheads="1"/>
            </p:cNvSpPr>
            <p:nvPr/>
          </p:nvSpPr>
          <p:spPr bwMode="auto">
            <a:xfrm>
              <a:off x="1236663" y="4160838"/>
              <a:ext cx="323850" cy="290512"/>
            </a:xfrm>
            <a:custGeom>
              <a:avLst/>
              <a:gdLst>
                <a:gd name="T0" fmla="*/ 0 w 901"/>
                <a:gd name="T1" fmla="*/ 807 h 808"/>
                <a:gd name="T2" fmla="*/ 0 w 901"/>
                <a:gd name="T3" fmla="*/ 0 h 808"/>
                <a:gd name="T4" fmla="*/ 892 w 901"/>
                <a:gd name="T5" fmla="*/ 0 h 808"/>
                <a:gd name="T6" fmla="*/ 892 w 901"/>
                <a:gd name="T7" fmla="*/ 183 h 808"/>
                <a:gd name="T8" fmla="*/ 240 w 901"/>
                <a:gd name="T9" fmla="*/ 183 h 808"/>
                <a:gd name="T10" fmla="*/ 240 w 901"/>
                <a:gd name="T11" fmla="*/ 322 h 808"/>
                <a:gd name="T12" fmla="*/ 855 w 901"/>
                <a:gd name="T13" fmla="*/ 322 h 808"/>
                <a:gd name="T14" fmla="*/ 855 w 901"/>
                <a:gd name="T15" fmla="*/ 483 h 808"/>
                <a:gd name="T16" fmla="*/ 240 w 901"/>
                <a:gd name="T17" fmla="*/ 483 h 808"/>
                <a:gd name="T18" fmla="*/ 240 w 901"/>
                <a:gd name="T19" fmla="*/ 624 h 808"/>
                <a:gd name="T20" fmla="*/ 900 w 901"/>
                <a:gd name="T21" fmla="*/ 624 h 808"/>
                <a:gd name="T22" fmla="*/ 900 w 901"/>
                <a:gd name="T23" fmla="*/ 807 h 808"/>
                <a:gd name="T24" fmla="*/ 0 w 901"/>
                <a:gd name="T25"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1" h="808">
                  <a:moveTo>
                    <a:pt x="0" y="807"/>
                  </a:moveTo>
                  <a:lnTo>
                    <a:pt x="0" y="0"/>
                  </a:lnTo>
                  <a:lnTo>
                    <a:pt x="892" y="0"/>
                  </a:lnTo>
                  <a:lnTo>
                    <a:pt x="892" y="183"/>
                  </a:lnTo>
                  <a:lnTo>
                    <a:pt x="240" y="183"/>
                  </a:lnTo>
                  <a:lnTo>
                    <a:pt x="240" y="322"/>
                  </a:lnTo>
                  <a:lnTo>
                    <a:pt x="855" y="322"/>
                  </a:lnTo>
                  <a:lnTo>
                    <a:pt x="855" y="483"/>
                  </a:lnTo>
                  <a:lnTo>
                    <a:pt x="240" y="483"/>
                  </a:lnTo>
                  <a:lnTo>
                    <a:pt x="240" y="624"/>
                  </a:lnTo>
                  <a:lnTo>
                    <a:pt x="900" y="624"/>
                  </a:lnTo>
                  <a:lnTo>
                    <a:pt x="900" y="807"/>
                  </a:lnTo>
                  <a:lnTo>
                    <a:pt x="0" y="807"/>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0000"/>
                </a:solidFill>
                <a:latin typeface="Verdana" panose="020B0604030504040204"/>
              </a:endParaRPr>
            </a:p>
          </p:txBody>
        </p:sp>
        <p:sp>
          <p:nvSpPr>
            <p:cNvPr id="145" name="Freeform 144"/>
            <p:cNvSpPr>
              <a:spLocks noChangeArrowheads="1"/>
            </p:cNvSpPr>
            <p:nvPr/>
          </p:nvSpPr>
          <p:spPr bwMode="auto">
            <a:xfrm>
              <a:off x="1628775" y="4160838"/>
              <a:ext cx="398463" cy="290512"/>
            </a:xfrm>
            <a:custGeom>
              <a:avLst/>
              <a:gdLst>
                <a:gd name="T0" fmla="*/ 712 w 1108"/>
                <a:gd name="T1" fmla="*/ 807 h 808"/>
                <a:gd name="T2" fmla="*/ 232 w 1108"/>
                <a:gd name="T3" fmla="*/ 200 h 808"/>
                <a:gd name="T4" fmla="*/ 238 w 1108"/>
                <a:gd name="T5" fmla="*/ 807 h 808"/>
                <a:gd name="T6" fmla="*/ 0 w 1108"/>
                <a:gd name="T7" fmla="*/ 807 h 808"/>
                <a:gd name="T8" fmla="*/ 0 w 1108"/>
                <a:gd name="T9" fmla="*/ 0 h 808"/>
                <a:gd name="T10" fmla="*/ 393 w 1108"/>
                <a:gd name="T11" fmla="*/ 0 h 808"/>
                <a:gd name="T12" fmla="*/ 881 w 1108"/>
                <a:gd name="T13" fmla="*/ 615 h 808"/>
                <a:gd name="T14" fmla="*/ 875 w 1108"/>
                <a:gd name="T15" fmla="*/ 0 h 808"/>
                <a:gd name="T16" fmla="*/ 1107 w 1108"/>
                <a:gd name="T17" fmla="*/ 0 h 808"/>
                <a:gd name="T18" fmla="*/ 1107 w 1108"/>
                <a:gd name="T19" fmla="*/ 807 h 808"/>
                <a:gd name="T20" fmla="*/ 712 w 1108"/>
                <a:gd name="T21"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8" h="808">
                  <a:moveTo>
                    <a:pt x="712" y="807"/>
                  </a:moveTo>
                  <a:lnTo>
                    <a:pt x="232" y="200"/>
                  </a:lnTo>
                  <a:lnTo>
                    <a:pt x="238" y="807"/>
                  </a:lnTo>
                  <a:lnTo>
                    <a:pt x="0" y="807"/>
                  </a:lnTo>
                  <a:lnTo>
                    <a:pt x="0" y="0"/>
                  </a:lnTo>
                  <a:lnTo>
                    <a:pt x="393" y="0"/>
                  </a:lnTo>
                  <a:lnTo>
                    <a:pt x="881" y="615"/>
                  </a:lnTo>
                  <a:lnTo>
                    <a:pt x="875" y="0"/>
                  </a:lnTo>
                  <a:lnTo>
                    <a:pt x="1107" y="0"/>
                  </a:lnTo>
                  <a:lnTo>
                    <a:pt x="1107" y="807"/>
                  </a:lnTo>
                  <a:lnTo>
                    <a:pt x="712" y="807"/>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0000"/>
                </a:solidFill>
                <a:latin typeface="Verdana" panose="020B0604030504040204"/>
              </a:endParaRPr>
            </a:p>
          </p:txBody>
        </p:sp>
        <p:sp>
          <p:nvSpPr>
            <p:cNvPr id="146" name="Freeform 145"/>
            <p:cNvSpPr>
              <a:spLocks noChangeArrowheads="1"/>
            </p:cNvSpPr>
            <p:nvPr/>
          </p:nvSpPr>
          <p:spPr bwMode="auto">
            <a:xfrm>
              <a:off x="2103438" y="4160838"/>
              <a:ext cx="323850" cy="290512"/>
            </a:xfrm>
            <a:custGeom>
              <a:avLst/>
              <a:gdLst>
                <a:gd name="T0" fmla="*/ 0 w 901"/>
                <a:gd name="T1" fmla="*/ 807 h 808"/>
                <a:gd name="T2" fmla="*/ 0 w 901"/>
                <a:gd name="T3" fmla="*/ 0 h 808"/>
                <a:gd name="T4" fmla="*/ 892 w 901"/>
                <a:gd name="T5" fmla="*/ 0 h 808"/>
                <a:gd name="T6" fmla="*/ 892 w 901"/>
                <a:gd name="T7" fmla="*/ 183 h 808"/>
                <a:gd name="T8" fmla="*/ 240 w 901"/>
                <a:gd name="T9" fmla="*/ 183 h 808"/>
                <a:gd name="T10" fmla="*/ 240 w 901"/>
                <a:gd name="T11" fmla="*/ 322 h 808"/>
                <a:gd name="T12" fmla="*/ 855 w 901"/>
                <a:gd name="T13" fmla="*/ 322 h 808"/>
                <a:gd name="T14" fmla="*/ 855 w 901"/>
                <a:gd name="T15" fmla="*/ 483 h 808"/>
                <a:gd name="T16" fmla="*/ 240 w 901"/>
                <a:gd name="T17" fmla="*/ 483 h 808"/>
                <a:gd name="T18" fmla="*/ 240 w 901"/>
                <a:gd name="T19" fmla="*/ 624 h 808"/>
                <a:gd name="T20" fmla="*/ 900 w 901"/>
                <a:gd name="T21" fmla="*/ 624 h 808"/>
                <a:gd name="T22" fmla="*/ 900 w 901"/>
                <a:gd name="T23" fmla="*/ 807 h 808"/>
                <a:gd name="T24" fmla="*/ 0 w 901"/>
                <a:gd name="T25"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1" h="808">
                  <a:moveTo>
                    <a:pt x="0" y="807"/>
                  </a:moveTo>
                  <a:lnTo>
                    <a:pt x="0" y="0"/>
                  </a:lnTo>
                  <a:lnTo>
                    <a:pt x="892" y="0"/>
                  </a:lnTo>
                  <a:lnTo>
                    <a:pt x="892" y="183"/>
                  </a:lnTo>
                  <a:lnTo>
                    <a:pt x="240" y="183"/>
                  </a:lnTo>
                  <a:lnTo>
                    <a:pt x="240" y="322"/>
                  </a:lnTo>
                  <a:lnTo>
                    <a:pt x="855" y="322"/>
                  </a:lnTo>
                  <a:lnTo>
                    <a:pt x="855" y="483"/>
                  </a:lnTo>
                  <a:lnTo>
                    <a:pt x="240" y="483"/>
                  </a:lnTo>
                  <a:lnTo>
                    <a:pt x="240" y="624"/>
                  </a:lnTo>
                  <a:lnTo>
                    <a:pt x="900" y="624"/>
                  </a:lnTo>
                  <a:lnTo>
                    <a:pt x="900" y="807"/>
                  </a:lnTo>
                  <a:lnTo>
                    <a:pt x="0" y="807"/>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0000"/>
                </a:solidFill>
                <a:latin typeface="Verdana" panose="020B0604030504040204"/>
              </a:endParaRPr>
            </a:p>
          </p:txBody>
        </p:sp>
        <p:sp>
          <p:nvSpPr>
            <p:cNvPr id="147" name="Freeform 146"/>
            <p:cNvSpPr>
              <a:spLocks noChangeArrowheads="1"/>
            </p:cNvSpPr>
            <p:nvPr/>
          </p:nvSpPr>
          <p:spPr bwMode="auto">
            <a:xfrm>
              <a:off x="2495550" y="4162425"/>
              <a:ext cx="366713" cy="290513"/>
            </a:xfrm>
            <a:custGeom>
              <a:avLst/>
              <a:gdLst>
                <a:gd name="T0" fmla="*/ 764 w 1017"/>
                <a:gd name="T1" fmla="*/ 254 h 808"/>
                <a:gd name="T2" fmla="*/ 747 w 1017"/>
                <a:gd name="T3" fmla="*/ 220 h 808"/>
                <a:gd name="T4" fmla="*/ 731 w 1017"/>
                <a:gd name="T5" fmla="*/ 209 h 808"/>
                <a:gd name="T6" fmla="*/ 711 w 1017"/>
                <a:gd name="T7" fmla="*/ 200 h 808"/>
                <a:gd name="T8" fmla="*/ 680 w 1017"/>
                <a:gd name="T9" fmla="*/ 197 h 808"/>
                <a:gd name="T10" fmla="*/ 635 w 1017"/>
                <a:gd name="T11" fmla="*/ 197 h 808"/>
                <a:gd name="T12" fmla="*/ 242 w 1017"/>
                <a:gd name="T13" fmla="*/ 197 h 808"/>
                <a:gd name="T14" fmla="*/ 242 w 1017"/>
                <a:gd name="T15" fmla="*/ 406 h 808"/>
                <a:gd name="T16" fmla="*/ 626 w 1017"/>
                <a:gd name="T17" fmla="*/ 406 h 808"/>
                <a:gd name="T18" fmla="*/ 697 w 1017"/>
                <a:gd name="T19" fmla="*/ 403 h 808"/>
                <a:gd name="T20" fmla="*/ 739 w 1017"/>
                <a:gd name="T21" fmla="*/ 389 h 808"/>
                <a:gd name="T22" fmla="*/ 759 w 1017"/>
                <a:gd name="T23" fmla="*/ 364 h 808"/>
                <a:gd name="T24" fmla="*/ 770 w 1017"/>
                <a:gd name="T25" fmla="*/ 316 h 808"/>
                <a:gd name="T26" fmla="*/ 764 w 1017"/>
                <a:gd name="T27" fmla="*/ 254 h 808"/>
                <a:gd name="T28" fmla="*/ 948 w 1017"/>
                <a:gd name="T29" fmla="*/ 457 h 808"/>
                <a:gd name="T30" fmla="*/ 925 w 1017"/>
                <a:gd name="T31" fmla="*/ 471 h 808"/>
                <a:gd name="T32" fmla="*/ 894 w 1017"/>
                <a:gd name="T33" fmla="*/ 480 h 808"/>
                <a:gd name="T34" fmla="*/ 852 w 1017"/>
                <a:gd name="T35" fmla="*/ 488 h 808"/>
                <a:gd name="T36" fmla="*/ 793 w 1017"/>
                <a:gd name="T37" fmla="*/ 496 h 808"/>
                <a:gd name="T38" fmla="*/ 832 w 1017"/>
                <a:gd name="T39" fmla="*/ 499 h 808"/>
                <a:gd name="T40" fmla="*/ 891 w 1017"/>
                <a:gd name="T41" fmla="*/ 505 h 808"/>
                <a:gd name="T42" fmla="*/ 934 w 1017"/>
                <a:gd name="T43" fmla="*/ 513 h 808"/>
                <a:gd name="T44" fmla="*/ 962 w 1017"/>
                <a:gd name="T45" fmla="*/ 530 h 808"/>
                <a:gd name="T46" fmla="*/ 982 w 1017"/>
                <a:gd name="T47" fmla="*/ 556 h 808"/>
                <a:gd name="T48" fmla="*/ 999 w 1017"/>
                <a:gd name="T49" fmla="*/ 604 h 808"/>
                <a:gd name="T50" fmla="*/ 1004 w 1017"/>
                <a:gd name="T51" fmla="*/ 674 h 808"/>
                <a:gd name="T52" fmla="*/ 1004 w 1017"/>
                <a:gd name="T53" fmla="*/ 801 h 808"/>
                <a:gd name="T54" fmla="*/ 756 w 1017"/>
                <a:gd name="T55" fmla="*/ 801 h 808"/>
                <a:gd name="T56" fmla="*/ 756 w 1017"/>
                <a:gd name="T57" fmla="*/ 705 h 808"/>
                <a:gd name="T58" fmla="*/ 747 w 1017"/>
                <a:gd name="T59" fmla="*/ 652 h 808"/>
                <a:gd name="T60" fmla="*/ 725 w 1017"/>
                <a:gd name="T61" fmla="*/ 618 h 808"/>
                <a:gd name="T62" fmla="*/ 691 w 1017"/>
                <a:gd name="T63" fmla="*/ 607 h 808"/>
                <a:gd name="T64" fmla="*/ 620 w 1017"/>
                <a:gd name="T65" fmla="*/ 604 h 808"/>
                <a:gd name="T66" fmla="*/ 245 w 1017"/>
                <a:gd name="T67" fmla="*/ 604 h 808"/>
                <a:gd name="T68" fmla="*/ 245 w 1017"/>
                <a:gd name="T69" fmla="*/ 807 h 808"/>
                <a:gd name="T70" fmla="*/ 0 w 1017"/>
                <a:gd name="T71" fmla="*/ 807 h 808"/>
                <a:gd name="T72" fmla="*/ 0 w 1017"/>
                <a:gd name="T73" fmla="*/ 0 h 808"/>
                <a:gd name="T74" fmla="*/ 694 w 1017"/>
                <a:gd name="T75" fmla="*/ 0 h 808"/>
                <a:gd name="T76" fmla="*/ 832 w 1017"/>
                <a:gd name="T77" fmla="*/ 8 h 808"/>
                <a:gd name="T78" fmla="*/ 917 w 1017"/>
                <a:gd name="T79" fmla="*/ 34 h 808"/>
                <a:gd name="T80" fmla="*/ 990 w 1017"/>
                <a:gd name="T81" fmla="*/ 118 h 808"/>
                <a:gd name="T82" fmla="*/ 1016 w 1017"/>
                <a:gd name="T83" fmla="*/ 265 h 808"/>
                <a:gd name="T84" fmla="*/ 948 w 1017"/>
                <a:gd name="T85" fmla="*/ 45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7" h="808">
                  <a:moveTo>
                    <a:pt x="764" y="254"/>
                  </a:moveTo>
                  <a:cubicBezTo>
                    <a:pt x="761" y="240"/>
                    <a:pt x="755" y="228"/>
                    <a:pt x="747" y="220"/>
                  </a:cubicBezTo>
                  <a:cubicBezTo>
                    <a:pt x="741" y="214"/>
                    <a:pt x="736" y="211"/>
                    <a:pt x="731" y="209"/>
                  </a:cubicBezTo>
                  <a:cubicBezTo>
                    <a:pt x="725" y="206"/>
                    <a:pt x="719" y="203"/>
                    <a:pt x="711" y="200"/>
                  </a:cubicBezTo>
                  <a:cubicBezTo>
                    <a:pt x="702" y="197"/>
                    <a:pt x="694" y="197"/>
                    <a:pt x="680" y="197"/>
                  </a:cubicBezTo>
                  <a:lnTo>
                    <a:pt x="635" y="197"/>
                  </a:lnTo>
                  <a:lnTo>
                    <a:pt x="242" y="197"/>
                  </a:lnTo>
                  <a:lnTo>
                    <a:pt x="242" y="406"/>
                  </a:lnTo>
                  <a:lnTo>
                    <a:pt x="626" y="406"/>
                  </a:lnTo>
                  <a:cubicBezTo>
                    <a:pt x="654" y="406"/>
                    <a:pt x="680" y="406"/>
                    <a:pt x="697" y="403"/>
                  </a:cubicBezTo>
                  <a:cubicBezTo>
                    <a:pt x="716" y="401"/>
                    <a:pt x="731" y="398"/>
                    <a:pt x="739" y="389"/>
                  </a:cubicBezTo>
                  <a:cubicBezTo>
                    <a:pt x="750" y="384"/>
                    <a:pt x="756" y="375"/>
                    <a:pt x="759" y="364"/>
                  </a:cubicBezTo>
                  <a:cubicBezTo>
                    <a:pt x="767" y="350"/>
                    <a:pt x="770" y="333"/>
                    <a:pt x="770" y="316"/>
                  </a:cubicBezTo>
                  <a:cubicBezTo>
                    <a:pt x="770" y="288"/>
                    <a:pt x="766" y="268"/>
                    <a:pt x="764" y="254"/>
                  </a:cubicBezTo>
                  <a:close/>
                  <a:moveTo>
                    <a:pt x="948" y="457"/>
                  </a:moveTo>
                  <a:cubicBezTo>
                    <a:pt x="939" y="463"/>
                    <a:pt x="933" y="468"/>
                    <a:pt x="925" y="471"/>
                  </a:cubicBezTo>
                  <a:cubicBezTo>
                    <a:pt x="916" y="474"/>
                    <a:pt x="908" y="477"/>
                    <a:pt x="894" y="480"/>
                  </a:cubicBezTo>
                  <a:cubicBezTo>
                    <a:pt x="883" y="482"/>
                    <a:pt x="869" y="485"/>
                    <a:pt x="852" y="488"/>
                  </a:cubicBezTo>
                  <a:cubicBezTo>
                    <a:pt x="835" y="491"/>
                    <a:pt x="815" y="494"/>
                    <a:pt x="793" y="496"/>
                  </a:cubicBezTo>
                  <a:lnTo>
                    <a:pt x="832" y="499"/>
                  </a:lnTo>
                  <a:cubicBezTo>
                    <a:pt x="855" y="502"/>
                    <a:pt x="874" y="502"/>
                    <a:pt x="891" y="505"/>
                  </a:cubicBezTo>
                  <a:cubicBezTo>
                    <a:pt x="908" y="508"/>
                    <a:pt x="922" y="511"/>
                    <a:pt x="934" y="513"/>
                  </a:cubicBezTo>
                  <a:cubicBezTo>
                    <a:pt x="945" y="516"/>
                    <a:pt x="953" y="522"/>
                    <a:pt x="962" y="530"/>
                  </a:cubicBezTo>
                  <a:cubicBezTo>
                    <a:pt x="970" y="536"/>
                    <a:pt x="976" y="544"/>
                    <a:pt x="982" y="556"/>
                  </a:cubicBezTo>
                  <a:cubicBezTo>
                    <a:pt x="990" y="570"/>
                    <a:pt x="996" y="587"/>
                    <a:pt x="999" y="604"/>
                  </a:cubicBezTo>
                  <a:cubicBezTo>
                    <a:pt x="1001" y="621"/>
                    <a:pt x="1004" y="643"/>
                    <a:pt x="1004" y="674"/>
                  </a:cubicBezTo>
                  <a:lnTo>
                    <a:pt x="1004" y="801"/>
                  </a:lnTo>
                  <a:lnTo>
                    <a:pt x="756" y="801"/>
                  </a:lnTo>
                  <a:lnTo>
                    <a:pt x="756" y="705"/>
                  </a:lnTo>
                  <a:cubicBezTo>
                    <a:pt x="756" y="683"/>
                    <a:pt x="753" y="663"/>
                    <a:pt x="747" y="652"/>
                  </a:cubicBezTo>
                  <a:cubicBezTo>
                    <a:pt x="745" y="638"/>
                    <a:pt x="736" y="626"/>
                    <a:pt x="725" y="618"/>
                  </a:cubicBezTo>
                  <a:cubicBezTo>
                    <a:pt x="716" y="612"/>
                    <a:pt x="702" y="607"/>
                    <a:pt x="691" y="607"/>
                  </a:cubicBezTo>
                  <a:cubicBezTo>
                    <a:pt x="677" y="604"/>
                    <a:pt x="654" y="604"/>
                    <a:pt x="620" y="604"/>
                  </a:cubicBezTo>
                  <a:lnTo>
                    <a:pt x="245" y="604"/>
                  </a:lnTo>
                  <a:lnTo>
                    <a:pt x="245" y="807"/>
                  </a:lnTo>
                  <a:lnTo>
                    <a:pt x="0" y="807"/>
                  </a:lnTo>
                  <a:lnTo>
                    <a:pt x="0" y="0"/>
                  </a:lnTo>
                  <a:lnTo>
                    <a:pt x="694" y="0"/>
                  </a:lnTo>
                  <a:cubicBezTo>
                    <a:pt x="753" y="0"/>
                    <a:pt x="801" y="3"/>
                    <a:pt x="832" y="8"/>
                  </a:cubicBezTo>
                  <a:cubicBezTo>
                    <a:pt x="866" y="14"/>
                    <a:pt x="894" y="22"/>
                    <a:pt x="917" y="34"/>
                  </a:cubicBezTo>
                  <a:cubicBezTo>
                    <a:pt x="951" y="51"/>
                    <a:pt x="976" y="79"/>
                    <a:pt x="990" y="118"/>
                  </a:cubicBezTo>
                  <a:cubicBezTo>
                    <a:pt x="1007" y="149"/>
                    <a:pt x="1016" y="200"/>
                    <a:pt x="1016" y="265"/>
                  </a:cubicBezTo>
                  <a:cubicBezTo>
                    <a:pt x="1016" y="361"/>
                    <a:pt x="993" y="426"/>
                    <a:pt x="948" y="457"/>
                  </a:cubicBezTo>
                  <a:close/>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0000"/>
                </a:solidFill>
                <a:latin typeface="Verdana" panose="020B0604030504040204"/>
              </a:endParaRPr>
            </a:p>
          </p:txBody>
        </p:sp>
        <p:sp>
          <p:nvSpPr>
            <p:cNvPr id="148" name="Freeform 147"/>
            <p:cNvSpPr>
              <a:spLocks noChangeArrowheads="1"/>
            </p:cNvSpPr>
            <p:nvPr/>
          </p:nvSpPr>
          <p:spPr bwMode="auto">
            <a:xfrm>
              <a:off x="2909888" y="4164013"/>
              <a:ext cx="300037" cy="292100"/>
            </a:xfrm>
            <a:custGeom>
              <a:avLst/>
              <a:gdLst>
                <a:gd name="T0" fmla="*/ 832 w 833"/>
                <a:gd name="T1" fmla="*/ 530 h 811"/>
                <a:gd name="T2" fmla="*/ 827 w 833"/>
                <a:gd name="T3" fmla="*/ 606 h 811"/>
                <a:gd name="T4" fmla="*/ 813 w 833"/>
                <a:gd name="T5" fmla="*/ 657 h 811"/>
                <a:gd name="T6" fmla="*/ 790 w 833"/>
                <a:gd name="T7" fmla="*/ 699 h 811"/>
                <a:gd name="T8" fmla="*/ 711 w 833"/>
                <a:gd name="T9" fmla="*/ 773 h 811"/>
                <a:gd name="T10" fmla="*/ 584 w 833"/>
                <a:gd name="T11" fmla="*/ 807 h 811"/>
                <a:gd name="T12" fmla="*/ 559 w 833"/>
                <a:gd name="T13" fmla="*/ 810 h 811"/>
                <a:gd name="T14" fmla="*/ 522 w 833"/>
                <a:gd name="T15" fmla="*/ 810 h 811"/>
                <a:gd name="T16" fmla="*/ 468 w 833"/>
                <a:gd name="T17" fmla="*/ 810 h 811"/>
                <a:gd name="T18" fmla="*/ 395 w 833"/>
                <a:gd name="T19" fmla="*/ 810 h 811"/>
                <a:gd name="T20" fmla="*/ 279 w 833"/>
                <a:gd name="T21" fmla="*/ 810 h 811"/>
                <a:gd name="T22" fmla="*/ 200 w 833"/>
                <a:gd name="T23" fmla="*/ 804 h 811"/>
                <a:gd name="T24" fmla="*/ 147 w 833"/>
                <a:gd name="T25" fmla="*/ 793 h 811"/>
                <a:gd name="T26" fmla="*/ 104 w 833"/>
                <a:gd name="T27" fmla="*/ 776 h 811"/>
                <a:gd name="T28" fmla="*/ 25 w 833"/>
                <a:gd name="T29" fmla="*/ 697 h 811"/>
                <a:gd name="T30" fmla="*/ 0 w 833"/>
                <a:gd name="T31" fmla="*/ 570 h 811"/>
                <a:gd name="T32" fmla="*/ 0 w 833"/>
                <a:gd name="T33" fmla="*/ 556 h 811"/>
                <a:gd name="T34" fmla="*/ 0 w 833"/>
                <a:gd name="T35" fmla="*/ 536 h 811"/>
                <a:gd name="T36" fmla="*/ 0 w 833"/>
                <a:gd name="T37" fmla="*/ 510 h 811"/>
                <a:gd name="T38" fmla="*/ 0 w 833"/>
                <a:gd name="T39" fmla="*/ 462 h 811"/>
                <a:gd name="T40" fmla="*/ 234 w 833"/>
                <a:gd name="T41" fmla="*/ 462 h 811"/>
                <a:gd name="T42" fmla="*/ 234 w 833"/>
                <a:gd name="T43" fmla="*/ 488 h 811"/>
                <a:gd name="T44" fmla="*/ 237 w 833"/>
                <a:gd name="T45" fmla="*/ 541 h 811"/>
                <a:gd name="T46" fmla="*/ 245 w 833"/>
                <a:gd name="T47" fmla="*/ 575 h 811"/>
                <a:gd name="T48" fmla="*/ 262 w 833"/>
                <a:gd name="T49" fmla="*/ 595 h 811"/>
                <a:gd name="T50" fmla="*/ 290 w 833"/>
                <a:gd name="T51" fmla="*/ 606 h 811"/>
                <a:gd name="T52" fmla="*/ 417 w 833"/>
                <a:gd name="T53" fmla="*/ 618 h 811"/>
                <a:gd name="T54" fmla="*/ 505 w 833"/>
                <a:gd name="T55" fmla="*/ 612 h 811"/>
                <a:gd name="T56" fmla="*/ 556 w 833"/>
                <a:gd name="T57" fmla="*/ 595 h 811"/>
                <a:gd name="T58" fmla="*/ 573 w 833"/>
                <a:gd name="T59" fmla="*/ 581 h 811"/>
                <a:gd name="T60" fmla="*/ 581 w 833"/>
                <a:gd name="T61" fmla="*/ 561 h 811"/>
                <a:gd name="T62" fmla="*/ 587 w 833"/>
                <a:gd name="T63" fmla="*/ 525 h 811"/>
                <a:gd name="T64" fmla="*/ 587 w 833"/>
                <a:gd name="T65" fmla="*/ 462 h 811"/>
                <a:gd name="T66" fmla="*/ 587 w 833"/>
                <a:gd name="T67" fmla="*/ 0 h 811"/>
                <a:gd name="T68" fmla="*/ 832 w 833"/>
                <a:gd name="T69" fmla="*/ 0 h 811"/>
                <a:gd name="T70" fmla="*/ 832 w 833"/>
                <a:gd name="T71" fmla="*/ 412 h 811"/>
                <a:gd name="T72" fmla="*/ 832 w 833"/>
                <a:gd name="T73" fmla="*/ 53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3" h="811">
                  <a:moveTo>
                    <a:pt x="832" y="530"/>
                  </a:moveTo>
                  <a:cubicBezTo>
                    <a:pt x="832" y="561"/>
                    <a:pt x="829" y="586"/>
                    <a:pt x="827" y="606"/>
                  </a:cubicBezTo>
                  <a:cubicBezTo>
                    <a:pt x="824" y="625"/>
                    <a:pt x="818" y="643"/>
                    <a:pt x="813" y="657"/>
                  </a:cubicBezTo>
                  <a:cubicBezTo>
                    <a:pt x="807" y="671"/>
                    <a:pt x="801" y="683"/>
                    <a:pt x="790" y="699"/>
                  </a:cubicBezTo>
                  <a:cubicBezTo>
                    <a:pt x="770" y="731"/>
                    <a:pt x="745" y="756"/>
                    <a:pt x="711" y="773"/>
                  </a:cubicBezTo>
                  <a:cubicBezTo>
                    <a:pt x="680" y="790"/>
                    <a:pt x="638" y="801"/>
                    <a:pt x="584" y="807"/>
                  </a:cubicBezTo>
                  <a:cubicBezTo>
                    <a:pt x="575" y="807"/>
                    <a:pt x="567" y="810"/>
                    <a:pt x="559" y="810"/>
                  </a:cubicBezTo>
                  <a:lnTo>
                    <a:pt x="522" y="810"/>
                  </a:lnTo>
                  <a:lnTo>
                    <a:pt x="468" y="810"/>
                  </a:lnTo>
                  <a:lnTo>
                    <a:pt x="395" y="810"/>
                  </a:lnTo>
                  <a:lnTo>
                    <a:pt x="279" y="810"/>
                  </a:lnTo>
                  <a:cubicBezTo>
                    <a:pt x="248" y="810"/>
                    <a:pt x="223" y="807"/>
                    <a:pt x="200" y="804"/>
                  </a:cubicBezTo>
                  <a:cubicBezTo>
                    <a:pt x="180" y="801"/>
                    <a:pt x="161" y="795"/>
                    <a:pt x="147" y="793"/>
                  </a:cubicBezTo>
                  <a:lnTo>
                    <a:pt x="104" y="776"/>
                  </a:lnTo>
                  <a:cubicBezTo>
                    <a:pt x="68" y="756"/>
                    <a:pt x="42" y="731"/>
                    <a:pt x="25" y="697"/>
                  </a:cubicBezTo>
                  <a:cubicBezTo>
                    <a:pt x="8" y="663"/>
                    <a:pt x="0" y="620"/>
                    <a:pt x="0" y="570"/>
                  </a:cubicBezTo>
                  <a:lnTo>
                    <a:pt x="0" y="556"/>
                  </a:lnTo>
                  <a:lnTo>
                    <a:pt x="0" y="536"/>
                  </a:lnTo>
                  <a:lnTo>
                    <a:pt x="0" y="510"/>
                  </a:lnTo>
                  <a:lnTo>
                    <a:pt x="0" y="462"/>
                  </a:lnTo>
                  <a:lnTo>
                    <a:pt x="234" y="462"/>
                  </a:lnTo>
                  <a:lnTo>
                    <a:pt x="234" y="488"/>
                  </a:lnTo>
                  <a:cubicBezTo>
                    <a:pt x="234" y="508"/>
                    <a:pt x="234" y="526"/>
                    <a:pt x="237" y="541"/>
                  </a:cubicBezTo>
                  <a:cubicBezTo>
                    <a:pt x="240" y="555"/>
                    <a:pt x="242" y="567"/>
                    <a:pt x="245" y="575"/>
                  </a:cubicBezTo>
                  <a:cubicBezTo>
                    <a:pt x="248" y="584"/>
                    <a:pt x="254" y="589"/>
                    <a:pt x="262" y="595"/>
                  </a:cubicBezTo>
                  <a:cubicBezTo>
                    <a:pt x="271" y="601"/>
                    <a:pt x="279" y="604"/>
                    <a:pt x="290" y="606"/>
                  </a:cubicBezTo>
                  <a:cubicBezTo>
                    <a:pt x="316" y="615"/>
                    <a:pt x="358" y="618"/>
                    <a:pt x="417" y="618"/>
                  </a:cubicBezTo>
                  <a:cubicBezTo>
                    <a:pt x="454" y="618"/>
                    <a:pt x="482" y="615"/>
                    <a:pt x="505" y="612"/>
                  </a:cubicBezTo>
                  <a:cubicBezTo>
                    <a:pt x="528" y="609"/>
                    <a:pt x="544" y="604"/>
                    <a:pt x="556" y="595"/>
                  </a:cubicBezTo>
                  <a:cubicBezTo>
                    <a:pt x="564" y="589"/>
                    <a:pt x="570" y="587"/>
                    <a:pt x="573" y="581"/>
                  </a:cubicBezTo>
                  <a:cubicBezTo>
                    <a:pt x="575" y="575"/>
                    <a:pt x="578" y="570"/>
                    <a:pt x="581" y="561"/>
                  </a:cubicBezTo>
                  <a:cubicBezTo>
                    <a:pt x="584" y="553"/>
                    <a:pt x="584" y="539"/>
                    <a:pt x="587" y="525"/>
                  </a:cubicBezTo>
                  <a:lnTo>
                    <a:pt x="587" y="462"/>
                  </a:lnTo>
                  <a:lnTo>
                    <a:pt x="587" y="0"/>
                  </a:lnTo>
                  <a:lnTo>
                    <a:pt x="832" y="0"/>
                  </a:lnTo>
                  <a:lnTo>
                    <a:pt x="832" y="412"/>
                  </a:lnTo>
                  <a:lnTo>
                    <a:pt x="832" y="530"/>
                  </a:lnTo>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0000"/>
                </a:solidFill>
                <a:latin typeface="Verdana" panose="020B0604030504040204"/>
              </a:endParaRPr>
            </a:p>
          </p:txBody>
        </p:sp>
        <p:sp>
          <p:nvSpPr>
            <p:cNvPr id="149" name="Freeform 148"/>
            <p:cNvSpPr>
              <a:spLocks noChangeArrowheads="1"/>
            </p:cNvSpPr>
            <p:nvPr/>
          </p:nvSpPr>
          <p:spPr bwMode="auto">
            <a:xfrm>
              <a:off x="3289300" y="4073525"/>
              <a:ext cx="88900" cy="377825"/>
            </a:xfrm>
            <a:custGeom>
              <a:avLst/>
              <a:gdLst>
                <a:gd name="T0" fmla="*/ 0 w 246"/>
                <a:gd name="T1" fmla="*/ 243 h 1051"/>
                <a:gd name="T2" fmla="*/ 245 w 246"/>
                <a:gd name="T3" fmla="*/ 243 h 1051"/>
                <a:gd name="T4" fmla="*/ 245 w 246"/>
                <a:gd name="T5" fmla="*/ 1050 h 1051"/>
                <a:gd name="T6" fmla="*/ 0 w 246"/>
                <a:gd name="T7" fmla="*/ 1050 h 1051"/>
                <a:gd name="T8" fmla="*/ 0 w 246"/>
                <a:gd name="T9" fmla="*/ 243 h 1051"/>
                <a:gd name="T10" fmla="*/ 36 w 246"/>
                <a:gd name="T11" fmla="*/ 0 h 1051"/>
                <a:gd name="T12" fmla="*/ 208 w 246"/>
                <a:gd name="T13" fmla="*/ 0 h 1051"/>
                <a:gd name="T14" fmla="*/ 208 w 246"/>
                <a:gd name="T15" fmla="*/ 130 h 1051"/>
                <a:gd name="T16" fmla="*/ 36 w 246"/>
                <a:gd name="T17" fmla="*/ 130 h 1051"/>
                <a:gd name="T18" fmla="*/ 36 w 246"/>
                <a:gd name="T19" fmla="*/ 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1051">
                  <a:moveTo>
                    <a:pt x="0" y="243"/>
                  </a:moveTo>
                  <a:lnTo>
                    <a:pt x="245" y="243"/>
                  </a:lnTo>
                  <a:lnTo>
                    <a:pt x="245" y="1050"/>
                  </a:lnTo>
                  <a:lnTo>
                    <a:pt x="0" y="1050"/>
                  </a:lnTo>
                  <a:lnTo>
                    <a:pt x="0" y="243"/>
                  </a:lnTo>
                  <a:close/>
                  <a:moveTo>
                    <a:pt x="36" y="0"/>
                  </a:moveTo>
                  <a:lnTo>
                    <a:pt x="208" y="0"/>
                  </a:lnTo>
                  <a:lnTo>
                    <a:pt x="208" y="130"/>
                  </a:lnTo>
                  <a:lnTo>
                    <a:pt x="36" y="130"/>
                  </a:lnTo>
                  <a:lnTo>
                    <a:pt x="36" y="0"/>
                  </a:lnTo>
                  <a:close/>
                </a:path>
              </a:pathLst>
            </a:custGeom>
            <a:solidFill>
              <a:srgbClr val="231E1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0000"/>
                </a:solidFill>
                <a:latin typeface="Verdana" panose="020B0604030504040204"/>
              </a:endParaRPr>
            </a:p>
          </p:txBody>
        </p:sp>
      </p:grpSp>
      <p:sp>
        <p:nvSpPr>
          <p:cNvPr id="2" name="fr" descr="Hizmete Özel"/>
          <p:cNvSpPr txBox="1"/>
          <p:nvPr userDrawn="1"/>
        </p:nvSpPr>
        <p:spPr>
          <a:xfrm>
            <a:off x="0" y="6537960"/>
            <a:ext cx="12192000" cy="223138"/>
          </a:xfrm>
          <a:prstGeom prst="rect">
            <a:avLst/>
          </a:prstGeom>
          <a:noFill/>
        </p:spPr>
        <p:txBody>
          <a:bodyPr vert="horz" rtlCol="0">
            <a:spAutoFit/>
          </a:bodyPr>
          <a:lstStyle/>
          <a:p>
            <a:pPr algn="r"/>
            <a:r>
              <a:rPr lang="tr-TR" sz="850" b="0" i="0" u="none" baseline="0" smtClean="0">
                <a:solidFill>
                  <a:srgbClr val="000000"/>
                </a:solidFill>
                <a:latin typeface="Microsoft Sans Serif" panose="020B0604020202020204" pitchFamily="34" charset="0"/>
              </a:rPr>
              <a:t>Hizmete Özel</a:t>
            </a:r>
            <a:endParaRPr lang="tr-TR"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47616493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iming>
    <p:tnLst>
      <p:par>
        <p:cTn id="1" dur="indefinite" restart="never" nodeType="tmRoot"/>
      </p:par>
    </p:tnLst>
  </p:timing>
  <p:hf hdr="0" ftr="0"/>
  <p:txStyles>
    <p:titleStyle>
      <a:lvl1pPr marL="0" algn="l" defTabSz="914400" rtl="0" eaLnBrk="1" latinLnBrk="0" hangingPunct="1">
        <a:lnSpc>
          <a:spcPct val="100000"/>
        </a:lnSpc>
        <a:spcBef>
          <a:spcPct val="0"/>
        </a:spcBef>
        <a:buNone/>
        <a:defRPr lang="en-US" sz="4400" b="1" kern="1200" baseline="0" dirty="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30.png"/><Relationship Id="rId4" Type="http://schemas.openxmlformats.org/officeDocument/2006/relationships/image" Target="../media/image18.svg"/><Relationship Id="rId9"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0.svg"/><Relationship Id="rId5" Type="http://schemas.openxmlformats.org/officeDocument/2006/relationships/image" Target="../media/image30.png"/><Relationship Id="rId4" Type="http://schemas.openxmlformats.org/officeDocument/2006/relationships/image" Target="../media/image240.sv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24.png"/><Relationship Id="rId4" Type="http://schemas.openxmlformats.org/officeDocument/2006/relationships/image" Target="../media/image28.sv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8.svg"/><Relationship Id="rId5" Type="http://schemas.openxmlformats.org/officeDocument/2006/relationships/image" Target="../media/image16.png"/><Relationship Id="rId4" Type="http://schemas.openxmlformats.org/officeDocument/2006/relationships/image" Target="../media/image36.sv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4.jpg"/><Relationship Id="rId10" Type="http://schemas.openxmlformats.org/officeDocument/2006/relationships/image" Target="../media/image47.jpg"/><Relationship Id="rId4" Type="http://schemas.openxmlformats.org/officeDocument/2006/relationships/image" Target="../media/image43.jpg"/><Relationship Id="rId9" Type="http://schemas.openxmlformats.org/officeDocument/2006/relationships/image" Target="../media/image57.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76.sv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9.sv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9.jpg"/><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50.svg"/><Relationship Id="rId3" Type="http://schemas.openxmlformats.org/officeDocument/2006/relationships/image" Target="../media/image60.png"/><Relationship Id="rId7" Type="http://schemas.openxmlformats.org/officeDocument/2006/relationships/image" Target="../media/image62.jpg"/><Relationship Id="rId12"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80.svg"/><Relationship Id="rId11" Type="http://schemas.openxmlformats.org/officeDocument/2006/relationships/image" Target="../media/image230.svg"/><Relationship Id="rId5" Type="http://schemas.openxmlformats.org/officeDocument/2006/relationships/image" Target="../media/image61.png"/><Relationship Id="rId15" Type="http://schemas.openxmlformats.org/officeDocument/2006/relationships/image" Target="../media/image270.svg"/><Relationship Id="rId10" Type="http://schemas.openxmlformats.org/officeDocument/2006/relationships/image" Target="../media/image64.png"/><Relationship Id="rId4" Type="http://schemas.openxmlformats.org/officeDocument/2006/relationships/image" Target="../media/image160.svg"/><Relationship Id="rId9" Type="http://schemas.openxmlformats.org/officeDocument/2006/relationships/image" Target="../media/image210.svg"/><Relationship Id="rId1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6.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39.png"/><Relationship Id="rId7" Type="http://schemas.openxmlformats.org/officeDocument/2006/relationships/image" Target="../media/image72.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46.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26.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jp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32.png"/><Relationship Id="rId5" Type="http://schemas.openxmlformats.org/officeDocument/2006/relationships/image" Target="../media/image29.png"/><Relationship Id="rId15" Type="http://schemas.microsoft.com/office/2007/relationships/hdphoto" Target="../media/hdphoto7.wdp"/><Relationship Id="rId10" Type="http://schemas.openxmlformats.org/officeDocument/2006/relationships/image" Target="../media/image22.svg"/><Relationship Id="rId4" Type="http://schemas.microsoft.com/office/2007/relationships/hdphoto" Target="../media/hdphoto6.wdp"/><Relationship Id="rId9" Type="http://schemas.openxmlformats.org/officeDocument/2006/relationships/image" Target="../media/image31.pn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961" y="2221575"/>
            <a:ext cx="5968248" cy="1077218"/>
          </a:xfrm>
        </p:spPr>
        <p:txBody>
          <a:bodyPr/>
          <a:lstStyle/>
          <a:p>
            <a:r>
              <a:rPr lang="tr-TR" sz="3200" dirty="0" smtClean="0"/>
              <a:t>Sanayide Enerji Verimliliği Seminerleri</a:t>
            </a:r>
            <a:endParaRPr lang="en-US" sz="3200" dirty="0"/>
          </a:p>
        </p:txBody>
      </p:sp>
      <p:sp>
        <p:nvSpPr>
          <p:cNvPr id="3" name="Title 1"/>
          <p:cNvSpPr txBox="1">
            <a:spLocks/>
          </p:cNvSpPr>
          <p:nvPr/>
        </p:nvSpPr>
        <p:spPr>
          <a:xfrm>
            <a:off x="375961" y="3504985"/>
            <a:ext cx="6410038" cy="400110"/>
          </a:xfrm>
          <a:prstGeom prst="rect">
            <a:avLst/>
          </a:prstGeom>
        </p:spPr>
        <p:txBody>
          <a:bodyPr wrap="square">
            <a:spAutoFit/>
          </a:bodyPr>
          <a:lstStyle>
            <a:lvl1pPr marL="0" algn="l" defTabSz="914400" rtl="0" eaLnBrk="1" latinLnBrk="0" hangingPunct="1">
              <a:lnSpc>
                <a:spcPct val="100000"/>
              </a:lnSpc>
              <a:spcBef>
                <a:spcPct val="0"/>
              </a:spcBef>
              <a:buNone/>
              <a:defRPr lang="en-US" sz="3800" b="1" kern="1200" baseline="0">
                <a:solidFill>
                  <a:schemeClr val="tx1"/>
                </a:solidFill>
                <a:latin typeface="Verdana" charset="0"/>
                <a:ea typeface="Verdana" charset="0"/>
                <a:cs typeface="Verdana"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2000" b="1" i="0" u="none" strike="noStrike" kern="1200" cap="none" spc="0" normalizeH="0" baseline="0" noProof="0" dirty="0" smtClean="0">
                <a:ln>
                  <a:noFill/>
                </a:ln>
                <a:solidFill>
                  <a:srgbClr val="000000"/>
                </a:solidFill>
                <a:effectLst/>
                <a:uLnTx/>
                <a:uFillTx/>
                <a:latin typeface="Verdana" charset="0"/>
                <a:ea typeface="Verdana" charset="0"/>
              </a:rPr>
              <a:t>Enerji Verimliliği</a:t>
            </a:r>
            <a:endParaRPr kumimoji="0" lang="tr-TR" sz="2000" b="1" i="0" u="none" strike="noStrike" kern="1200" cap="none" spc="0" normalizeH="0" baseline="0" noProof="0" dirty="0">
              <a:ln>
                <a:noFill/>
              </a:ln>
              <a:solidFill>
                <a:srgbClr val="000000"/>
              </a:solidFill>
              <a:effectLst/>
              <a:uLnTx/>
              <a:uFillTx/>
              <a:latin typeface="Verdana" charset="0"/>
              <a:ea typeface="Verdana" charset="0"/>
            </a:endParaRPr>
          </a:p>
        </p:txBody>
      </p:sp>
      <p:sp>
        <p:nvSpPr>
          <p:cNvPr id="4" name="Title 1"/>
          <p:cNvSpPr txBox="1">
            <a:spLocks/>
          </p:cNvSpPr>
          <p:nvPr/>
        </p:nvSpPr>
        <p:spPr>
          <a:xfrm>
            <a:off x="375962" y="4625255"/>
            <a:ext cx="3850806" cy="584775"/>
          </a:xfrm>
          <a:prstGeom prst="rect">
            <a:avLst/>
          </a:prstGeom>
        </p:spPr>
        <p:txBody>
          <a:bodyPr wrap="square">
            <a:spAutoFit/>
          </a:bodyPr>
          <a:lstStyle>
            <a:lvl1pPr marL="0" algn="l" defTabSz="914400" rtl="0" eaLnBrk="1" latinLnBrk="0" hangingPunct="1">
              <a:lnSpc>
                <a:spcPct val="100000"/>
              </a:lnSpc>
              <a:spcBef>
                <a:spcPct val="0"/>
              </a:spcBef>
              <a:buNone/>
              <a:defRPr lang="en-US" sz="3800" b="1" kern="1200" baseline="0">
                <a:solidFill>
                  <a:schemeClr val="tx1"/>
                </a:solidFill>
                <a:latin typeface="Verdana" charset="0"/>
                <a:ea typeface="Verdana" charset="0"/>
                <a:cs typeface="Verdana"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1600" b="0" dirty="0" smtClean="0">
                <a:solidFill>
                  <a:srgbClr val="000000"/>
                </a:solidFill>
              </a:rPr>
              <a:t>Cengiz Ören</a:t>
            </a:r>
            <a:endParaRPr kumimoji="0" lang="tr-TR" sz="1600" b="0" i="0" u="none" strike="noStrike" kern="1200" cap="none" spc="0" normalizeH="0" baseline="0" noProof="0" dirty="0" smtClean="0">
              <a:ln>
                <a:noFill/>
              </a:ln>
              <a:solidFill>
                <a:srgbClr val="000000"/>
              </a:solidFill>
              <a:effectLst/>
              <a:uLnTx/>
              <a:uFillTx/>
              <a:latin typeface="Verdana" charset="0"/>
              <a:ea typeface="Verdana" charset="0"/>
            </a:endParaRPr>
          </a:p>
          <a:p>
            <a:pPr lvl="0">
              <a:defRPr/>
            </a:pPr>
            <a:r>
              <a:rPr lang="tr-TR" sz="1600" b="0" dirty="0">
                <a:solidFill>
                  <a:srgbClr val="000000"/>
                </a:solidFill>
              </a:rPr>
              <a:t>Enerji Verimliliği Süreç Yöneticisi</a:t>
            </a:r>
            <a:endParaRPr kumimoji="0" lang="tr-TR" sz="1600" b="0" i="0" u="none" strike="noStrike" kern="1200" cap="none" spc="0" normalizeH="0" baseline="0" noProof="0" dirty="0">
              <a:ln>
                <a:noFill/>
              </a:ln>
              <a:solidFill>
                <a:srgbClr val="000000"/>
              </a:solidFill>
              <a:effectLst/>
              <a:uLnTx/>
              <a:uFillTx/>
              <a:latin typeface="Verdana" charset="0"/>
              <a:ea typeface="Verdana" charset="0"/>
            </a:endParaRPr>
          </a:p>
        </p:txBody>
      </p:sp>
    </p:spTree>
    <p:extLst>
      <p:ext uri="{BB962C8B-B14F-4D97-AF65-F5344CB8AC3E}">
        <p14:creationId xmlns:p14="http://schemas.microsoft.com/office/powerpoint/2010/main" val="2467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1838491"/>
            <a:ext cx="11678545"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7AB29FC-7C0F-CE41-80E8-C75B61366063}"/>
              </a:ext>
            </a:extLst>
          </p:cNvPr>
          <p:cNvGrpSpPr/>
          <p:nvPr/>
        </p:nvGrpSpPr>
        <p:grpSpPr>
          <a:xfrm>
            <a:off x="529715" y="1415740"/>
            <a:ext cx="1422904" cy="1422904"/>
            <a:chOff x="1692132" y="2329341"/>
            <a:chExt cx="1565194" cy="1565194"/>
          </a:xfrm>
          <a:effectLst>
            <a:outerShdw blurRad="254000" dist="101600" dir="5400000" algn="t" rotWithShape="0">
              <a:prstClr val="black">
                <a:alpha val="35000"/>
              </a:prstClr>
            </a:outerShdw>
          </a:effectLst>
        </p:grpSpPr>
        <p:sp>
          <p:nvSpPr>
            <p:cNvPr id="26" name="Freeform 25">
              <a:extLst>
                <a:ext uri="{FF2B5EF4-FFF2-40B4-BE49-F238E27FC236}">
                  <a16:creationId xmlns:a16="http://schemas.microsoft.com/office/drawing/2014/main" id="{ADB88A09-4625-7045-8194-9A2C3B6DC89C}"/>
                </a:ext>
              </a:extLst>
            </p:cNvPr>
            <p:cNvSpPr/>
            <p:nvPr/>
          </p:nvSpPr>
          <p:spPr>
            <a:xfrm rot="16200000">
              <a:off x="1692132" y="2329341"/>
              <a:ext cx="1565194" cy="1565194"/>
            </a:xfrm>
            <a:custGeom>
              <a:avLst/>
              <a:gdLst>
                <a:gd name="connsiteX0" fmla="*/ 2215682 w 2215682"/>
                <a:gd name="connsiteY0" fmla="*/ 224053 h 2215682"/>
                <a:gd name="connsiteX1" fmla="*/ 2215682 w 2215682"/>
                <a:gd name="connsiteY1" fmla="*/ 1120237 h 2215682"/>
                <a:gd name="connsiteX2" fmla="*/ 2211549 w 2215682"/>
                <a:gd name="connsiteY2" fmla="*/ 1161235 h 2215682"/>
                <a:gd name="connsiteX3" fmla="*/ 2208492 w 2215682"/>
                <a:gd name="connsiteY3" fmla="*/ 1221773 h 2215682"/>
                <a:gd name="connsiteX4" fmla="*/ 1107104 w 2215682"/>
                <a:gd name="connsiteY4" fmla="*/ 2215682 h 2215682"/>
                <a:gd name="connsiteX5" fmla="*/ 0 w 2215682"/>
                <a:gd name="connsiteY5" fmla="*/ 1108578 h 2215682"/>
                <a:gd name="connsiteX6" fmla="*/ 993909 w 2215682"/>
                <a:gd name="connsiteY6" fmla="*/ 7190 h 2215682"/>
                <a:gd name="connsiteX7" fmla="*/ 1054447 w 2215682"/>
                <a:gd name="connsiteY7" fmla="*/ 4133 h 2215682"/>
                <a:gd name="connsiteX8" fmla="*/ 1095445 w 2215682"/>
                <a:gd name="connsiteY8" fmla="*/ 0 h 2215682"/>
                <a:gd name="connsiteX9" fmla="*/ 1991629 w 2215682"/>
                <a:gd name="connsiteY9" fmla="*/ 0 h 2215682"/>
                <a:gd name="connsiteX10" fmla="*/ 2215682 w 2215682"/>
                <a:gd name="connsiteY10" fmla="*/ 224053 h 221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5682" h="2215682">
                  <a:moveTo>
                    <a:pt x="2215682" y="224053"/>
                  </a:moveTo>
                  <a:lnTo>
                    <a:pt x="2215682" y="1120237"/>
                  </a:lnTo>
                  <a:lnTo>
                    <a:pt x="2211549" y="1161235"/>
                  </a:lnTo>
                  <a:lnTo>
                    <a:pt x="2208492" y="1221773"/>
                  </a:lnTo>
                  <a:cubicBezTo>
                    <a:pt x="2151797" y="1780037"/>
                    <a:pt x="1680326" y="2215682"/>
                    <a:pt x="1107104" y="2215682"/>
                  </a:cubicBezTo>
                  <a:cubicBezTo>
                    <a:pt x="495667" y="2215682"/>
                    <a:pt x="0" y="1720015"/>
                    <a:pt x="0" y="1108578"/>
                  </a:cubicBezTo>
                  <a:cubicBezTo>
                    <a:pt x="0" y="535356"/>
                    <a:pt x="435645" y="63885"/>
                    <a:pt x="993909" y="7190"/>
                  </a:cubicBezTo>
                  <a:lnTo>
                    <a:pt x="1054447" y="4133"/>
                  </a:lnTo>
                  <a:lnTo>
                    <a:pt x="1095445" y="0"/>
                  </a:lnTo>
                  <a:lnTo>
                    <a:pt x="1991629" y="0"/>
                  </a:lnTo>
                  <a:cubicBezTo>
                    <a:pt x="2115370" y="0"/>
                    <a:pt x="2215682" y="100312"/>
                    <a:pt x="2215682" y="224053"/>
                  </a:cubicBezTo>
                  <a:close/>
                </a:path>
              </a:pathLst>
            </a:cu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27" name="Oval 26">
              <a:extLst>
                <a:ext uri="{FF2B5EF4-FFF2-40B4-BE49-F238E27FC236}">
                  <a16:creationId xmlns:a16="http://schemas.microsoft.com/office/drawing/2014/main" id="{FB4A1F5C-07DA-ED4A-B643-908CA72F26D3}"/>
                </a:ext>
              </a:extLst>
            </p:cNvPr>
            <p:cNvSpPr/>
            <p:nvPr/>
          </p:nvSpPr>
          <p:spPr>
            <a:xfrm>
              <a:off x="1782022" y="2419229"/>
              <a:ext cx="1389308" cy="1389307"/>
            </a:xfrm>
            <a:prstGeom prst="ellipse">
              <a:avLst/>
            </a:prstGeom>
            <a:solidFill>
              <a:schemeClr val="bg1">
                <a:lumMod val="95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x-none" sz="1600"/>
            </a:p>
          </p:txBody>
        </p:sp>
        <p:pic>
          <p:nvPicPr>
            <p:cNvPr id="28" name="Graphic 27">
              <a:extLst>
                <a:ext uri="{FF2B5EF4-FFF2-40B4-BE49-F238E27FC236}">
                  <a16:creationId xmlns:a16="http://schemas.microsoft.com/office/drawing/2014/main" id="{ADC55E8A-89DC-A243-ABDA-6D358F311263}"/>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flipH="1">
              <a:off x="2097736" y="2733943"/>
              <a:ext cx="745549" cy="745549"/>
            </a:xfrm>
            <a:prstGeom prst="rect">
              <a:avLst/>
            </a:prstGeom>
          </p:spPr>
        </p:pic>
        <p:grpSp>
          <p:nvGrpSpPr>
            <p:cNvPr id="29" name="Group 28">
              <a:extLst>
                <a:ext uri="{FF2B5EF4-FFF2-40B4-BE49-F238E27FC236}">
                  <a16:creationId xmlns:a16="http://schemas.microsoft.com/office/drawing/2014/main" id="{2AA10946-BDEA-6647-AFED-7D2F8B5876D5}"/>
                </a:ext>
              </a:extLst>
            </p:cNvPr>
            <p:cNvGrpSpPr/>
            <p:nvPr/>
          </p:nvGrpSpPr>
          <p:grpSpPr>
            <a:xfrm>
              <a:off x="1783249" y="2415923"/>
              <a:ext cx="180534" cy="181628"/>
              <a:chOff x="1783249" y="2415923"/>
              <a:chExt cx="180534" cy="181628"/>
            </a:xfrm>
          </p:grpSpPr>
          <p:pic>
            <p:nvPicPr>
              <p:cNvPr id="30" name="Graphic 29">
                <a:extLst>
                  <a:ext uri="{FF2B5EF4-FFF2-40B4-BE49-F238E27FC236}">
                    <a16:creationId xmlns:a16="http://schemas.microsoft.com/office/drawing/2014/main" id="{E0BD6F43-99DE-1846-9143-34FABEC1819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83249" y="2415923"/>
                <a:ext cx="180534" cy="181628"/>
              </a:xfrm>
              <a:prstGeom prst="rect">
                <a:avLst/>
              </a:prstGeom>
            </p:spPr>
          </p:pic>
          <p:sp>
            <p:nvSpPr>
              <p:cNvPr id="31" name="Freeform 30">
                <a:extLst>
                  <a:ext uri="{FF2B5EF4-FFF2-40B4-BE49-F238E27FC236}">
                    <a16:creationId xmlns:a16="http://schemas.microsoft.com/office/drawing/2014/main" id="{B4A5D497-5B4B-2641-BC23-81F40FC0B05D}"/>
                  </a:ext>
                </a:extLst>
              </p:cNvPr>
              <p:cNvSpPr>
                <a:spLocks noChangeArrowheads="1"/>
              </p:cNvSpPr>
              <p:nvPr/>
            </p:nvSpPr>
            <p:spPr bwMode="auto">
              <a:xfrm>
                <a:off x="1838426" y="2473237"/>
                <a:ext cx="70181" cy="66999"/>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tx1">
                  <a:lumMod val="85000"/>
                  <a:lumOff val="1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95000"/>
                    </a:schemeClr>
                  </a:solidFill>
                  <a:effectLst/>
                  <a:uLnTx/>
                  <a:uFillTx/>
                  <a:latin typeface="Calibri" panose="020F0502020204030204"/>
                  <a:ea typeface="+mn-ea"/>
                  <a:cs typeface="+mn-cs"/>
                </a:endParaRPr>
              </a:p>
            </p:txBody>
          </p:sp>
        </p:grpSp>
      </p:grpSp>
      <p:grpSp>
        <p:nvGrpSpPr>
          <p:cNvPr id="32" name="Group 31">
            <a:extLst>
              <a:ext uri="{FF2B5EF4-FFF2-40B4-BE49-F238E27FC236}">
                <a16:creationId xmlns:a16="http://schemas.microsoft.com/office/drawing/2014/main" id="{F6DA9049-03E3-F040-B134-1E4BE55B41DF}"/>
              </a:ext>
            </a:extLst>
          </p:cNvPr>
          <p:cNvGrpSpPr/>
          <p:nvPr/>
        </p:nvGrpSpPr>
        <p:grpSpPr>
          <a:xfrm>
            <a:off x="5768948" y="1415740"/>
            <a:ext cx="1422904" cy="1422904"/>
            <a:chOff x="8952055" y="2329341"/>
            <a:chExt cx="1565194" cy="1565194"/>
          </a:xfrm>
          <a:effectLst>
            <a:outerShdw blurRad="254000" dist="101600" dir="5400000" algn="t" rotWithShape="0">
              <a:prstClr val="black">
                <a:alpha val="35000"/>
              </a:prstClr>
            </a:outerShdw>
          </a:effectLst>
        </p:grpSpPr>
        <p:sp>
          <p:nvSpPr>
            <p:cNvPr id="33" name="Freeform 32">
              <a:extLst>
                <a:ext uri="{FF2B5EF4-FFF2-40B4-BE49-F238E27FC236}">
                  <a16:creationId xmlns:a16="http://schemas.microsoft.com/office/drawing/2014/main" id="{C1408B3E-1850-2C40-97DF-18A5840E4320}"/>
                </a:ext>
              </a:extLst>
            </p:cNvPr>
            <p:cNvSpPr/>
            <p:nvPr/>
          </p:nvSpPr>
          <p:spPr>
            <a:xfrm rot="16200000">
              <a:off x="8952055" y="2329341"/>
              <a:ext cx="1565194" cy="1565194"/>
            </a:xfrm>
            <a:custGeom>
              <a:avLst/>
              <a:gdLst>
                <a:gd name="connsiteX0" fmla="*/ 2215682 w 2215682"/>
                <a:gd name="connsiteY0" fmla="*/ 224053 h 2215682"/>
                <a:gd name="connsiteX1" fmla="*/ 2215682 w 2215682"/>
                <a:gd name="connsiteY1" fmla="*/ 1120237 h 2215682"/>
                <a:gd name="connsiteX2" fmla="*/ 2211549 w 2215682"/>
                <a:gd name="connsiteY2" fmla="*/ 1161235 h 2215682"/>
                <a:gd name="connsiteX3" fmla="*/ 2208492 w 2215682"/>
                <a:gd name="connsiteY3" fmla="*/ 1221773 h 2215682"/>
                <a:gd name="connsiteX4" fmla="*/ 1107104 w 2215682"/>
                <a:gd name="connsiteY4" fmla="*/ 2215682 h 2215682"/>
                <a:gd name="connsiteX5" fmla="*/ 0 w 2215682"/>
                <a:gd name="connsiteY5" fmla="*/ 1108578 h 2215682"/>
                <a:gd name="connsiteX6" fmla="*/ 993909 w 2215682"/>
                <a:gd name="connsiteY6" fmla="*/ 7190 h 2215682"/>
                <a:gd name="connsiteX7" fmla="*/ 1054447 w 2215682"/>
                <a:gd name="connsiteY7" fmla="*/ 4133 h 2215682"/>
                <a:gd name="connsiteX8" fmla="*/ 1095445 w 2215682"/>
                <a:gd name="connsiteY8" fmla="*/ 0 h 2215682"/>
                <a:gd name="connsiteX9" fmla="*/ 1991629 w 2215682"/>
                <a:gd name="connsiteY9" fmla="*/ 0 h 2215682"/>
                <a:gd name="connsiteX10" fmla="*/ 2215682 w 2215682"/>
                <a:gd name="connsiteY10" fmla="*/ 224053 h 221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5682" h="2215682">
                  <a:moveTo>
                    <a:pt x="2215682" y="224053"/>
                  </a:moveTo>
                  <a:lnTo>
                    <a:pt x="2215682" y="1120237"/>
                  </a:lnTo>
                  <a:lnTo>
                    <a:pt x="2211549" y="1161235"/>
                  </a:lnTo>
                  <a:lnTo>
                    <a:pt x="2208492" y="1221773"/>
                  </a:lnTo>
                  <a:cubicBezTo>
                    <a:pt x="2151797" y="1780037"/>
                    <a:pt x="1680326" y="2215682"/>
                    <a:pt x="1107104" y="2215682"/>
                  </a:cubicBezTo>
                  <a:cubicBezTo>
                    <a:pt x="495667" y="2215682"/>
                    <a:pt x="0" y="1720015"/>
                    <a:pt x="0" y="1108578"/>
                  </a:cubicBezTo>
                  <a:cubicBezTo>
                    <a:pt x="0" y="535356"/>
                    <a:pt x="435645" y="63885"/>
                    <a:pt x="993909" y="7190"/>
                  </a:cubicBezTo>
                  <a:lnTo>
                    <a:pt x="1054447" y="4133"/>
                  </a:lnTo>
                  <a:lnTo>
                    <a:pt x="1095445" y="0"/>
                  </a:lnTo>
                  <a:lnTo>
                    <a:pt x="1991629" y="0"/>
                  </a:lnTo>
                  <a:cubicBezTo>
                    <a:pt x="2115370" y="0"/>
                    <a:pt x="2215682" y="100312"/>
                    <a:pt x="2215682" y="224053"/>
                  </a:cubicBezTo>
                  <a:close/>
                </a:path>
              </a:pathLst>
            </a:cu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34" name="Oval 33">
              <a:extLst>
                <a:ext uri="{FF2B5EF4-FFF2-40B4-BE49-F238E27FC236}">
                  <a16:creationId xmlns:a16="http://schemas.microsoft.com/office/drawing/2014/main" id="{4378CB40-5618-9D46-AB0B-7A74F3522288}"/>
                </a:ext>
              </a:extLst>
            </p:cNvPr>
            <p:cNvSpPr/>
            <p:nvPr/>
          </p:nvSpPr>
          <p:spPr>
            <a:xfrm>
              <a:off x="9041945" y="2419229"/>
              <a:ext cx="1389307" cy="1389307"/>
            </a:xfrm>
            <a:prstGeom prst="ellipse">
              <a:avLst/>
            </a:prstGeom>
            <a:solidFill>
              <a:schemeClr val="bg1">
                <a:lumMod val="95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x-none" sz="1600"/>
            </a:p>
          </p:txBody>
        </p:sp>
        <p:pic>
          <p:nvPicPr>
            <p:cNvPr id="35" name="Graphic 34">
              <a:extLst>
                <a:ext uri="{FF2B5EF4-FFF2-40B4-BE49-F238E27FC236}">
                  <a16:creationId xmlns:a16="http://schemas.microsoft.com/office/drawing/2014/main" id="{CC8BCF47-F60A-9743-AB03-261A33642375}"/>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9287693" y="2685456"/>
              <a:ext cx="885492" cy="885492"/>
            </a:xfrm>
            <a:prstGeom prst="rect">
              <a:avLst/>
            </a:prstGeom>
          </p:spPr>
        </p:pic>
        <p:grpSp>
          <p:nvGrpSpPr>
            <p:cNvPr id="36" name="Group 35">
              <a:extLst>
                <a:ext uri="{FF2B5EF4-FFF2-40B4-BE49-F238E27FC236}">
                  <a16:creationId xmlns:a16="http://schemas.microsoft.com/office/drawing/2014/main" id="{CF4D4101-AE75-0147-B695-FB0F146204A3}"/>
                </a:ext>
              </a:extLst>
            </p:cNvPr>
            <p:cNvGrpSpPr/>
            <p:nvPr/>
          </p:nvGrpSpPr>
          <p:grpSpPr>
            <a:xfrm>
              <a:off x="9043172" y="2415923"/>
              <a:ext cx="180534" cy="181628"/>
              <a:chOff x="9043172" y="2415923"/>
              <a:chExt cx="180534" cy="181628"/>
            </a:xfrm>
          </p:grpSpPr>
          <p:pic>
            <p:nvPicPr>
              <p:cNvPr id="37" name="Graphic 36">
                <a:extLst>
                  <a:ext uri="{FF2B5EF4-FFF2-40B4-BE49-F238E27FC236}">
                    <a16:creationId xmlns:a16="http://schemas.microsoft.com/office/drawing/2014/main" id="{76CAC4D8-2E96-5344-81B3-DF945BA5C86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043172" y="2415923"/>
                <a:ext cx="180534" cy="181628"/>
              </a:xfrm>
              <a:prstGeom prst="rect">
                <a:avLst/>
              </a:prstGeom>
            </p:spPr>
          </p:pic>
          <p:sp>
            <p:nvSpPr>
              <p:cNvPr id="38" name="Freeform 37">
                <a:extLst>
                  <a:ext uri="{FF2B5EF4-FFF2-40B4-BE49-F238E27FC236}">
                    <a16:creationId xmlns:a16="http://schemas.microsoft.com/office/drawing/2014/main" id="{5B297943-D297-8D45-ABA2-5B3F405730B2}"/>
                  </a:ext>
                </a:extLst>
              </p:cNvPr>
              <p:cNvSpPr>
                <a:spLocks noChangeArrowheads="1"/>
              </p:cNvSpPr>
              <p:nvPr/>
            </p:nvSpPr>
            <p:spPr bwMode="auto">
              <a:xfrm>
                <a:off x="9098349" y="2473237"/>
                <a:ext cx="70182" cy="66999"/>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tx1">
                  <a:lumMod val="85000"/>
                  <a:lumOff val="1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95000"/>
                    </a:schemeClr>
                  </a:solidFill>
                  <a:effectLst/>
                  <a:uLnTx/>
                  <a:uFillTx/>
                  <a:latin typeface="Calibri" panose="020F0502020204030204"/>
                  <a:ea typeface="+mn-ea"/>
                  <a:cs typeface="+mn-cs"/>
                </a:endParaRPr>
              </a:p>
            </p:txBody>
          </p:sp>
        </p:grpSp>
      </p:grpSp>
      <p:sp>
        <p:nvSpPr>
          <p:cNvPr id="158" name="TextBox 157">
            <a:extLst>
              <a:ext uri="{FF2B5EF4-FFF2-40B4-BE49-F238E27FC236}">
                <a16:creationId xmlns:a16="http://schemas.microsoft.com/office/drawing/2014/main" id="{5D56590F-53DC-6A4F-8815-7C0B8C3ADF26}"/>
              </a:ext>
            </a:extLst>
          </p:cNvPr>
          <p:cNvSpPr txBox="1"/>
          <p:nvPr/>
        </p:nvSpPr>
        <p:spPr>
          <a:xfrm>
            <a:off x="865227" y="6410768"/>
            <a:ext cx="3119765"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3000">
                      <a:schemeClr val="tx1">
                        <a:lumMod val="65000"/>
                        <a:lumOff val="3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TÜRKİYE’DE ENERJİ VERİMLİLİĞİ</a:t>
            </a:r>
          </a:p>
        </p:txBody>
      </p:sp>
      <p:sp>
        <p:nvSpPr>
          <p:cNvPr id="88" name="TextBox 87">
            <a:extLst>
              <a:ext uri="{FF2B5EF4-FFF2-40B4-BE49-F238E27FC236}">
                <a16:creationId xmlns:a16="http://schemas.microsoft.com/office/drawing/2014/main" id="{A87AC82E-AAE6-8346-88AA-C2C126534AA6}"/>
              </a:ext>
            </a:extLst>
          </p:cNvPr>
          <p:cNvSpPr txBox="1"/>
          <p:nvPr/>
        </p:nvSpPr>
        <p:spPr>
          <a:xfrm>
            <a:off x="2104265" y="1344104"/>
            <a:ext cx="2746265" cy="39292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2600"/>
              </a:lnSpc>
            </a:pPr>
            <a:r>
              <a:rPr lang="tr-TR" sz="1900" b="1" dirty="0">
                <a:gradFill>
                  <a:gsLst>
                    <a:gs pos="100000">
                      <a:schemeClr val="tx1">
                        <a:lumMod val="85000"/>
                        <a:lumOff val="15000"/>
                      </a:schemeClr>
                    </a:gs>
                    <a:gs pos="3000">
                      <a:schemeClr val="tx1">
                        <a:lumMod val="65000"/>
                        <a:lumOff val="35000"/>
                      </a:schemeClr>
                    </a:gs>
                  </a:gsLst>
                  <a:lin ang="5400000" scaled="0"/>
                </a:gradFill>
              </a:rPr>
              <a:t>Gönüllü Anlaşmalar</a:t>
            </a:r>
          </a:p>
        </p:txBody>
      </p:sp>
      <p:sp>
        <p:nvSpPr>
          <p:cNvPr id="90" name="TextBox 89">
            <a:extLst>
              <a:ext uri="{FF2B5EF4-FFF2-40B4-BE49-F238E27FC236}">
                <a16:creationId xmlns:a16="http://schemas.microsoft.com/office/drawing/2014/main" id="{F854B25B-5FCB-724C-9400-1F3BEE9137C5}"/>
              </a:ext>
            </a:extLst>
          </p:cNvPr>
          <p:cNvSpPr txBox="1"/>
          <p:nvPr/>
        </p:nvSpPr>
        <p:spPr>
          <a:xfrm>
            <a:off x="7328424" y="1344104"/>
            <a:ext cx="2587568" cy="39292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2600"/>
              </a:lnSpc>
            </a:pPr>
            <a:r>
              <a:rPr lang="tr-TR" sz="1900" b="1" dirty="0">
                <a:gradFill>
                  <a:gsLst>
                    <a:gs pos="100000">
                      <a:schemeClr val="tx1">
                        <a:lumMod val="85000"/>
                        <a:lumOff val="15000"/>
                      </a:schemeClr>
                    </a:gs>
                    <a:gs pos="3000">
                      <a:schemeClr val="tx1">
                        <a:lumMod val="65000"/>
                        <a:lumOff val="35000"/>
                      </a:schemeClr>
                    </a:gs>
                  </a:gsLst>
                  <a:lin ang="5400000" scaled="0"/>
                </a:gradFill>
              </a:rPr>
              <a:t>5. Bölge Teşvikleri</a:t>
            </a:r>
          </a:p>
        </p:txBody>
      </p:sp>
      <p:sp>
        <p:nvSpPr>
          <p:cNvPr id="44" name="TextBox 43">
            <a:extLst>
              <a:ext uri="{FF2B5EF4-FFF2-40B4-BE49-F238E27FC236}">
                <a16:creationId xmlns:a16="http://schemas.microsoft.com/office/drawing/2014/main" id="{D1683903-1B48-4943-8DD8-BE30EF25B7BA}"/>
              </a:ext>
            </a:extLst>
          </p:cNvPr>
          <p:cNvSpPr txBox="1"/>
          <p:nvPr/>
        </p:nvSpPr>
        <p:spPr>
          <a:xfrm>
            <a:off x="7328423" y="1952496"/>
            <a:ext cx="4436039" cy="1246495"/>
          </a:xfrm>
          <a:prstGeom prst="rect">
            <a:avLst/>
          </a:prstGeom>
          <a:noFill/>
        </p:spPr>
        <p:txBody>
          <a:bodyPr wrap="squar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1760"/>
              </a:lnSpc>
            </a:pPr>
            <a:r>
              <a:rPr lang="tr-TR" sz="1200" dirty="0">
                <a:gradFill>
                  <a:gsLst>
                    <a:gs pos="100000">
                      <a:schemeClr val="tx1">
                        <a:lumMod val="85000"/>
                        <a:lumOff val="15000"/>
                      </a:schemeClr>
                    </a:gs>
                    <a:gs pos="3000">
                      <a:schemeClr val="tx1">
                        <a:lumMod val="65000"/>
                        <a:lumOff val="35000"/>
                      </a:schemeClr>
                    </a:gs>
                  </a:gsLst>
                  <a:lin ang="5400000" scaled="0"/>
                </a:gradFill>
              </a:rPr>
              <a:t>Yıllık asgari </a:t>
            </a:r>
            <a:r>
              <a:rPr lang="tr-TR" sz="1200" b="1" dirty="0">
                <a:gradFill>
                  <a:gsLst>
                    <a:gs pos="100000">
                      <a:schemeClr val="tx1">
                        <a:lumMod val="85000"/>
                        <a:lumOff val="15000"/>
                      </a:schemeClr>
                    </a:gs>
                    <a:gs pos="3000">
                      <a:schemeClr val="tx1">
                        <a:lumMod val="65000"/>
                        <a:lumOff val="35000"/>
                      </a:schemeClr>
                    </a:gs>
                  </a:gsLst>
                  <a:lin ang="5400000" scaled="0"/>
                </a:gradFill>
              </a:rPr>
              <a:t>500 TEP</a:t>
            </a:r>
            <a:r>
              <a:rPr lang="tr-TR" sz="1200" dirty="0">
                <a:gradFill>
                  <a:gsLst>
                    <a:gs pos="100000">
                      <a:schemeClr val="tx1">
                        <a:lumMod val="85000"/>
                        <a:lumOff val="15000"/>
                      </a:schemeClr>
                    </a:gs>
                    <a:gs pos="3000">
                      <a:schemeClr val="tx1">
                        <a:lumMod val="65000"/>
                        <a:lumOff val="35000"/>
                      </a:schemeClr>
                    </a:gs>
                  </a:gsLst>
                  <a:lin ang="5400000" scaled="0"/>
                </a:gradFill>
              </a:rPr>
              <a:t> (ton eşdeğeri petrol) enerji tüketimi olan mevcut imalat sanayi tesislerinde gerçekleştirilecek, proje bazlı birim ürün başına </a:t>
            </a:r>
            <a:r>
              <a:rPr lang="tr-TR" sz="1200" b="1" dirty="0">
                <a:gradFill>
                  <a:gsLst>
                    <a:gs pos="100000">
                      <a:schemeClr val="tx1">
                        <a:lumMod val="85000"/>
                        <a:lumOff val="15000"/>
                      </a:schemeClr>
                    </a:gs>
                    <a:gs pos="3000">
                      <a:schemeClr val="tx1">
                        <a:lumMod val="65000"/>
                        <a:lumOff val="35000"/>
                      </a:schemeClr>
                    </a:gs>
                  </a:gsLst>
                  <a:lin ang="5400000" scaled="0"/>
                </a:gradFill>
              </a:rPr>
              <a:t>en az </a:t>
            </a:r>
            <a:r>
              <a:rPr lang="tr-TR" sz="1200" b="1" dirty="0" smtClean="0">
                <a:gradFill>
                  <a:gsLst>
                    <a:gs pos="100000">
                      <a:schemeClr val="tx1">
                        <a:lumMod val="85000"/>
                        <a:lumOff val="15000"/>
                      </a:schemeClr>
                    </a:gs>
                    <a:gs pos="3000">
                      <a:schemeClr val="tx1">
                        <a:lumMod val="65000"/>
                        <a:lumOff val="35000"/>
                      </a:schemeClr>
                    </a:gs>
                  </a:gsLst>
                  <a:lin ang="5400000" scaled="0"/>
                </a:gradFill>
              </a:rPr>
              <a:t>%15</a:t>
            </a:r>
            <a:r>
              <a:rPr lang="tr-TR" sz="1200" dirty="0" smtClean="0">
                <a:gradFill>
                  <a:gsLst>
                    <a:gs pos="100000">
                      <a:schemeClr val="tx1">
                        <a:lumMod val="85000"/>
                        <a:lumOff val="15000"/>
                      </a:schemeClr>
                    </a:gs>
                    <a:gs pos="3000">
                      <a:schemeClr val="tx1">
                        <a:lumMod val="65000"/>
                        <a:lumOff val="35000"/>
                      </a:schemeClr>
                    </a:gs>
                  </a:gsLst>
                  <a:lin ang="5400000" scaled="0"/>
                </a:gradFill>
              </a:rPr>
              <a:t> </a:t>
            </a:r>
            <a:r>
              <a:rPr lang="tr-TR" sz="1200" dirty="0">
                <a:gradFill>
                  <a:gsLst>
                    <a:gs pos="100000">
                      <a:schemeClr val="tx1">
                        <a:lumMod val="85000"/>
                        <a:lumOff val="15000"/>
                      </a:schemeClr>
                    </a:gs>
                    <a:gs pos="3000">
                      <a:schemeClr val="tx1">
                        <a:lumMod val="65000"/>
                        <a:lumOff val="35000"/>
                      </a:schemeClr>
                    </a:gs>
                  </a:gsLst>
                  <a:lin ang="5400000" scaled="0"/>
                </a:gradFill>
              </a:rPr>
              <a:t>oranında enerji tasarrufu sağlayan ve yatırım geri dönüş süresi </a:t>
            </a:r>
            <a:r>
              <a:rPr lang="tr-TR" sz="1200" b="1" dirty="0">
                <a:gradFill>
                  <a:gsLst>
                    <a:gs pos="100000">
                      <a:schemeClr val="tx1">
                        <a:lumMod val="85000"/>
                        <a:lumOff val="15000"/>
                      </a:schemeClr>
                    </a:gs>
                    <a:gs pos="3000">
                      <a:schemeClr val="tx1">
                        <a:lumMod val="65000"/>
                        <a:lumOff val="35000"/>
                      </a:schemeClr>
                    </a:gs>
                  </a:gsLst>
                  <a:lin ang="5400000" scaled="0"/>
                </a:gradFill>
              </a:rPr>
              <a:t>azamî 5 yıl</a:t>
            </a:r>
            <a:r>
              <a:rPr lang="tr-TR" sz="1200" dirty="0">
                <a:gradFill>
                  <a:gsLst>
                    <a:gs pos="100000">
                      <a:schemeClr val="tx1">
                        <a:lumMod val="85000"/>
                        <a:lumOff val="15000"/>
                      </a:schemeClr>
                    </a:gs>
                    <a:gs pos="3000">
                      <a:schemeClr val="tx1">
                        <a:lumMod val="65000"/>
                        <a:lumOff val="35000"/>
                      </a:schemeClr>
                    </a:gs>
                  </a:gsLst>
                  <a:lin ang="5400000" scaled="0"/>
                </a:gradFill>
              </a:rPr>
              <a:t> olan enerji verimliliğine yönelik yatırımlar,</a:t>
            </a:r>
          </a:p>
        </p:txBody>
      </p:sp>
      <p:pic>
        <p:nvPicPr>
          <p:cNvPr id="61" name="Picture 60">
            <a:extLst>
              <a:ext uri="{FF2B5EF4-FFF2-40B4-BE49-F238E27FC236}">
                <a16:creationId xmlns:a16="http://schemas.microsoft.com/office/drawing/2014/main" id="{B76EAE9F-90C0-5D4F-B7B3-B57F6ED4852D}"/>
              </a:ext>
            </a:extLst>
          </p:cNvPr>
          <p:cNvPicPr>
            <a:picLocks noChangeAspect="1"/>
          </p:cNvPicPr>
          <p:nvPr/>
        </p:nvPicPr>
        <p:blipFill rotWithShape="1">
          <a:blip r:embed="rId9"/>
          <a:srcRect t="45560" b="14771"/>
          <a:stretch/>
        </p:blipFill>
        <p:spPr>
          <a:xfrm>
            <a:off x="0" y="3124748"/>
            <a:ext cx="12192000" cy="2718047"/>
          </a:xfrm>
          <a:prstGeom prst="rect">
            <a:avLst/>
          </a:prstGeom>
        </p:spPr>
      </p:pic>
      <p:sp>
        <p:nvSpPr>
          <p:cNvPr id="45" name="TextBox 44">
            <a:extLst>
              <a:ext uri="{FF2B5EF4-FFF2-40B4-BE49-F238E27FC236}">
                <a16:creationId xmlns:a16="http://schemas.microsoft.com/office/drawing/2014/main" id="{E57CB25B-BC66-E448-8D41-1F59D3901A22}"/>
              </a:ext>
            </a:extLst>
          </p:cNvPr>
          <p:cNvSpPr txBox="1"/>
          <p:nvPr/>
        </p:nvSpPr>
        <p:spPr>
          <a:xfrm>
            <a:off x="7328423" y="3423499"/>
            <a:ext cx="4282615" cy="758990"/>
          </a:xfrm>
          <a:prstGeom prst="rect">
            <a:avLst/>
          </a:prstGeom>
          <a:noFill/>
        </p:spPr>
        <p:txBody>
          <a:bodyPr wrap="squar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1760"/>
              </a:lnSpc>
            </a:pPr>
            <a:r>
              <a:rPr lang="tr-TR" sz="1200" dirty="0">
                <a:gradFill>
                  <a:gsLst>
                    <a:gs pos="100000">
                      <a:schemeClr val="tx1">
                        <a:lumMod val="85000"/>
                        <a:lumOff val="15000"/>
                      </a:schemeClr>
                    </a:gs>
                    <a:gs pos="3000">
                      <a:schemeClr val="tx1">
                        <a:lumMod val="65000"/>
                        <a:lumOff val="35000"/>
                      </a:schemeClr>
                    </a:gs>
                  </a:gsLst>
                  <a:lin ang="5400000" scaled="0"/>
                </a:gradFill>
              </a:rPr>
              <a:t>Atık ısı kaynaklı olarak bir tesisteki atık ısıdan geri kazanım yolu ile </a:t>
            </a:r>
            <a:r>
              <a:rPr lang="tr-TR" sz="1200" b="1" dirty="0">
                <a:gradFill>
                  <a:gsLst>
                    <a:gs pos="100000">
                      <a:schemeClr val="tx1">
                        <a:lumMod val="85000"/>
                        <a:lumOff val="15000"/>
                      </a:schemeClr>
                    </a:gs>
                    <a:gs pos="3000">
                      <a:schemeClr val="tx1">
                        <a:lumMod val="65000"/>
                        <a:lumOff val="35000"/>
                      </a:schemeClr>
                    </a:gs>
                  </a:gsLst>
                  <a:lin ang="5400000" scaled="0"/>
                </a:gradFill>
              </a:rPr>
              <a:t>elektrik üretimine yönelik yatırımlar </a:t>
            </a:r>
            <a:r>
              <a:rPr lang="tr-TR" sz="1200" dirty="0">
                <a:gradFill>
                  <a:gsLst>
                    <a:gs pos="100000">
                      <a:schemeClr val="tx1">
                        <a:lumMod val="85000"/>
                        <a:lumOff val="15000"/>
                      </a:schemeClr>
                    </a:gs>
                    <a:gs pos="3000">
                      <a:schemeClr val="tx1">
                        <a:lumMod val="65000"/>
                        <a:lumOff val="35000"/>
                      </a:schemeClr>
                    </a:gs>
                  </a:gsLst>
                  <a:lin ang="5400000" scaled="0"/>
                </a:gradFill>
              </a:rPr>
              <a:t>(doğalgaza dayalı elektrik üretim tesisleri hariç),</a:t>
            </a:r>
          </a:p>
        </p:txBody>
      </p:sp>
      <p:cxnSp>
        <p:nvCxnSpPr>
          <p:cNvPr id="47" name="Straight Connector 46">
            <a:extLst>
              <a:ext uri="{FF2B5EF4-FFF2-40B4-BE49-F238E27FC236}">
                <a16:creationId xmlns:a16="http://schemas.microsoft.com/office/drawing/2014/main" id="{59B064F5-0F66-944D-93C5-8862ADB4B8DE}"/>
              </a:ext>
            </a:extLst>
          </p:cNvPr>
          <p:cNvCxnSpPr>
            <a:cxnSpLocks/>
          </p:cNvCxnSpPr>
          <p:nvPr/>
        </p:nvCxnSpPr>
        <p:spPr>
          <a:xfrm>
            <a:off x="7399633" y="3298325"/>
            <a:ext cx="4211406" cy="0"/>
          </a:xfrm>
          <a:prstGeom prst="line">
            <a:avLst/>
          </a:prstGeom>
          <a:ln w="12700" cap="rnd">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190FB0E-BBAB-6941-A607-A6F08FD0A731}"/>
              </a:ext>
            </a:extLst>
          </p:cNvPr>
          <p:cNvSpPr txBox="1"/>
          <p:nvPr/>
        </p:nvSpPr>
        <p:spPr>
          <a:xfrm>
            <a:off x="2104266" y="1952496"/>
            <a:ext cx="3552978" cy="1454116"/>
          </a:xfrm>
          <a:prstGeom prst="rect">
            <a:avLst/>
          </a:prstGeom>
          <a:noFill/>
        </p:spPr>
        <p:txBody>
          <a:bodyPr wrap="squar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1760"/>
              </a:lnSpc>
            </a:pPr>
            <a:r>
              <a:rPr lang="tr-TR" sz="1200" dirty="0">
                <a:gradFill>
                  <a:gsLst>
                    <a:gs pos="100000">
                      <a:schemeClr val="tx1">
                        <a:lumMod val="85000"/>
                        <a:lumOff val="15000"/>
                      </a:schemeClr>
                    </a:gs>
                    <a:gs pos="3000">
                      <a:schemeClr val="tx1">
                        <a:lumMod val="65000"/>
                        <a:lumOff val="35000"/>
                      </a:schemeClr>
                    </a:gs>
                  </a:gsLst>
                  <a:lin ang="5400000" scaled="0"/>
                </a:gradFill>
              </a:rPr>
              <a:t>Bir endüstriyel işletmenin geçmiş beş yıllık referans enerji yoğunluğuna göre anlaşma yapıldıktan sonraki üç yılda referans enerji yoğunluğunu </a:t>
            </a:r>
            <a:r>
              <a:rPr lang="tr-TR" sz="1200" b="1" dirty="0">
                <a:gradFill>
                  <a:gsLst>
                    <a:gs pos="100000">
                      <a:schemeClr val="tx1">
                        <a:lumMod val="85000"/>
                        <a:lumOff val="15000"/>
                      </a:schemeClr>
                    </a:gs>
                    <a:gs pos="3000">
                      <a:schemeClr val="tx1">
                        <a:lumMod val="65000"/>
                        <a:lumOff val="35000"/>
                      </a:schemeClr>
                    </a:gs>
                  </a:gsLst>
                  <a:lin ang="5400000" scaled="0"/>
                </a:gradFill>
              </a:rPr>
              <a:t>%10</a:t>
            </a:r>
            <a:r>
              <a:rPr lang="tr-TR" sz="1200" dirty="0">
                <a:gradFill>
                  <a:gsLst>
                    <a:gs pos="100000">
                      <a:schemeClr val="tx1">
                        <a:lumMod val="85000"/>
                        <a:lumOff val="15000"/>
                      </a:schemeClr>
                    </a:gs>
                    <a:gs pos="3000">
                      <a:schemeClr val="tx1">
                        <a:lumMod val="65000"/>
                        <a:lumOff val="35000"/>
                      </a:schemeClr>
                    </a:gs>
                  </a:gsLst>
                  <a:lin ang="5400000" scaled="0"/>
                </a:gradFill>
              </a:rPr>
              <a:t> düşürmek kaydıyla, enerji faturasından </a:t>
            </a:r>
            <a:r>
              <a:rPr lang="tr-TR" sz="1200" b="1" dirty="0">
                <a:gradFill>
                  <a:gsLst>
                    <a:gs pos="100000">
                      <a:schemeClr val="tx1">
                        <a:lumMod val="85000"/>
                        <a:lumOff val="15000"/>
                      </a:schemeClr>
                    </a:gs>
                    <a:gs pos="3000">
                      <a:schemeClr val="tx1">
                        <a:lumMod val="65000"/>
                        <a:lumOff val="35000"/>
                      </a:schemeClr>
                    </a:gs>
                  </a:gsLst>
                  <a:lin ang="5400000" scaled="0"/>
                </a:gradFill>
              </a:rPr>
              <a:t>%30</a:t>
            </a:r>
            <a:r>
              <a:rPr lang="tr-TR" sz="1200" dirty="0">
                <a:gradFill>
                  <a:gsLst>
                    <a:gs pos="100000">
                      <a:schemeClr val="tx1">
                        <a:lumMod val="85000"/>
                        <a:lumOff val="15000"/>
                      </a:schemeClr>
                    </a:gs>
                    <a:gs pos="3000">
                      <a:schemeClr val="tx1">
                        <a:lumMod val="65000"/>
                        <a:lumOff val="35000"/>
                      </a:schemeClr>
                    </a:gs>
                  </a:gsLst>
                  <a:lin ang="5400000" scaled="0"/>
                </a:gradFill>
              </a:rPr>
              <a:t> hibe ile </a:t>
            </a:r>
            <a:r>
              <a:rPr lang="tr-TR" sz="1200" b="1" dirty="0">
                <a:gradFill>
                  <a:gsLst>
                    <a:gs pos="100000">
                      <a:schemeClr val="tx1">
                        <a:lumMod val="85000"/>
                        <a:lumOff val="15000"/>
                      </a:schemeClr>
                    </a:gs>
                    <a:gs pos="3000">
                      <a:schemeClr val="tx1">
                        <a:lumMod val="65000"/>
                        <a:lumOff val="35000"/>
                      </a:schemeClr>
                    </a:gs>
                  </a:gsLst>
                  <a:lin ang="5400000" scaled="0"/>
                </a:gradFill>
              </a:rPr>
              <a:t>1.000.000 TL</a:t>
            </a:r>
            <a:r>
              <a:rPr lang="tr-TR" sz="1200" dirty="0">
                <a:gradFill>
                  <a:gsLst>
                    <a:gs pos="100000">
                      <a:schemeClr val="tx1">
                        <a:lumMod val="85000"/>
                        <a:lumOff val="15000"/>
                      </a:schemeClr>
                    </a:gs>
                    <a:gs pos="3000">
                      <a:schemeClr val="tx1">
                        <a:lumMod val="65000"/>
                        <a:lumOff val="35000"/>
                      </a:schemeClr>
                    </a:gs>
                  </a:gsLst>
                  <a:lin ang="5400000" scaled="0"/>
                </a:gradFill>
              </a:rPr>
              <a:t>’ye kadar </a:t>
            </a:r>
            <a:r>
              <a:rPr lang="tr-TR" sz="1200" b="1" dirty="0">
                <a:gradFill>
                  <a:gsLst>
                    <a:gs pos="100000">
                      <a:schemeClr val="tx1">
                        <a:lumMod val="85000"/>
                        <a:lumOff val="15000"/>
                      </a:schemeClr>
                    </a:gs>
                    <a:gs pos="3000">
                      <a:schemeClr val="tx1">
                        <a:lumMod val="65000"/>
                        <a:lumOff val="35000"/>
                      </a:schemeClr>
                    </a:gs>
                  </a:gsLst>
                  <a:lin ang="5400000" scaled="0"/>
                </a:gradFill>
              </a:rPr>
              <a:t>destek</a:t>
            </a:r>
            <a:r>
              <a:rPr lang="tr-TR" sz="1200" dirty="0">
                <a:gradFill>
                  <a:gsLst>
                    <a:gs pos="100000">
                      <a:schemeClr val="tx1">
                        <a:lumMod val="85000"/>
                        <a:lumOff val="15000"/>
                      </a:schemeClr>
                    </a:gs>
                    <a:gs pos="3000">
                      <a:schemeClr val="tx1">
                        <a:lumMod val="65000"/>
                        <a:lumOff val="35000"/>
                      </a:schemeClr>
                    </a:gs>
                  </a:gsLst>
                  <a:lin ang="5400000" scaled="0"/>
                </a:gradFill>
              </a:rPr>
              <a:t> alınabilir.</a:t>
            </a:r>
          </a:p>
        </p:txBody>
      </p:sp>
    </p:spTree>
    <p:extLst>
      <p:ext uri="{BB962C8B-B14F-4D97-AF65-F5344CB8AC3E}">
        <p14:creationId xmlns:p14="http://schemas.microsoft.com/office/powerpoint/2010/main" val="385928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1500" fill="hold"/>
                                        <p:tgtEl>
                                          <p:spTgt spid="25"/>
                                        </p:tgtEl>
                                        <p:attrNameLst>
                                          <p:attrName>ppt_w</p:attrName>
                                        </p:attrNameLst>
                                      </p:cBhvr>
                                      <p:tavLst>
                                        <p:tav tm="0">
                                          <p:val>
                                            <p:fltVal val="0"/>
                                          </p:val>
                                        </p:tav>
                                        <p:tav tm="100000">
                                          <p:val>
                                            <p:strVal val="#ppt_w"/>
                                          </p:val>
                                        </p:tav>
                                      </p:tavLst>
                                    </p:anim>
                                    <p:anim calcmode="lin" valueType="num">
                                      <p:cBhvr>
                                        <p:cTn id="11" dur="1500" fill="hold"/>
                                        <p:tgtEl>
                                          <p:spTgt spid="25"/>
                                        </p:tgtEl>
                                        <p:attrNameLst>
                                          <p:attrName>ppt_h</p:attrName>
                                        </p:attrNameLst>
                                      </p:cBhvr>
                                      <p:tavLst>
                                        <p:tav tm="0">
                                          <p:val>
                                            <p:fltVal val="0"/>
                                          </p:val>
                                        </p:tav>
                                        <p:tav tm="100000">
                                          <p:val>
                                            <p:strVal val="#ppt_h"/>
                                          </p:val>
                                        </p:tav>
                                      </p:tavLst>
                                    </p:anim>
                                    <p:anim calcmode="lin" valueType="num">
                                      <p:cBhvr>
                                        <p:cTn id="12" dur="1500" fill="hold"/>
                                        <p:tgtEl>
                                          <p:spTgt spid="25"/>
                                        </p:tgtEl>
                                        <p:attrNameLst>
                                          <p:attrName>style.rotation</p:attrName>
                                        </p:attrNameLst>
                                      </p:cBhvr>
                                      <p:tavLst>
                                        <p:tav tm="0">
                                          <p:val>
                                            <p:fltVal val="360"/>
                                          </p:val>
                                        </p:tav>
                                        <p:tav tm="100000">
                                          <p:val>
                                            <p:fltVal val="0"/>
                                          </p:val>
                                        </p:tav>
                                      </p:tavLst>
                                    </p:anim>
                                    <p:animEffect transition="in" filter="fade">
                                      <p:cBhvr>
                                        <p:cTn id="13" dur="1500"/>
                                        <p:tgtEl>
                                          <p:spTgt spid="25"/>
                                        </p:tgtEl>
                                      </p:cBhvr>
                                    </p:animEffect>
                                  </p:childTnLst>
                                </p:cTn>
                              </p:par>
                              <p:par>
                                <p:cTn id="14" presetID="42" presetClass="path" presetSubtype="0" decel="100000" fill="hold" nodeType="withEffect">
                                  <p:stCondLst>
                                    <p:cond delay="0"/>
                                  </p:stCondLst>
                                  <p:childTnLst>
                                    <p:animMotion origin="layout" path="M -6.25E-7 -3.33333E-6 L -6.25E-7 0.43426 " pathEditMode="relative" rAng="0" ptsTypes="AA">
                                      <p:cBhvr>
                                        <p:cTn id="15" dur="2000" spd="-100000" fill="hold"/>
                                        <p:tgtEl>
                                          <p:spTgt spid="25"/>
                                        </p:tgtEl>
                                        <p:attrNameLst>
                                          <p:attrName>ppt_x</p:attrName>
                                          <p:attrName>ppt_y</p:attrName>
                                        </p:attrNameLst>
                                      </p:cBhvr>
                                      <p:rCtr x="0" y="21713"/>
                                    </p:animMotion>
                                  </p:childTnLst>
                                </p:cTn>
                              </p:par>
                              <p:par>
                                <p:cTn id="16" presetID="10" presetClass="entr" presetSubtype="0" fill="hold" nodeType="withEffect">
                                  <p:stCondLst>
                                    <p:cond delay="5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49" presetClass="entr" presetSubtype="0" decel="100000" fill="hold" nodeType="withEffect">
                                  <p:stCondLst>
                                    <p:cond delay="500"/>
                                  </p:stCondLst>
                                  <p:childTnLst>
                                    <p:set>
                                      <p:cBhvr>
                                        <p:cTn id="20" dur="1" fill="hold">
                                          <p:stCondLst>
                                            <p:cond delay="0"/>
                                          </p:stCondLst>
                                        </p:cTn>
                                        <p:tgtEl>
                                          <p:spTgt spid="32"/>
                                        </p:tgtEl>
                                        <p:attrNameLst>
                                          <p:attrName>style.visibility</p:attrName>
                                        </p:attrNameLst>
                                      </p:cBhvr>
                                      <p:to>
                                        <p:strVal val="visible"/>
                                      </p:to>
                                    </p:set>
                                    <p:anim calcmode="lin" valueType="num">
                                      <p:cBhvr>
                                        <p:cTn id="21" dur="1500" fill="hold"/>
                                        <p:tgtEl>
                                          <p:spTgt spid="32"/>
                                        </p:tgtEl>
                                        <p:attrNameLst>
                                          <p:attrName>ppt_w</p:attrName>
                                        </p:attrNameLst>
                                      </p:cBhvr>
                                      <p:tavLst>
                                        <p:tav tm="0">
                                          <p:val>
                                            <p:fltVal val="0"/>
                                          </p:val>
                                        </p:tav>
                                        <p:tav tm="100000">
                                          <p:val>
                                            <p:strVal val="#ppt_w"/>
                                          </p:val>
                                        </p:tav>
                                      </p:tavLst>
                                    </p:anim>
                                    <p:anim calcmode="lin" valueType="num">
                                      <p:cBhvr>
                                        <p:cTn id="22" dur="1500" fill="hold"/>
                                        <p:tgtEl>
                                          <p:spTgt spid="32"/>
                                        </p:tgtEl>
                                        <p:attrNameLst>
                                          <p:attrName>ppt_h</p:attrName>
                                        </p:attrNameLst>
                                      </p:cBhvr>
                                      <p:tavLst>
                                        <p:tav tm="0">
                                          <p:val>
                                            <p:fltVal val="0"/>
                                          </p:val>
                                        </p:tav>
                                        <p:tav tm="100000">
                                          <p:val>
                                            <p:strVal val="#ppt_h"/>
                                          </p:val>
                                        </p:tav>
                                      </p:tavLst>
                                    </p:anim>
                                    <p:anim calcmode="lin" valueType="num">
                                      <p:cBhvr>
                                        <p:cTn id="23" dur="1500" fill="hold"/>
                                        <p:tgtEl>
                                          <p:spTgt spid="32"/>
                                        </p:tgtEl>
                                        <p:attrNameLst>
                                          <p:attrName>style.rotation</p:attrName>
                                        </p:attrNameLst>
                                      </p:cBhvr>
                                      <p:tavLst>
                                        <p:tav tm="0">
                                          <p:val>
                                            <p:fltVal val="360"/>
                                          </p:val>
                                        </p:tav>
                                        <p:tav tm="100000">
                                          <p:val>
                                            <p:fltVal val="0"/>
                                          </p:val>
                                        </p:tav>
                                      </p:tavLst>
                                    </p:anim>
                                    <p:animEffect transition="in" filter="fade">
                                      <p:cBhvr>
                                        <p:cTn id="24" dur="1500"/>
                                        <p:tgtEl>
                                          <p:spTgt spid="32"/>
                                        </p:tgtEl>
                                      </p:cBhvr>
                                    </p:animEffect>
                                  </p:childTnLst>
                                </p:cTn>
                              </p:par>
                              <p:par>
                                <p:cTn id="25" presetID="42" presetClass="path" presetSubtype="0" decel="100000" fill="hold" nodeType="withEffect">
                                  <p:stCondLst>
                                    <p:cond delay="500"/>
                                  </p:stCondLst>
                                  <p:childTnLst>
                                    <p:animMotion origin="layout" path="M -6.25E-7 -3.33333E-6 L -6.25E-7 0.43426 " pathEditMode="relative" rAng="0" ptsTypes="AA">
                                      <p:cBhvr>
                                        <p:cTn id="26" dur="2000" spd="-100000" fill="hold"/>
                                        <p:tgtEl>
                                          <p:spTgt spid="32"/>
                                        </p:tgtEl>
                                        <p:attrNameLst>
                                          <p:attrName>ppt_x</p:attrName>
                                          <p:attrName>ppt_y</p:attrName>
                                        </p:attrNameLst>
                                      </p:cBhvr>
                                      <p:rCtr x="0" y="21713"/>
                                    </p:animMotion>
                                  </p:childTnLst>
                                </p:cTn>
                              </p:par>
                              <p:par>
                                <p:cTn id="27" presetID="2" presetClass="entr" presetSubtype="8" accel="50000" decel="50000" fill="hold" nodeType="withEffect">
                                  <p:stCondLst>
                                    <p:cond delay="100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1000" fill="hold"/>
                                        <p:tgtEl>
                                          <p:spTgt spid="42"/>
                                        </p:tgtEl>
                                        <p:attrNameLst>
                                          <p:attrName>ppt_x</p:attrName>
                                        </p:attrNameLst>
                                      </p:cBhvr>
                                      <p:tavLst>
                                        <p:tav tm="0">
                                          <p:val>
                                            <p:strVal val="0-#ppt_w/2"/>
                                          </p:val>
                                        </p:tav>
                                        <p:tav tm="100000">
                                          <p:val>
                                            <p:strVal val="#ppt_x"/>
                                          </p:val>
                                        </p:tav>
                                      </p:tavLst>
                                    </p:anim>
                                    <p:anim calcmode="lin" valueType="num">
                                      <p:cBhvr additive="base">
                                        <p:cTn id="30" dur="1000" fill="hold"/>
                                        <p:tgtEl>
                                          <p:spTgt spid="42"/>
                                        </p:tgtEl>
                                        <p:attrNameLst>
                                          <p:attrName>ppt_y</p:attrName>
                                        </p:attrNameLst>
                                      </p:cBhvr>
                                      <p:tavLst>
                                        <p:tav tm="0">
                                          <p:val>
                                            <p:strVal val="#ppt_y"/>
                                          </p:val>
                                        </p:tav>
                                        <p:tav tm="100000">
                                          <p:val>
                                            <p:strVal val="#ppt_y"/>
                                          </p:val>
                                        </p:tav>
                                      </p:tavLst>
                                    </p:anim>
                                  </p:childTnLst>
                                </p:cTn>
                              </p:par>
                              <p:par>
                                <p:cTn id="31" presetID="10" presetClass="entr" presetSubtype="0" fill="hold" grpId="0" nodeType="withEffect">
                                  <p:stCondLst>
                                    <p:cond delay="1200"/>
                                  </p:stCondLst>
                                  <p:childTnLst>
                                    <p:set>
                                      <p:cBhvr>
                                        <p:cTn id="32" dur="1" fill="hold">
                                          <p:stCondLst>
                                            <p:cond delay="0"/>
                                          </p:stCondLst>
                                        </p:cTn>
                                        <p:tgtEl>
                                          <p:spTgt spid="88"/>
                                        </p:tgtEl>
                                        <p:attrNameLst>
                                          <p:attrName>style.visibility</p:attrName>
                                        </p:attrNameLst>
                                      </p:cBhvr>
                                      <p:to>
                                        <p:strVal val="visible"/>
                                      </p:to>
                                    </p:set>
                                    <p:animEffect transition="in" filter="fade">
                                      <p:cBhvr>
                                        <p:cTn id="33" dur="1000"/>
                                        <p:tgtEl>
                                          <p:spTgt spid="88"/>
                                        </p:tgtEl>
                                      </p:cBhvr>
                                    </p:animEffect>
                                  </p:childTnLst>
                                </p:cTn>
                              </p:par>
                              <p:par>
                                <p:cTn id="34" presetID="42" presetClass="path" presetSubtype="0" decel="100000" fill="hold" grpId="1" nodeType="withEffect">
                                  <p:stCondLst>
                                    <p:cond delay="1200"/>
                                  </p:stCondLst>
                                  <p:childTnLst>
                                    <p:animMotion origin="layout" path="M 3.75E-6 2.96296E-6 L -0.04766 -0.00185 " pathEditMode="relative" rAng="0" ptsTypes="AA">
                                      <p:cBhvr>
                                        <p:cTn id="35" dur="1000" spd="-100000" fill="hold"/>
                                        <p:tgtEl>
                                          <p:spTgt spid="88"/>
                                        </p:tgtEl>
                                        <p:attrNameLst>
                                          <p:attrName>ppt_x</p:attrName>
                                          <p:attrName>ppt_y</p:attrName>
                                        </p:attrNameLst>
                                      </p:cBhvr>
                                      <p:rCtr x="-2383" y="-93"/>
                                    </p:animMotion>
                                  </p:childTnLst>
                                </p:cTn>
                              </p:par>
                              <p:par>
                                <p:cTn id="36" presetID="10" presetClass="entr" presetSubtype="0" fill="hold" grpId="0" nodeType="withEffect">
                                  <p:stCondLst>
                                    <p:cond delay="1700"/>
                                  </p:stCondLst>
                                  <p:childTnLst>
                                    <p:set>
                                      <p:cBhvr>
                                        <p:cTn id="37" dur="1" fill="hold">
                                          <p:stCondLst>
                                            <p:cond delay="0"/>
                                          </p:stCondLst>
                                        </p:cTn>
                                        <p:tgtEl>
                                          <p:spTgt spid="90"/>
                                        </p:tgtEl>
                                        <p:attrNameLst>
                                          <p:attrName>style.visibility</p:attrName>
                                        </p:attrNameLst>
                                      </p:cBhvr>
                                      <p:to>
                                        <p:strVal val="visible"/>
                                      </p:to>
                                    </p:set>
                                    <p:animEffect transition="in" filter="fade">
                                      <p:cBhvr>
                                        <p:cTn id="38" dur="1000"/>
                                        <p:tgtEl>
                                          <p:spTgt spid="90"/>
                                        </p:tgtEl>
                                      </p:cBhvr>
                                    </p:animEffect>
                                  </p:childTnLst>
                                </p:cTn>
                              </p:par>
                              <p:par>
                                <p:cTn id="39" presetID="42" presetClass="path" presetSubtype="0" decel="100000" fill="hold" grpId="1" nodeType="withEffect">
                                  <p:stCondLst>
                                    <p:cond delay="1700"/>
                                  </p:stCondLst>
                                  <p:childTnLst>
                                    <p:animMotion origin="layout" path="M -1.45833E-6 2.96296E-6 L -0.04765 -0.00185 " pathEditMode="relative" rAng="0" ptsTypes="AA">
                                      <p:cBhvr>
                                        <p:cTn id="40" dur="1000" spd="-100000" fill="hold"/>
                                        <p:tgtEl>
                                          <p:spTgt spid="90"/>
                                        </p:tgtEl>
                                        <p:attrNameLst>
                                          <p:attrName>ppt_x</p:attrName>
                                          <p:attrName>ppt_y</p:attrName>
                                        </p:attrNameLst>
                                      </p:cBhvr>
                                      <p:rCtr x="-2383" y="-93"/>
                                    </p:animMotion>
                                  </p:childTnLst>
                                </p:cTn>
                              </p:par>
                              <p:par>
                                <p:cTn id="41" presetID="55" presetClass="entr" presetSubtype="0" fill="hold" grpId="0" nodeType="withEffect">
                                  <p:stCondLst>
                                    <p:cond delay="2000"/>
                                  </p:stCondLst>
                                  <p:iterate type="lt">
                                    <p:tmPct val="10000"/>
                                  </p:iterate>
                                  <p:childTnLst>
                                    <p:set>
                                      <p:cBhvr>
                                        <p:cTn id="42" dur="1" fill="hold">
                                          <p:stCondLst>
                                            <p:cond delay="0"/>
                                          </p:stCondLst>
                                        </p:cTn>
                                        <p:tgtEl>
                                          <p:spTgt spid="39"/>
                                        </p:tgtEl>
                                        <p:attrNameLst>
                                          <p:attrName>style.visibility</p:attrName>
                                        </p:attrNameLst>
                                      </p:cBhvr>
                                      <p:to>
                                        <p:strVal val="visible"/>
                                      </p:to>
                                    </p:set>
                                    <p:anim calcmode="lin" valueType="num">
                                      <p:cBhvr>
                                        <p:cTn id="43" dur="60" fill="hold"/>
                                        <p:tgtEl>
                                          <p:spTgt spid="39"/>
                                        </p:tgtEl>
                                        <p:attrNameLst>
                                          <p:attrName>ppt_w</p:attrName>
                                        </p:attrNameLst>
                                      </p:cBhvr>
                                      <p:tavLst>
                                        <p:tav tm="0">
                                          <p:val>
                                            <p:strVal val="#ppt_w*0.70"/>
                                          </p:val>
                                        </p:tav>
                                        <p:tav tm="100000">
                                          <p:val>
                                            <p:strVal val="#ppt_w"/>
                                          </p:val>
                                        </p:tav>
                                      </p:tavLst>
                                    </p:anim>
                                    <p:anim calcmode="lin" valueType="num">
                                      <p:cBhvr>
                                        <p:cTn id="44" dur="60" fill="hold"/>
                                        <p:tgtEl>
                                          <p:spTgt spid="39"/>
                                        </p:tgtEl>
                                        <p:attrNameLst>
                                          <p:attrName>ppt_h</p:attrName>
                                        </p:attrNameLst>
                                      </p:cBhvr>
                                      <p:tavLst>
                                        <p:tav tm="0">
                                          <p:val>
                                            <p:strVal val="#ppt_h"/>
                                          </p:val>
                                        </p:tav>
                                        <p:tav tm="100000">
                                          <p:val>
                                            <p:strVal val="#ppt_h"/>
                                          </p:val>
                                        </p:tav>
                                      </p:tavLst>
                                    </p:anim>
                                    <p:animEffect transition="in" filter="fade">
                                      <p:cBhvr>
                                        <p:cTn id="45" dur="60"/>
                                        <p:tgtEl>
                                          <p:spTgt spid="39"/>
                                        </p:tgtEl>
                                      </p:cBhvr>
                                    </p:animEffect>
                                  </p:childTnLst>
                                </p:cTn>
                              </p:par>
                              <p:par>
                                <p:cTn id="46" presetID="55" presetClass="entr" presetSubtype="0" fill="hold" grpId="0" nodeType="withEffect">
                                  <p:stCondLst>
                                    <p:cond delay="2000"/>
                                  </p:stCondLst>
                                  <p:iterate type="lt">
                                    <p:tmPct val="10000"/>
                                  </p:iterate>
                                  <p:childTnLst>
                                    <p:set>
                                      <p:cBhvr>
                                        <p:cTn id="47" dur="1" fill="hold">
                                          <p:stCondLst>
                                            <p:cond delay="0"/>
                                          </p:stCondLst>
                                        </p:cTn>
                                        <p:tgtEl>
                                          <p:spTgt spid="44"/>
                                        </p:tgtEl>
                                        <p:attrNameLst>
                                          <p:attrName>style.visibility</p:attrName>
                                        </p:attrNameLst>
                                      </p:cBhvr>
                                      <p:to>
                                        <p:strVal val="visible"/>
                                      </p:to>
                                    </p:set>
                                    <p:anim calcmode="lin" valueType="num">
                                      <p:cBhvr>
                                        <p:cTn id="48" dur="60" fill="hold"/>
                                        <p:tgtEl>
                                          <p:spTgt spid="44"/>
                                        </p:tgtEl>
                                        <p:attrNameLst>
                                          <p:attrName>ppt_w</p:attrName>
                                        </p:attrNameLst>
                                      </p:cBhvr>
                                      <p:tavLst>
                                        <p:tav tm="0">
                                          <p:val>
                                            <p:strVal val="#ppt_w*0.70"/>
                                          </p:val>
                                        </p:tav>
                                        <p:tav tm="100000">
                                          <p:val>
                                            <p:strVal val="#ppt_w"/>
                                          </p:val>
                                        </p:tav>
                                      </p:tavLst>
                                    </p:anim>
                                    <p:anim calcmode="lin" valueType="num">
                                      <p:cBhvr>
                                        <p:cTn id="49" dur="60" fill="hold"/>
                                        <p:tgtEl>
                                          <p:spTgt spid="44"/>
                                        </p:tgtEl>
                                        <p:attrNameLst>
                                          <p:attrName>ppt_h</p:attrName>
                                        </p:attrNameLst>
                                      </p:cBhvr>
                                      <p:tavLst>
                                        <p:tav tm="0">
                                          <p:val>
                                            <p:strVal val="#ppt_h"/>
                                          </p:val>
                                        </p:tav>
                                        <p:tav tm="100000">
                                          <p:val>
                                            <p:strVal val="#ppt_h"/>
                                          </p:val>
                                        </p:tav>
                                      </p:tavLst>
                                    </p:anim>
                                    <p:animEffect transition="in" filter="fade">
                                      <p:cBhvr>
                                        <p:cTn id="50" dur="60"/>
                                        <p:tgtEl>
                                          <p:spTgt spid="44"/>
                                        </p:tgtEl>
                                      </p:cBhvr>
                                    </p:animEffect>
                                  </p:childTnLst>
                                </p:cTn>
                              </p:par>
                            </p:childTnLst>
                          </p:cTn>
                        </p:par>
                        <p:par>
                          <p:cTn id="51" fill="hold">
                            <p:stCondLst>
                              <p:cond delay="3500"/>
                            </p:stCondLst>
                            <p:childTnLst>
                              <p:par>
                                <p:cTn id="52" presetID="16" presetClass="entr" presetSubtype="37"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outVertical)">
                                      <p:cBhvr>
                                        <p:cTn id="54" dur="300"/>
                                        <p:tgtEl>
                                          <p:spTgt spid="47"/>
                                        </p:tgtEl>
                                      </p:cBhvr>
                                    </p:animEffect>
                                  </p:childTnLst>
                                </p:cTn>
                              </p:par>
                              <p:par>
                                <p:cTn id="55" presetID="55" presetClass="entr" presetSubtype="0" fill="hold" grpId="0" nodeType="withEffect">
                                  <p:stCondLst>
                                    <p:cond delay="500"/>
                                  </p:stCondLst>
                                  <p:iterate type="lt">
                                    <p:tmPct val="10000"/>
                                  </p:iterate>
                                  <p:childTnLst>
                                    <p:set>
                                      <p:cBhvr>
                                        <p:cTn id="56" dur="1" fill="hold">
                                          <p:stCondLst>
                                            <p:cond delay="0"/>
                                          </p:stCondLst>
                                        </p:cTn>
                                        <p:tgtEl>
                                          <p:spTgt spid="45"/>
                                        </p:tgtEl>
                                        <p:attrNameLst>
                                          <p:attrName>style.visibility</p:attrName>
                                        </p:attrNameLst>
                                      </p:cBhvr>
                                      <p:to>
                                        <p:strVal val="visible"/>
                                      </p:to>
                                    </p:set>
                                    <p:anim calcmode="lin" valueType="num">
                                      <p:cBhvr>
                                        <p:cTn id="57" dur="60" fill="hold"/>
                                        <p:tgtEl>
                                          <p:spTgt spid="45"/>
                                        </p:tgtEl>
                                        <p:attrNameLst>
                                          <p:attrName>ppt_w</p:attrName>
                                        </p:attrNameLst>
                                      </p:cBhvr>
                                      <p:tavLst>
                                        <p:tav tm="0">
                                          <p:val>
                                            <p:strVal val="#ppt_w*0.70"/>
                                          </p:val>
                                        </p:tav>
                                        <p:tav tm="100000">
                                          <p:val>
                                            <p:strVal val="#ppt_w"/>
                                          </p:val>
                                        </p:tav>
                                      </p:tavLst>
                                    </p:anim>
                                    <p:anim calcmode="lin" valueType="num">
                                      <p:cBhvr>
                                        <p:cTn id="58" dur="60" fill="hold"/>
                                        <p:tgtEl>
                                          <p:spTgt spid="45"/>
                                        </p:tgtEl>
                                        <p:attrNameLst>
                                          <p:attrName>ppt_h</p:attrName>
                                        </p:attrNameLst>
                                      </p:cBhvr>
                                      <p:tavLst>
                                        <p:tav tm="0">
                                          <p:val>
                                            <p:strVal val="#ppt_h"/>
                                          </p:val>
                                        </p:tav>
                                        <p:tav tm="100000">
                                          <p:val>
                                            <p:strVal val="#ppt_h"/>
                                          </p:val>
                                        </p:tav>
                                      </p:tavLst>
                                    </p:anim>
                                    <p:animEffect transition="in" filter="fade">
                                      <p:cBhvr>
                                        <p:cTn id="59" dur="6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P spid="90" grpId="0"/>
      <p:bldP spid="90" grpId="1"/>
      <p:bldP spid="44" grpId="0"/>
      <p:bldP spid="45"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1838491"/>
            <a:ext cx="6898341"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5D56590F-53DC-6A4F-8815-7C0B8C3ADF26}"/>
              </a:ext>
            </a:extLst>
          </p:cNvPr>
          <p:cNvSpPr txBox="1"/>
          <p:nvPr/>
        </p:nvSpPr>
        <p:spPr>
          <a:xfrm>
            <a:off x="865227" y="6410768"/>
            <a:ext cx="3119765"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3000">
                      <a:schemeClr val="tx1">
                        <a:lumMod val="65000"/>
                        <a:lumOff val="3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TÜRKİYE’DE ENERJİ VERİMLİLİĞİ</a:t>
            </a:r>
          </a:p>
        </p:txBody>
      </p:sp>
      <p:sp>
        <p:nvSpPr>
          <p:cNvPr id="90" name="TextBox 89">
            <a:extLst>
              <a:ext uri="{FF2B5EF4-FFF2-40B4-BE49-F238E27FC236}">
                <a16:creationId xmlns:a16="http://schemas.microsoft.com/office/drawing/2014/main" id="{F854B25B-5FCB-724C-9400-1F3BEE9137C5}"/>
              </a:ext>
            </a:extLst>
          </p:cNvPr>
          <p:cNvSpPr txBox="1"/>
          <p:nvPr/>
        </p:nvSpPr>
        <p:spPr>
          <a:xfrm>
            <a:off x="2104265" y="1344104"/>
            <a:ext cx="4608954" cy="39292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2600"/>
              </a:lnSpc>
            </a:pPr>
            <a:r>
              <a:rPr lang="tr-TR" sz="1900" b="1" dirty="0">
                <a:gradFill>
                  <a:gsLst>
                    <a:gs pos="100000">
                      <a:schemeClr val="tx1">
                        <a:lumMod val="85000"/>
                        <a:lumOff val="15000"/>
                      </a:schemeClr>
                    </a:gs>
                    <a:gs pos="3000">
                      <a:schemeClr val="tx1">
                        <a:lumMod val="65000"/>
                        <a:lumOff val="35000"/>
                      </a:schemeClr>
                    </a:gs>
                  </a:gsLst>
                  <a:lin ang="5400000" scaled="0"/>
                </a:gradFill>
              </a:rPr>
              <a:t>Faydalanılacak 5. Bölge Teşvikleri</a:t>
            </a:r>
          </a:p>
        </p:txBody>
      </p:sp>
      <p:grpSp>
        <p:nvGrpSpPr>
          <p:cNvPr id="12" name="Group 11">
            <a:extLst>
              <a:ext uri="{FF2B5EF4-FFF2-40B4-BE49-F238E27FC236}">
                <a16:creationId xmlns:a16="http://schemas.microsoft.com/office/drawing/2014/main" id="{E56DC1E8-79CD-4E41-A756-6E84B7A9C610}"/>
              </a:ext>
            </a:extLst>
          </p:cNvPr>
          <p:cNvGrpSpPr/>
          <p:nvPr/>
        </p:nvGrpSpPr>
        <p:grpSpPr>
          <a:xfrm>
            <a:off x="2216861" y="2067325"/>
            <a:ext cx="3786828" cy="369332"/>
            <a:chOff x="2216861" y="2067325"/>
            <a:chExt cx="3786828" cy="369332"/>
          </a:xfrm>
        </p:grpSpPr>
        <p:sp>
          <p:nvSpPr>
            <p:cNvPr id="27" name="TextBox 26">
              <a:extLst>
                <a:ext uri="{FF2B5EF4-FFF2-40B4-BE49-F238E27FC236}">
                  <a16:creationId xmlns:a16="http://schemas.microsoft.com/office/drawing/2014/main" id="{1918091A-761E-F242-9EC2-635B6A013F31}"/>
                </a:ext>
              </a:extLst>
            </p:cNvPr>
            <p:cNvSpPr txBox="1"/>
            <p:nvPr/>
          </p:nvSpPr>
          <p:spPr>
            <a:xfrm>
              <a:off x="2582944" y="2067325"/>
              <a:ext cx="3420745" cy="369332"/>
            </a:xfrm>
            <a:prstGeom prst="rect">
              <a:avLst/>
            </a:prstGeom>
            <a:noFill/>
          </p:spPr>
          <p:txBody>
            <a:bodyPr wrap="non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buClr>
                  <a:schemeClr val="accent1"/>
                </a:buClr>
                <a:buSzPct val="150000"/>
              </a:pPr>
              <a:r>
                <a:rPr lang="tr-TR" sz="1800" dirty="0">
                  <a:gradFill>
                    <a:gsLst>
                      <a:gs pos="100000">
                        <a:schemeClr val="tx1">
                          <a:lumMod val="85000"/>
                          <a:lumOff val="15000"/>
                        </a:schemeClr>
                      </a:gs>
                      <a:gs pos="3000">
                        <a:schemeClr val="tx1">
                          <a:lumMod val="65000"/>
                          <a:lumOff val="35000"/>
                        </a:schemeClr>
                      </a:gs>
                    </a:gsLst>
                    <a:lin ang="5400000" scaled="0"/>
                  </a:gradFill>
                </a:rPr>
                <a:t>Katma Değer Vergisi İstisnası</a:t>
              </a:r>
            </a:p>
          </p:txBody>
        </p:sp>
        <p:grpSp>
          <p:nvGrpSpPr>
            <p:cNvPr id="10" name="Group 9">
              <a:extLst>
                <a:ext uri="{FF2B5EF4-FFF2-40B4-BE49-F238E27FC236}">
                  <a16:creationId xmlns:a16="http://schemas.microsoft.com/office/drawing/2014/main" id="{C5D1D894-70FA-7948-8325-F5AFFD2A563A}"/>
                </a:ext>
              </a:extLst>
            </p:cNvPr>
            <p:cNvGrpSpPr/>
            <p:nvPr/>
          </p:nvGrpSpPr>
          <p:grpSpPr>
            <a:xfrm>
              <a:off x="2216861" y="2114553"/>
              <a:ext cx="286501" cy="286501"/>
              <a:chOff x="2216861" y="2114553"/>
              <a:chExt cx="286501" cy="286501"/>
            </a:xfrm>
            <a:effectLst>
              <a:outerShdw blurRad="139700" dist="38100" dir="5400000" algn="t" rotWithShape="0">
                <a:prstClr val="black">
                  <a:alpha val="33000"/>
                </a:prstClr>
              </a:outerShdw>
            </a:effectLst>
          </p:grpSpPr>
          <p:sp>
            <p:nvSpPr>
              <p:cNvPr id="35" name="Rounded Rectangle 34">
                <a:extLst>
                  <a:ext uri="{FF2B5EF4-FFF2-40B4-BE49-F238E27FC236}">
                    <a16:creationId xmlns:a16="http://schemas.microsoft.com/office/drawing/2014/main" id="{83936905-42CE-4040-9EC4-44EE58BD5725}"/>
                  </a:ext>
                </a:extLst>
              </p:cNvPr>
              <p:cNvSpPr/>
              <p:nvPr/>
            </p:nvSpPr>
            <p:spPr>
              <a:xfrm flipH="1">
                <a:off x="2216861" y="2114553"/>
                <a:ext cx="286501" cy="286501"/>
              </a:xfrm>
              <a:prstGeom prst="roundRect">
                <a:avLst>
                  <a:gd name="adj" fmla="val 50000"/>
                </a:avLst>
              </a:prstGeom>
              <a:solidFill>
                <a:srgbClr val="B1CB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x-none">
                  <a:solidFill>
                    <a:srgbClr val="B0CB3C"/>
                  </a:solidFill>
                </a:endParaRPr>
              </a:p>
            </p:txBody>
          </p:sp>
          <p:sp>
            <p:nvSpPr>
              <p:cNvPr id="43" name="TextBox 42">
                <a:extLst>
                  <a:ext uri="{FF2B5EF4-FFF2-40B4-BE49-F238E27FC236}">
                    <a16:creationId xmlns:a16="http://schemas.microsoft.com/office/drawing/2014/main" id="{B2CAFE3D-A648-CF46-8BDA-AC8C5AFBEA74}"/>
                  </a:ext>
                </a:extLst>
              </p:cNvPr>
              <p:cNvSpPr txBox="1"/>
              <p:nvPr/>
            </p:nvSpPr>
            <p:spPr>
              <a:xfrm>
                <a:off x="2220489" y="2127323"/>
                <a:ext cx="279244"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buClr>
                    <a:schemeClr val="accent1"/>
                  </a:buClr>
                  <a:buSzPct val="150000"/>
                </a:pPr>
                <a:r>
                  <a:rPr lang="tr-TR" sz="1100" b="1" dirty="0">
                    <a:solidFill>
                      <a:schemeClr val="bg1">
                        <a:lumMod val="95000"/>
                      </a:schemeClr>
                    </a:solidFill>
                  </a:rPr>
                  <a:t>1</a:t>
                </a:r>
              </a:p>
            </p:txBody>
          </p:sp>
        </p:grpSp>
      </p:grpSp>
      <p:grpSp>
        <p:nvGrpSpPr>
          <p:cNvPr id="13" name="Group 12">
            <a:extLst>
              <a:ext uri="{FF2B5EF4-FFF2-40B4-BE49-F238E27FC236}">
                <a16:creationId xmlns:a16="http://schemas.microsoft.com/office/drawing/2014/main" id="{E7792E85-32D5-394D-A6A7-2639DC033D99}"/>
              </a:ext>
            </a:extLst>
          </p:cNvPr>
          <p:cNvGrpSpPr/>
          <p:nvPr/>
        </p:nvGrpSpPr>
        <p:grpSpPr>
          <a:xfrm>
            <a:off x="2216861" y="2531275"/>
            <a:ext cx="2588358" cy="369332"/>
            <a:chOff x="2216861" y="2531275"/>
            <a:chExt cx="2588358" cy="369332"/>
          </a:xfrm>
        </p:grpSpPr>
        <p:sp>
          <p:nvSpPr>
            <p:cNvPr id="29" name="TextBox 28">
              <a:extLst>
                <a:ext uri="{FF2B5EF4-FFF2-40B4-BE49-F238E27FC236}">
                  <a16:creationId xmlns:a16="http://schemas.microsoft.com/office/drawing/2014/main" id="{BE75A630-C2B2-FF4D-8788-1CBDCF40E366}"/>
                </a:ext>
              </a:extLst>
            </p:cNvPr>
            <p:cNvSpPr txBox="1"/>
            <p:nvPr/>
          </p:nvSpPr>
          <p:spPr>
            <a:xfrm>
              <a:off x="2582944" y="2531275"/>
              <a:ext cx="2222275" cy="369332"/>
            </a:xfrm>
            <a:prstGeom prst="rect">
              <a:avLst/>
            </a:prstGeom>
            <a:noFill/>
          </p:spPr>
          <p:txBody>
            <a:bodyPr wrap="non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buClr>
                  <a:schemeClr val="accent1"/>
                </a:buClr>
                <a:buSzPct val="150000"/>
              </a:pPr>
              <a:r>
                <a:rPr lang="tr-TR" sz="1800" dirty="0">
                  <a:gradFill>
                    <a:gsLst>
                      <a:gs pos="100000">
                        <a:schemeClr val="tx1">
                          <a:lumMod val="85000"/>
                          <a:lumOff val="15000"/>
                        </a:schemeClr>
                      </a:gs>
                      <a:gs pos="3000">
                        <a:schemeClr val="tx1">
                          <a:lumMod val="65000"/>
                          <a:lumOff val="35000"/>
                        </a:schemeClr>
                      </a:gs>
                    </a:gsLst>
                    <a:lin ang="5400000" scaled="0"/>
                  </a:gradFill>
                </a:rPr>
                <a:t>Yatırım Yeri Tahsisi</a:t>
              </a:r>
            </a:p>
          </p:txBody>
        </p:sp>
        <p:grpSp>
          <p:nvGrpSpPr>
            <p:cNvPr id="7" name="Group 6">
              <a:extLst>
                <a:ext uri="{FF2B5EF4-FFF2-40B4-BE49-F238E27FC236}">
                  <a16:creationId xmlns:a16="http://schemas.microsoft.com/office/drawing/2014/main" id="{B6B4EC1C-B538-DC4B-B671-DA7DCCB161B4}"/>
                </a:ext>
              </a:extLst>
            </p:cNvPr>
            <p:cNvGrpSpPr/>
            <p:nvPr/>
          </p:nvGrpSpPr>
          <p:grpSpPr>
            <a:xfrm>
              <a:off x="2216861" y="2576114"/>
              <a:ext cx="286501" cy="286501"/>
              <a:chOff x="2216861" y="2576114"/>
              <a:chExt cx="286501" cy="286501"/>
            </a:xfrm>
            <a:effectLst>
              <a:outerShdw blurRad="139700" dist="38100" dir="5400000" algn="t" rotWithShape="0">
                <a:prstClr val="black">
                  <a:alpha val="33000"/>
                </a:prstClr>
              </a:outerShdw>
            </a:effectLst>
          </p:grpSpPr>
          <p:sp>
            <p:nvSpPr>
              <p:cNvPr id="36" name="Rounded Rectangle 35">
                <a:extLst>
                  <a:ext uri="{FF2B5EF4-FFF2-40B4-BE49-F238E27FC236}">
                    <a16:creationId xmlns:a16="http://schemas.microsoft.com/office/drawing/2014/main" id="{E4BD48B4-CD84-E847-8CB8-92E240A863DE}"/>
                  </a:ext>
                </a:extLst>
              </p:cNvPr>
              <p:cNvSpPr/>
              <p:nvPr/>
            </p:nvSpPr>
            <p:spPr>
              <a:xfrm flipH="1">
                <a:off x="2216861" y="2576114"/>
                <a:ext cx="286501" cy="286501"/>
              </a:xfrm>
              <a:prstGeom prst="roundRect">
                <a:avLst>
                  <a:gd name="adj" fmla="val 50000"/>
                </a:avLst>
              </a:prstGeom>
              <a:solidFill>
                <a:srgbClr val="96BE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x-none">
                  <a:solidFill>
                    <a:srgbClr val="CAD82C"/>
                  </a:solidFill>
                </a:endParaRPr>
              </a:p>
            </p:txBody>
          </p:sp>
          <p:sp>
            <p:nvSpPr>
              <p:cNvPr id="49" name="TextBox 48">
                <a:extLst>
                  <a:ext uri="{FF2B5EF4-FFF2-40B4-BE49-F238E27FC236}">
                    <a16:creationId xmlns:a16="http://schemas.microsoft.com/office/drawing/2014/main" id="{62578643-37C5-424F-96CE-1E7080930B7D}"/>
                  </a:ext>
                </a:extLst>
              </p:cNvPr>
              <p:cNvSpPr txBox="1"/>
              <p:nvPr/>
            </p:nvSpPr>
            <p:spPr>
              <a:xfrm>
                <a:off x="2220489" y="2578999"/>
                <a:ext cx="279244"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buClr>
                    <a:schemeClr val="accent1"/>
                  </a:buClr>
                  <a:buSzPct val="150000"/>
                </a:pPr>
                <a:r>
                  <a:rPr lang="tr-TR" sz="1100" b="1" dirty="0">
                    <a:solidFill>
                      <a:schemeClr val="bg1">
                        <a:lumMod val="95000"/>
                      </a:schemeClr>
                    </a:solidFill>
                  </a:rPr>
                  <a:t>2</a:t>
                </a:r>
              </a:p>
            </p:txBody>
          </p:sp>
        </p:grpSp>
      </p:grpSp>
      <p:grpSp>
        <p:nvGrpSpPr>
          <p:cNvPr id="14" name="Group 13">
            <a:extLst>
              <a:ext uri="{FF2B5EF4-FFF2-40B4-BE49-F238E27FC236}">
                <a16:creationId xmlns:a16="http://schemas.microsoft.com/office/drawing/2014/main" id="{47A8B1AB-957A-0E4C-A728-A6032C63F663}"/>
              </a:ext>
            </a:extLst>
          </p:cNvPr>
          <p:cNvGrpSpPr/>
          <p:nvPr/>
        </p:nvGrpSpPr>
        <p:grpSpPr>
          <a:xfrm>
            <a:off x="2216861" y="2995225"/>
            <a:ext cx="3315417" cy="369332"/>
            <a:chOff x="2216861" y="2995225"/>
            <a:chExt cx="3315417" cy="369332"/>
          </a:xfrm>
        </p:grpSpPr>
        <p:sp>
          <p:nvSpPr>
            <p:cNvPr id="30" name="TextBox 29">
              <a:extLst>
                <a:ext uri="{FF2B5EF4-FFF2-40B4-BE49-F238E27FC236}">
                  <a16:creationId xmlns:a16="http://schemas.microsoft.com/office/drawing/2014/main" id="{1BE4EF56-18A4-C641-9578-CD3B06FD3DC6}"/>
                </a:ext>
              </a:extLst>
            </p:cNvPr>
            <p:cNvSpPr txBox="1"/>
            <p:nvPr/>
          </p:nvSpPr>
          <p:spPr>
            <a:xfrm>
              <a:off x="2582944" y="2995225"/>
              <a:ext cx="2949334" cy="369332"/>
            </a:xfrm>
            <a:prstGeom prst="rect">
              <a:avLst/>
            </a:prstGeom>
            <a:noFill/>
          </p:spPr>
          <p:txBody>
            <a:bodyPr wrap="non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buClr>
                  <a:schemeClr val="accent1"/>
                </a:buClr>
                <a:buSzPct val="150000"/>
              </a:pPr>
              <a:r>
                <a:rPr lang="tr-TR" sz="1800" dirty="0">
                  <a:gradFill>
                    <a:gsLst>
                      <a:gs pos="100000">
                        <a:schemeClr val="tx1">
                          <a:lumMod val="85000"/>
                          <a:lumOff val="15000"/>
                        </a:schemeClr>
                      </a:gs>
                      <a:gs pos="3000">
                        <a:schemeClr val="tx1">
                          <a:lumMod val="65000"/>
                          <a:lumOff val="35000"/>
                        </a:schemeClr>
                      </a:gs>
                    </a:gsLst>
                    <a:lin ang="5400000" scaled="0"/>
                  </a:gradFill>
                </a:rPr>
                <a:t>Gümrük Vergisi Muafiyeti</a:t>
              </a:r>
            </a:p>
          </p:txBody>
        </p:sp>
        <p:grpSp>
          <p:nvGrpSpPr>
            <p:cNvPr id="5" name="Group 4">
              <a:extLst>
                <a:ext uri="{FF2B5EF4-FFF2-40B4-BE49-F238E27FC236}">
                  <a16:creationId xmlns:a16="http://schemas.microsoft.com/office/drawing/2014/main" id="{52B5EC3E-A5B9-ED4E-B8A1-6ECC3C3EBCAA}"/>
                </a:ext>
              </a:extLst>
            </p:cNvPr>
            <p:cNvGrpSpPr/>
            <p:nvPr/>
          </p:nvGrpSpPr>
          <p:grpSpPr>
            <a:xfrm>
              <a:off x="2216861" y="3037675"/>
              <a:ext cx="286501" cy="286501"/>
              <a:chOff x="2216861" y="3037675"/>
              <a:chExt cx="286501" cy="286501"/>
            </a:xfrm>
            <a:effectLst>
              <a:outerShdw blurRad="139700" dist="38100" dir="5400000" algn="t" rotWithShape="0">
                <a:prstClr val="black">
                  <a:alpha val="33000"/>
                </a:prstClr>
              </a:outerShdw>
            </a:effectLst>
          </p:grpSpPr>
          <p:sp>
            <p:nvSpPr>
              <p:cNvPr id="37" name="Rounded Rectangle 36">
                <a:extLst>
                  <a:ext uri="{FF2B5EF4-FFF2-40B4-BE49-F238E27FC236}">
                    <a16:creationId xmlns:a16="http://schemas.microsoft.com/office/drawing/2014/main" id="{A4E9CE68-E14D-F84D-81F3-8773E880295A}"/>
                  </a:ext>
                </a:extLst>
              </p:cNvPr>
              <p:cNvSpPr/>
              <p:nvPr/>
            </p:nvSpPr>
            <p:spPr>
              <a:xfrm flipH="1">
                <a:off x="2216861" y="3037675"/>
                <a:ext cx="286501" cy="286501"/>
              </a:xfrm>
              <a:prstGeom prst="roundRect">
                <a:avLst>
                  <a:gd name="adj" fmla="val 50000"/>
                </a:avLst>
              </a:prstGeom>
              <a:solidFill>
                <a:srgbClr val="73B36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x-none">
                  <a:solidFill>
                    <a:srgbClr val="73B367"/>
                  </a:solidFill>
                </a:endParaRPr>
              </a:p>
            </p:txBody>
          </p:sp>
          <p:sp>
            <p:nvSpPr>
              <p:cNvPr id="50" name="TextBox 49">
                <a:extLst>
                  <a:ext uri="{FF2B5EF4-FFF2-40B4-BE49-F238E27FC236}">
                    <a16:creationId xmlns:a16="http://schemas.microsoft.com/office/drawing/2014/main" id="{A6E29CFA-75FA-1448-A9A0-1C3151228406}"/>
                  </a:ext>
                </a:extLst>
              </p:cNvPr>
              <p:cNvSpPr txBox="1"/>
              <p:nvPr/>
            </p:nvSpPr>
            <p:spPr>
              <a:xfrm>
                <a:off x="2220489" y="3042949"/>
                <a:ext cx="279244"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buClr>
                    <a:schemeClr val="accent1"/>
                  </a:buClr>
                  <a:buSzPct val="150000"/>
                </a:pPr>
                <a:r>
                  <a:rPr lang="tr-TR" sz="1100" b="1" dirty="0">
                    <a:solidFill>
                      <a:schemeClr val="bg1">
                        <a:lumMod val="95000"/>
                      </a:schemeClr>
                    </a:solidFill>
                  </a:rPr>
                  <a:t>3</a:t>
                </a:r>
              </a:p>
            </p:txBody>
          </p:sp>
        </p:grpSp>
      </p:grpSp>
      <p:grpSp>
        <p:nvGrpSpPr>
          <p:cNvPr id="15" name="Group 14">
            <a:extLst>
              <a:ext uri="{FF2B5EF4-FFF2-40B4-BE49-F238E27FC236}">
                <a16:creationId xmlns:a16="http://schemas.microsoft.com/office/drawing/2014/main" id="{D5E3C3B7-7776-ED4A-BA05-3A290FF3B71E}"/>
              </a:ext>
            </a:extLst>
          </p:cNvPr>
          <p:cNvGrpSpPr/>
          <p:nvPr/>
        </p:nvGrpSpPr>
        <p:grpSpPr>
          <a:xfrm>
            <a:off x="2216861" y="3459175"/>
            <a:ext cx="2035066" cy="369332"/>
            <a:chOff x="2216861" y="3459175"/>
            <a:chExt cx="2035066" cy="369332"/>
          </a:xfrm>
        </p:grpSpPr>
        <p:sp>
          <p:nvSpPr>
            <p:cNvPr id="31" name="TextBox 30">
              <a:extLst>
                <a:ext uri="{FF2B5EF4-FFF2-40B4-BE49-F238E27FC236}">
                  <a16:creationId xmlns:a16="http://schemas.microsoft.com/office/drawing/2014/main" id="{809F0868-0BB9-CD4C-94BA-2817C30300E3}"/>
                </a:ext>
              </a:extLst>
            </p:cNvPr>
            <p:cNvSpPr txBox="1"/>
            <p:nvPr/>
          </p:nvSpPr>
          <p:spPr>
            <a:xfrm>
              <a:off x="2582944" y="3459175"/>
              <a:ext cx="1668983" cy="369332"/>
            </a:xfrm>
            <a:prstGeom prst="rect">
              <a:avLst/>
            </a:prstGeom>
            <a:noFill/>
          </p:spPr>
          <p:txBody>
            <a:bodyPr wrap="non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buClr>
                  <a:schemeClr val="accent1"/>
                </a:buClr>
                <a:buSzPct val="150000"/>
              </a:pPr>
              <a:r>
                <a:rPr lang="tr-TR" sz="1800" dirty="0">
                  <a:gradFill>
                    <a:gsLst>
                      <a:gs pos="100000">
                        <a:schemeClr val="tx1">
                          <a:lumMod val="85000"/>
                          <a:lumOff val="15000"/>
                        </a:schemeClr>
                      </a:gs>
                      <a:gs pos="3000">
                        <a:schemeClr val="tx1">
                          <a:lumMod val="65000"/>
                          <a:lumOff val="35000"/>
                        </a:schemeClr>
                      </a:gs>
                    </a:gsLst>
                    <a:lin ang="5400000" scaled="0"/>
                  </a:gradFill>
                </a:rPr>
                <a:t>Vergi İndirimi</a:t>
              </a:r>
            </a:p>
          </p:txBody>
        </p:sp>
        <p:grpSp>
          <p:nvGrpSpPr>
            <p:cNvPr id="4" name="Group 3">
              <a:extLst>
                <a:ext uri="{FF2B5EF4-FFF2-40B4-BE49-F238E27FC236}">
                  <a16:creationId xmlns:a16="http://schemas.microsoft.com/office/drawing/2014/main" id="{771FDEE4-C16E-5A4A-87EB-84DDD9220303}"/>
                </a:ext>
              </a:extLst>
            </p:cNvPr>
            <p:cNvGrpSpPr/>
            <p:nvPr/>
          </p:nvGrpSpPr>
          <p:grpSpPr>
            <a:xfrm>
              <a:off x="2216861" y="3499236"/>
              <a:ext cx="286501" cy="286501"/>
              <a:chOff x="2216861" y="3499236"/>
              <a:chExt cx="286501" cy="286501"/>
            </a:xfrm>
            <a:effectLst>
              <a:outerShdw blurRad="139700" dist="38100" dir="5400000" algn="t" rotWithShape="0">
                <a:prstClr val="black">
                  <a:alpha val="33000"/>
                </a:prstClr>
              </a:outerShdw>
            </a:effectLst>
          </p:grpSpPr>
          <p:sp>
            <p:nvSpPr>
              <p:cNvPr id="38" name="Rounded Rectangle 37">
                <a:extLst>
                  <a:ext uri="{FF2B5EF4-FFF2-40B4-BE49-F238E27FC236}">
                    <a16:creationId xmlns:a16="http://schemas.microsoft.com/office/drawing/2014/main" id="{402F54DB-1F28-C743-9769-13C2FC2FBC66}"/>
                  </a:ext>
                </a:extLst>
              </p:cNvPr>
              <p:cNvSpPr/>
              <p:nvPr/>
            </p:nvSpPr>
            <p:spPr>
              <a:xfrm flipH="1">
                <a:off x="2216861" y="3499236"/>
                <a:ext cx="286501" cy="286501"/>
              </a:xfrm>
              <a:prstGeom prst="roundRect">
                <a:avLst>
                  <a:gd name="adj" fmla="val 50000"/>
                </a:avLst>
              </a:prstGeom>
              <a:solidFill>
                <a:srgbClr val="52AB7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x-none">
                  <a:solidFill>
                    <a:srgbClr val="73B367"/>
                  </a:solidFill>
                </a:endParaRPr>
              </a:p>
            </p:txBody>
          </p:sp>
          <p:sp>
            <p:nvSpPr>
              <p:cNvPr id="51" name="TextBox 50">
                <a:extLst>
                  <a:ext uri="{FF2B5EF4-FFF2-40B4-BE49-F238E27FC236}">
                    <a16:creationId xmlns:a16="http://schemas.microsoft.com/office/drawing/2014/main" id="{BAB62DC6-B566-EC46-A282-DE45A758C218}"/>
                  </a:ext>
                </a:extLst>
              </p:cNvPr>
              <p:cNvSpPr txBox="1"/>
              <p:nvPr/>
            </p:nvSpPr>
            <p:spPr>
              <a:xfrm>
                <a:off x="2220489" y="3506899"/>
                <a:ext cx="279244"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buClr>
                    <a:schemeClr val="accent1"/>
                  </a:buClr>
                  <a:buSzPct val="150000"/>
                </a:pPr>
                <a:r>
                  <a:rPr lang="tr-TR" sz="1100" b="1" dirty="0">
                    <a:solidFill>
                      <a:schemeClr val="bg1">
                        <a:lumMod val="95000"/>
                      </a:schemeClr>
                    </a:solidFill>
                  </a:rPr>
                  <a:t>4</a:t>
                </a:r>
              </a:p>
            </p:txBody>
          </p:sp>
        </p:grpSp>
      </p:grpSp>
      <p:grpSp>
        <p:nvGrpSpPr>
          <p:cNvPr id="16" name="Group 15">
            <a:extLst>
              <a:ext uri="{FF2B5EF4-FFF2-40B4-BE49-F238E27FC236}">
                <a16:creationId xmlns:a16="http://schemas.microsoft.com/office/drawing/2014/main" id="{64162DD5-90F7-E84F-81B9-EE10B6978442}"/>
              </a:ext>
            </a:extLst>
          </p:cNvPr>
          <p:cNvGrpSpPr/>
          <p:nvPr/>
        </p:nvGrpSpPr>
        <p:grpSpPr>
          <a:xfrm>
            <a:off x="2216861" y="3923125"/>
            <a:ext cx="1874766" cy="369332"/>
            <a:chOff x="2216861" y="3923125"/>
            <a:chExt cx="1874766" cy="369332"/>
          </a:xfrm>
        </p:grpSpPr>
        <p:sp>
          <p:nvSpPr>
            <p:cNvPr id="32" name="TextBox 31">
              <a:extLst>
                <a:ext uri="{FF2B5EF4-FFF2-40B4-BE49-F238E27FC236}">
                  <a16:creationId xmlns:a16="http://schemas.microsoft.com/office/drawing/2014/main" id="{48505126-F6D7-D749-98F9-03767EEA8F7F}"/>
                </a:ext>
              </a:extLst>
            </p:cNvPr>
            <p:cNvSpPr txBox="1"/>
            <p:nvPr/>
          </p:nvSpPr>
          <p:spPr>
            <a:xfrm>
              <a:off x="2582944" y="3923125"/>
              <a:ext cx="1508683" cy="369332"/>
            </a:xfrm>
            <a:prstGeom prst="rect">
              <a:avLst/>
            </a:prstGeom>
            <a:noFill/>
          </p:spPr>
          <p:txBody>
            <a:bodyPr wrap="non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buClr>
                  <a:schemeClr val="accent1"/>
                </a:buClr>
                <a:buSzPct val="150000"/>
              </a:pPr>
              <a:r>
                <a:rPr lang="tr-TR" sz="1800" dirty="0">
                  <a:gradFill>
                    <a:gsLst>
                      <a:gs pos="100000">
                        <a:schemeClr val="tx1">
                          <a:lumMod val="85000"/>
                          <a:lumOff val="15000"/>
                        </a:schemeClr>
                      </a:gs>
                      <a:gs pos="3000">
                        <a:schemeClr val="tx1">
                          <a:lumMod val="65000"/>
                          <a:lumOff val="35000"/>
                        </a:schemeClr>
                      </a:gs>
                    </a:gsLst>
                    <a:lin ang="5400000" scaled="0"/>
                  </a:gradFill>
                </a:rPr>
                <a:t>Faiz Desteği</a:t>
              </a:r>
            </a:p>
          </p:txBody>
        </p:sp>
        <p:grpSp>
          <p:nvGrpSpPr>
            <p:cNvPr id="3" name="Group 2">
              <a:extLst>
                <a:ext uri="{FF2B5EF4-FFF2-40B4-BE49-F238E27FC236}">
                  <a16:creationId xmlns:a16="http://schemas.microsoft.com/office/drawing/2014/main" id="{C476C9DC-BBA5-E846-8ED6-124DB6172FCB}"/>
                </a:ext>
              </a:extLst>
            </p:cNvPr>
            <p:cNvGrpSpPr/>
            <p:nvPr/>
          </p:nvGrpSpPr>
          <p:grpSpPr>
            <a:xfrm>
              <a:off x="2216861" y="3960797"/>
              <a:ext cx="286501" cy="286501"/>
              <a:chOff x="2216861" y="3960797"/>
              <a:chExt cx="286501" cy="286501"/>
            </a:xfrm>
            <a:effectLst>
              <a:outerShdw blurRad="139700" dist="38100" dir="5400000" algn="t" rotWithShape="0">
                <a:prstClr val="black">
                  <a:alpha val="33000"/>
                </a:prstClr>
              </a:outerShdw>
            </a:effectLst>
          </p:grpSpPr>
          <p:sp>
            <p:nvSpPr>
              <p:cNvPr id="40" name="Rounded Rectangle 39">
                <a:extLst>
                  <a:ext uri="{FF2B5EF4-FFF2-40B4-BE49-F238E27FC236}">
                    <a16:creationId xmlns:a16="http://schemas.microsoft.com/office/drawing/2014/main" id="{F092D20B-1A85-144B-803D-5CE44E06F6B0}"/>
                  </a:ext>
                </a:extLst>
              </p:cNvPr>
              <p:cNvSpPr/>
              <p:nvPr/>
            </p:nvSpPr>
            <p:spPr>
              <a:xfrm flipH="1">
                <a:off x="2216861" y="3960797"/>
                <a:ext cx="286501" cy="286501"/>
              </a:xfrm>
              <a:prstGeom prst="roundRect">
                <a:avLst>
                  <a:gd name="adj" fmla="val 50000"/>
                </a:avLst>
              </a:prstGeom>
              <a:solidFill>
                <a:srgbClr val="339F8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x-none" dirty="0">
                  <a:solidFill>
                    <a:schemeClr val="accent2"/>
                  </a:solidFill>
                </a:endParaRPr>
              </a:p>
            </p:txBody>
          </p:sp>
          <p:sp>
            <p:nvSpPr>
              <p:cNvPr id="52" name="TextBox 51">
                <a:extLst>
                  <a:ext uri="{FF2B5EF4-FFF2-40B4-BE49-F238E27FC236}">
                    <a16:creationId xmlns:a16="http://schemas.microsoft.com/office/drawing/2014/main" id="{13FBB954-407E-734B-9583-897DD9CCE632}"/>
                  </a:ext>
                </a:extLst>
              </p:cNvPr>
              <p:cNvSpPr txBox="1"/>
              <p:nvPr/>
            </p:nvSpPr>
            <p:spPr>
              <a:xfrm>
                <a:off x="2220489" y="3970849"/>
                <a:ext cx="279244"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buClr>
                    <a:schemeClr val="accent1"/>
                  </a:buClr>
                  <a:buSzPct val="150000"/>
                </a:pPr>
                <a:r>
                  <a:rPr lang="tr-TR" sz="1100" b="1" dirty="0">
                    <a:solidFill>
                      <a:schemeClr val="bg1">
                        <a:lumMod val="95000"/>
                      </a:schemeClr>
                    </a:solidFill>
                  </a:rPr>
                  <a:t>5</a:t>
                </a:r>
              </a:p>
            </p:txBody>
          </p:sp>
        </p:grpSp>
      </p:grpSp>
      <p:grpSp>
        <p:nvGrpSpPr>
          <p:cNvPr id="39" name="Group 38">
            <a:extLst>
              <a:ext uri="{FF2B5EF4-FFF2-40B4-BE49-F238E27FC236}">
                <a16:creationId xmlns:a16="http://schemas.microsoft.com/office/drawing/2014/main" id="{FB17EB89-5724-6D45-8384-DF4AF1B4F4A6}"/>
              </a:ext>
            </a:extLst>
          </p:cNvPr>
          <p:cNvGrpSpPr/>
          <p:nvPr/>
        </p:nvGrpSpPr>
        <p:grpSpPr>
          <a:xfrm>
            <a:off x="529715" y="1415740"/>
            <a:ext cx="1422904" cy="1422904"/>
            <a:chOff x="8952055" y="2329341"/>
            <a:chExt cx="1565194" cy="1565194"/>
          </a:xfrm>
          <a:effectLst>
            <a:outerShdw blurRad="254000" dist="101600" dir="5400000" algn="t" rotWithShape="0">
              <a:prstClr val="black">
                <a:alpha val="35000"/>
              </a:prstClr>
            </a:outerShdw>
          </a:effectLst>
        </p:grpSpPr>
        <p:sp>
          <p:nvSpPr>
            <p:cNvPr id="41" name="Freeform 40">
              <a:extLst>
                <a:ext uri="{FF2B5EF4-FFF2-40B4-BE49-F238E27FC236}">
                  <a16:creationId xmlns:a16="http://schemas.microsoft.com/office/drawing/2014/main" id="{0BBF53FD-6B29-B246-B18E-BCDD80155027}"/>
                </a:ext>
              </a:extLst>
            </p:cNvPr>
            <p:cNvSpPr/>
            <p:nvPr/>
          </p:nvSpPr>
          <p:spPr>
            <a:xfrm rot="16200000">
              <a:off x="8952055" y="2329341"/>
              <a:ext cx="1565194" cy="1565194"/>
            </a:xfrm>
            <a:custGeom>
              <a:avLst/>
              <a:gdLst>
                <a:gd name="connsiteX0" fmla="*/ 2215682 w 2215682"/>
                <a:gd name="connsiteY0" fmla="*/ 224053 h 2215682"/>
                <a:gd name="connsiteX1" fmla="*/ 2215682 w 2215682"/>
                <a:gd name="connsiteY1" fmla="*/ 1120237 h 2215682"/>
                <a:gd name="connsiteX2" fmla="*/ 2211549 w 2215682"/>
                <a:gd name="connsiteY2" fmla="*/ 1161235 h 2215682"/>
                <a:gd name="connsiteX3" fmla="*/ 2208492 w 2215682"/>
                <a:gd name="connsiteY3" fmla="*/ 1221773 h 2215682"/>
                <a:gd name="connsiteX4" fmla="*/ 1107104 w 2215682"/>
                <a:gd name="connsiteY4" fmla="*/ 2215682 h 2215682"/>
                <a:gd name="connsiteX5" fmla="*/ 0 w 2215682"/>
                <a:gd name="connsiteY5" fmla="*/ 1108578 h 2215682"/>
                <a:gd name="connsiteX6" fmla="*/ 993909 w 2215682"/>
                <a:gd name="connsiteY6" fmla="*/ 7190 h 2215682"/>
                <a:gd name="connsiteX7" fmla="*/ 1054447 w 2215682"/>
                <a:gd name="connsiteY7" fmla="*/ 4133 h 2215682"/>
                <a:gd name="connsiteX8" fmla="*/ 1095445 w 2215682"/>
                <a:gd name="connsiteY8" fmla="*/ 0 h 2215682"/>
                <a:gd name="connsiteX9" fmla="*/ 1991629 w 2215682"/>
                <a:gd name="connsiteY9" fmla="*/ 0 h 2215682"/>
                <a:gd name="connsiteX10" fmla="*/ 2215682 w 2215682"/>
                <a:gd name="connsiteY10" fmla="*/ 224053 h 221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5682" h="2215682">
                  <a:moveTo>
                    <a:pt x="2215682" y="224053"/>
                  </a:moveTo>
                  <a:lnTo>
                    <a:pt x="2215682" y="1120237"/>
                  </a:lnTo>
                  <a:lnTo>
                    <a:pt x="2211549" y="1161235"/>
                  </a:lnTo>
                  <a:lnTo>
                    <a:pt x="2208492" y="1221773"/>
                  </a:lnTo>
                  <a:cubicBezTo>
                    <a:pt x="2151797" y="1780037"/>
                    <a:pt x="1680326" y="2215682"/>
                    <a:pt x="1107104" y="2215682"/>
                  </a:cubicBezTo>
                  <a:cubicBezTo>
                    <a:pt x="495667" y="2215682"/>
                    <a:pt x="0" y="1720015"/>
                    <a:pt x="0" y="1108578"/>
                  </a:cubicBezTo>
                  <a:cubicBezTo>
                    <a:pt x="0" y="535356"/>
                    <a:pt x="435645" y="63885"/>
                    <a:pt x="993909" y="7190"/>
                  </a:cubicBezTo>
                  <a:lnTo>
                    <a:pt x="1054447" y="4133"/>
                  </a:lnTo>
                  <a:lnTo>
                    <a:pt x="1095445" y="0"/>
                  </a:lnTo>
                  <a:lnTo>
                    <a:pt x="1991629" y="0"/>
                  </a:lnTo>
                  <a:cubicBezTo>
                    <a:pt x="2115370" y="0"/>
                    <a:pt x="2215682" y="100312"/>
                    <a:pt x="2215682" y="224053"/>
                  </a:cubicBezTo>
                  <a:close/>
                </a:path>
              </a:pathLst>
            </a:cu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x-none"/>
            </a:p>
          </p:txBody>
        </p:sp>
        <p:sp>
          <p:nvSpPr>
            <p:cNvPr id="44" name="Oval 43">
              <a:extLst>
                <a:ext uri="{FF2B5EF4-FFF2-40B4-BE49-F238E27FC236}">
                  <a16:creationId xmlns:a16="http://schemas.microsoft.com/office/drawing/2014/main" id="{8EC9DA73-F322-7343-A3ED-B07C6A5CCCF8}"/>
                </a:ext>
              </a:extLst>
            </p:cNvPr>
            <p:cNvSpPr/>
            <p:nvPr/>
          </p:nvSpPr>
          <p:spPr>
            <a:xfrm>
              <a:off x="9041945" y="2419229"/>
              <a:ext cx="1389307" cy="1389307"/>
            </a:xfrm>
            <a:prstGeom prst="ellipse">
              <a:avLst/>
            </a:prstGeom>
            <a:solidFill>
              <a:schemeClr val="bg1">
                <a:lumMod val="95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lstStyle/>
            <a:p>
              <a:pPr algn="ctr"/>
              <a:endParaRPr lang="x-none" sz="1600"/>
            </a:p>
          </p:txBody>
        </p:sp>
        <p:pic>
          <p:nvPicPr>
            <p:cNvPr id="45" name="Graphic 44">
              <a:extLst>
                <a:ext uri="{FF2B5EF4-FFF2-40B4-BE49-F238E27FC236}">
                  <a16:creationId xmlns:a16="http://schemas.microsoft.com/office/drawing/2014/main" id="{725DF4B8-8061-8843-8110-9870DE613D2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9287693" y="2685456"/>
              <a:ext cx="885492" cy="885492"/>
            </a:xfrm>
            <a:prstGeom prst="rect">
              <a:avLst/>
            </a:prstGeom>
          </p:spPr>
        </p:pic>
        <p:grpSp>
          <p:nvGrpSpPr>
            <p:cNvPr id="46" name="Group 45">
              <a:extLst>
                <a:ext uri="{FF2B5EF4-FFF2-40B4-BE49-F238E27FC236}">
                  <a16:creationId xmlns:a16="http://schemas.microsoft.com/office/drawing/2014/main" id="{3D95D2AF-D808-C844-B5FD-3B6137ABAB06}"/>
                </a:ext>
              </a:extLst>
            </p:cNvPr>
            <p:cNvGrpSpPr/>
            <p:nvPr/>
          </p:nvGrpSpPr>
          <p:grpSpPr>
            <a:xfrm>
              <a:off x="9043172" y="2415923"/>
              <a:ext cx="180534" cy="181628"/>
              <a:chOff x="9043172" y="2415923"/>
              <a:chExt cx="180534" cy="181628"/>
            </a:xfrm>
          </p:grpSpPr>
          <p:pic>
            <p:nvPicPr>
              <p:cNvPr id="47" name="Graphic 46">
                <a:extLst>
                  <a:ext uri="{FF2B5EF4-FFF2-40B4-BE49-F238E27FC236}">
                    <a16:creationId xmlns:a16="http://schemas.microsoft.com/office/drawing/2014/main" id="{49E2D293-0C0D-244E-89ED-65512EDAB51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043172" y="2415923"/>
                <a:ext cx="180534" cy="181628"/>
              </a:xfrm>
              <a:prstGeom prst="rect">
                <a:avLst/>
              </a:prstGeom>
            </p:spPr>
          </p:pic>
          <p:sp>
            <p:nvSpPr>
              <p:cNvPr id="48" name="Freeform 47">
                <a:extLst>
                  <a:ext uri="{FF2B5EF4-FFF2-40B4-BE49-F238E27FC236}">
                    <a16:creationId xmlns:a16="http://schemas.microsoft.com/office/drawing/2014/main" id="{A0FED870-6437-084A-8530-26EAF60DC516}"/>
                  </a:ext>
                </a:extLst>
              </p:cNvPr>
              <p:cNvSpPr>
                <a:spLocks noChangeArrowheads="1"/>
              </p:cNvSpPr>
              <p:nvPr/>
            </p:nvSpPr>
            <p:spPr bwMode="auto">
              <a:xfrm>
                <a:off x="9098349" y="2473237"/>
                <a:ext cx="70182" cy="66999"/>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tx1">
                  <a:lumMod val="85000"/>
                  <a:lumOff val="1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95000"/>
                    </a:schemeClr>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979023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par>
                                <p:cTn id="8" presetID="42" presetClass="path" presetSubtype="0" decel="100000" fill="hold" grpId="1" nodeType="withEffect">
                                  <p:stCondLst>
                                    <p:cond delay="0"/>
                                  </p:stCondLst>
                                  <p:childTnLst>
                                    <p:animMotion origin="layout" path="M 1.45833E-6 2.96296E-6 L 0.06471 2.96296E-6 " pathEditMode="relative" rAng="0" ptsTypes="AA">
                                      <p:cBhvr>
                                        <p:cTn id="9" dur="1500" spd="-100000" fill="hold"/>
                                        <p:tgtEl>
                                          <p:spTgt spid="90"/>
                                        </p:tgtEl>
                                        <p:attrNameLst>
                                          <p:attrName>ppt_x</p:attrName>
                                          <p:attrName>ppt_y</p:attrName>
                                        </p:attrNameLst>
                                      </p:cBhvr>
                                      <p:rCtr x="3229" y="0"/>
                                    </p:animMotion>
                                  </p:childTnLst>
                                </p:cTn>
                              </p:par>
                              <p:par>
                                <p:cTn id="10" presetID="10" presetClass="entr" presetSubtype="0"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42" presetClass="path" presetSubtype="0" decel="100000" fill="hold" nodeType="withEffect">
                                  <p:stCondLst>
                                    <p:cond delay="1000"/>
                                  </p:stCondLst>
                                  <p:childTnLst>
                                    <p:animMotion origin="layout" path="M 6.25E-7 -7.40741E-7 L 6.25E-7 0.05463 " pathEditMode="relative" rAng="0" ptsTypes="AA">
                                      <p:cBhvr>
                                        <p:cTn id="14" dur="1500" spd="-100000" fill="hold"/>
                                        <p:tgtEl>
                                          <p:spTgt spid="12"/>
                                        </p:tgtEl>
                                        <p:attrNameLst>
                                          <p:attrName>ppt_x</p:attrName>
                                          <p:attrName>ppt_y</p:attrName>
                                        </p:attrNameLst>
                                      </p:cBhvr>
                                      <p:rCtr x="0" y="2731"/>
                                    </p:animMotion>
                                  </p:childTnLst>
                                </p:cTn>
                              </p:par>
                              <p:par>
                                <p:cTn id="15" presetID="10" presetClass="entr" presetSubtype="0" fill="hold" nodeType="withEffect">
                                  <p:stCondLst>
                                    <p:cond delay="11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42" presetClass="path" presetSubtype="0" decel="100000" fill="hold" nodeType="withEffect">
                                  <p:stCondLst>
                                    <p:cond delay="1100"/>
                                  </p:stCondLst>
                                  <p:childTnLst>
                                    <p:animMotion origin="layout" path="M -6.25E-7 -4.81481E-6 L -6.25E-7 0.05463 " pathEditMode="relative" rAng="0" ptsTypes="AA">
                                      <p:cBhvr>
                                        <p:cTn id="19" dur="1500" spd="-100000" fill="hold"/>
                                        <p:tgtEl>
                                          <p:spTgt spid="13"/>
                                        </p:tgtEl>
                                        <p:attrNameLst>
                                          <p:attrName>ppt_x</p:attrName>
                                          <p:attrName>ppt_y</p:attrName>
                                        </p:attrNameLst>
                                      </p:cBhvr>
                                      <p:rCtr x="0" y="2731"/>
                                    </p:animMotion>
                                  </p:childTnLst>
                                </p:cTn>
                              </p:par>
                              <p:par>
                                <p:cTn id="20" presetID="10" presetClass="entr" presetSubtype="0" fill="hold" nodeType="withEffect">
                                  <p:stCondLst>
                                    <p:cond delay="12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42" presetClass="path" presetSubtype="0" decel="100000" fill="hold" nodeType="withEffect">
                                  <p:stCondLst>
                                    <p:cond delay="1200"/>
                                  </p:stCondLst>
                                  <p:childTnLst>
                                    <p:animMotion origin="layout" path="M 1.66667E-6 2.59259E-6 L 1.66667E-6 0.05463 " pathEditMode="relative" rAng="0" ptsTypes="AA">
                                      <p:cBhvr>
                                        <p:cTn id="24" dur="1500" spd="-100000" fill="hold"/>
                                        <p:tgtEl>
                                          <p:spTgt spid="14"/>
                                        </p:tgtEl>
                                        <p:attrNameLst>
                                          <p:attrName>ppt_x</p:attrName>
                                          <p:attrName>ppt_y</p:attrName>
                                        </p:attrNameLst>
                                      </p:cBhvr>
                                      <p:rCtr x="0" y="2731"/>
                                    </p:animMotion>
                                  </p:childTnLst>
                                </p:cTn>
                              </p:par>
                              <p:par>
                                <p:cTn id="25" presetID="10" presetClass="entr" presetSubtype="0" fill="hold" nodeType="withEffect">
                                  <p:stCondLst>
                                    <p:cond delay="13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par>
                                <p:cTn id="28" presetID="42" presetClass="path" presetSubtype="0" decel="100000" fill="hold" nodeType="withEffect">
                                  <p:stCondLst>
                                    <p:cond delay="1300"/>
                                  </p:stCondLst>
                                  <p:childTnLst>
                                    <p:animMotion origin="layout" path="M -3.125E-6 0 L -3.125E-6 0.05463 " pathEditMode="relative" rAng="0" ptsTypes="AA">
                                      <p:cBhvr>
                                        <p:cTn id="29" dur="1500" spd="-100000" fill="hold"/>
                                        <p:tgtEl>
                                          <p:spTgt spid="15"/>
                                        </p:tgtEl>
                                        <p:attrNameLst>
                                          <p:attrName>ppt_x</p:attrName>
                                          <p:attrName>ppt_y</p:attrName>
                                        </p:attrNameLst>
                                      </p:cBhvr>
                                      <p:rCtr x="0" y="2731"/>
                                    </p:animMotion>
                                  </p:childTnLst>
                                </p:cTn>
                              </p:par>
                              <p:par>
                                <p:cTn id="30" presetID="10" presetClass="entr" presetSubtype="0" fill="hold" nodeType="withEffect">
                                  <p:stCondLst>
                                    <p:cond delay="14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42" presetClass="path" presetSubtype="0" decel="100000" fill="hold" nodeType="withEffect">
                                  <p:stCondLst>
                                    <p:cond delay="1400"/>
                                  </p:stCondLst>
                                  <p:childTnLst>
                                    <p:animMotion origin="layout" path="M -4.375E-6 -2.59259E-6 L -4.375E-6 0.05463 " pathEditMode="relative" rAng="0" ptsTypes="AA">
                                      <p:cBhvr>
                                        <p:cTn id="34" dur="1500" spd="-100000" fill="hold"/>
                                        <p:tgtEl>
                                          <p:spTgt spid="16"/>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0E39625A-902B-9941-ABEB-DEC5F992E87C}"/>
              </a:ext>
            </a:extLst>
          </p:cNvPr>
          <p:cNvSpPr/>
          <p:nvPr/>
        </p:nvSpPr>
        <p:spPr>
          <a:xfrm>
            <a:off x="2311400" y="2298700"/>
            <a:ext cx="7567612" cy="2260600"/>
          </a:xfrm>
          <a:prstGeom prst="roundRect">
            <a:avLst>
              <a:gd name="adj" fmla="val 18633"/>
            </a:avLst>
          </a:prstGeom>
          <a:solidFill>
            <a:schemeClr val="bg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 name="Graphic 8">
            <a:extLst>
              <a:ext uri="{FF2B5EF4-FFF2-40B4-BE49-F238E27FC236}">
                <a16:creationId xmlns:a16="http://schemas.microsoft.com/office/drawing/2014/main" id="{42D537E5-F81C-BD48-9686-9B2C1CD2F8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278406" y="2272942"/>
            <a:ext cx="623156" cy="627367"/>
          </a:xfrm>
          <a:prstGeom prst="rect">
            <a:avLst/>
          </a:prstGeom>
        </p:spPr>
      </p:pic>
      <p:pic>
        <p:nvPicPr>
          <p:cNvPr id="10" name="Graphic 9">
            <a:extLst>
              <a:ext uri="{FF2B5EF4-FFF2-40B4-BE49-F238E27FC236}">
                <a16:creationId xmlns:a16="http://schemas.microsoft.com/office/drawing/2014/main" id="{3E67E045-5FB7-964A-883E-CF322F869B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V="1">
            <a:off x="2278406" y="3960825"/>
            <a:ext cx="623156" cy="627367"/>
          </a:xfrm>
          <a:prstGeom prst="rect">
            <a:avLst/>
          </a:prstGeom>
        </p:spPr>
      </p:pic>
      <p:pic>
        <p:nvPicPr>
          <p:cNvPr id="11" name="Graphic 10">
            <a:extLst>
              <a:ext uri="{FF2B5EF4-FFF2-40B4-BE49-F238E27FC236}">
                <a16:creationId xmlns:a16="http://schemas.microsoft.com/office/drawing/2014/main" id="{CCB43920-35F2-004E-BCBB-274796B533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9288626" y="2272942"/>
            <a:ext cx="623156" cy="627367"/>
          </a:xfrm>
          <a:prstGeom prst="rect">
            <a:avLst/>
          </a:prstGeom>
        </p:spPr>
      </p:pic>
      <p:pic>
        <p:nvPicPr>
          <p:cNvPr id="12" name="Graphic 11">
            <a:extLst>
              <a:ext uri="{FF2B5EF4-FFF2-40B4-BE49-F238E27FC236}">
                <a16:creationId xmlns:a16="http://schemas.microsoft.com/office/drawing/2014/main" id="{B545C2B1-41A9-6847-AA6D-90A2F16FC9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flipV="1">
            <a:off x="9288626" y="3960825"/>
            <a:ext cx="623156" cy="627367"/>
          </a:xfrm>
          <a:prstGeom prst="rect">
            <a:avLst/>
          </a:prstGeom>
        </p:spPr>
      </p:pic>
      <p:sp>
        <p:nvSpPr>
          <p:cNvPr id="13" name="TextBox 12">
            <a:extLst>
              <a:ext uri="{FF2B5EF4-FFF2-40B4-BE49-F238E27FC236}">
                <a16:creationId xmlns:a16="http://schemas.microsoft.com/office/drawing/2014/main" id="{5C562A7F-0D33-F046-946A-899BD1DF92D4}"/>
              </a:ext>
            </a:extLst>
          </p:cNvPr>
          <p:cNvSpPr txBox="1"/>
          <p:nvPr/>
        </p:nvSpPr>
        <p:spPr>
          <a:xfrm>
            <a:off x="3717811" y="3152740"/>
            <a:ext cx="4756430" cy="547201"/>
          </a:xfrm>
          <a:prstGeom prst="rect">
            <a:avLst/>
          </a:prstGeom>
          <a:noFill/>
        </p:spPr>
        <p:txBody>
          <a:bodyPr wrap="none" rtlCol="0" anchor="ctr" anchorCtr="0">
            <a:spAutoFit/>
          </a:bodyPr>
          <a:lstStyle/>
          <a:p>
            <a:pPr algn="ctr">
              <a:lnSpc>
                <a:spcPts val="3900"/>
              </a:lnSpc>
            </a:pPr>
            <a:r>
              <a:rPr lang="tr-TR" sz="30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a:t>
            </a:r>
          </a:p>
        </p:txBody>
      </p:sp>
    </p:spTree>
    <p:extLst>
      <p:ext uri="{BB962C8B-B14F-4D97-AF65-F5344CB8AC3E}">
        <p14:creationId xmlns:p14="http://schemas.microsoft.com/office/powerpoint/2010/main" val="205097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50000" decel="5000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3" accel="50000" decel="5000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2" accel="50000" decel="50000"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9" accel="50000" decel="50000" fill="hold" nodeType="withEffect">
                                  <p:stCondLst>
                                    <p:cond delay="10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0-#ppt_h/2"/>
                                          </p:val>
                                        </p:tav>
                                        <p:tav tm="100000">
                                          <p:val>
                                            <p:strVal val="#ppt_y"/>
                                          </p:val>
                                        </p:tav>
                                      </p:tavLst>
                                    </p:anim>
                                  </p:childTnLst>
                                </p:cTn>
                              </p:par>
                              <p:par>
                                <p:cTn id="21" presetID="6" presetClass="entr" presetSubtype="32" fill="hold" grpId="0" nodeType="withEffect">
                                  <p:stCondLst>
                                    <p:cond delay="1500"/>
                                  </p:stCondLst>
                                  <p:childTnLst>
                                    <p:set>
                                      <p:cBhvr>
                                        <p:cTn id="22" dur="1" fill="hold">
                                          <p:stCondLst>
                                            <p:cond delay="0"/>
                                          </p:stCondLst>
                                        </p:cTn>
                                        <p:tgtEl>
                                          <p:spTgt spid="8"/>
                                        </p:tgtEl>
                                        <p:attrNameLst>
                                          <p:attrName>style.visibility</p:attrName>
                                        </p:attrNameLst>
                                      </p:cBhvr>
                                      <p:to>
                                        <p:strVal val="visible"/>
                                      </p:to>
                                    </p:set>
                                    <p:animEffect transition="in" filter="circle(out)">
                                      <p:cBhvr>
                                        <p:cTn id="23" dur="500"/>
                                        <p:tgtEl>
                                          <p:spTgt spid="8"/>
                                        </p:tgtEl>
                                      </p:cBhvr>
                                    </p:animEffect>
                                  </p:childTnLst>
                                </p:cTn>
                              </p:par>
                              <p:par>
                                <p:cTn id="24" presetID="23" presetClass="entr" presetSubtype="16" fill="hold" grpId="0" nodeType="withEffect">
                                  <p:stCondLst>
                                    <p:cond delay="2000"/>
                                  </p:stCondLst>
                                  <p:iterate type="lt">
                                    <p:tmPct val="0"/>
                                  </p:iterate>
                                  <p:childTnLst>
                                    <p:set>
                                      <p:cBhvr>
                                        <p:cTn id="25" dur="1" fill="hold">
                                          <p:stCondLst>
                                            <p:cond delay="0"/>
                                          </p:stCondLst>
                                        </p:cTn>
                                        <p:tgtEl>
                                          <p:spTgt spid="13"/>
                                        </p:tgtEl>
                                        <p:attrNameLst>
                                          <p:attrName>style.visibility</p:attrName>
                                        </p:attrNameLst>
                                      </p:cBhvr>
                                      <p:to>
                                        <p:strVal val="visible"/>
                                      </p:to>
                                    </p:set>
                                    <p:anim calcmode="lin" valueType="num">
                                      <p:cBhvr>
                                        <p:cTn id="26" dur="300" fill="hold"/>
                                        <p:tgtEl>
                                          <p:spTgt spid="13"/>
                                        </p:tgtEl>
                                        <p:attrNameLst>
                                          <p:attrName>ppt_w</p:attrName>
                                        </p:attrNameLst>
                                      </p:cBhvr>
                                      <p:tavLst>
                                        <p:tav tm="0">
                                          <p:val>
                                            <p:fltVal val="0"/>
                                          </p:val>
                                        </p:tav>
                                        <p:tav tm="100000">
                                          <p:val>
                                            <p:strVal val="#ppt_w"/>
                                          </p:val>
                                        </p:tav>
                                      </p:tavLst>
                                    </p:anim>
                                    <p:anim calcmode="lin" valueType="num">
                                      <p:cBhvr>
                                        <p:cTn id="27" dur="300" fill="hold"/>
                                        <p:tgtEl>
                                          <p:spTgt spid="13"/>
                                        </p:tgtEl>
                                        <p:attrNameLst>
                                          <p:attrName>ppt_h</p:attrName>
                                        </p:attrNameLst>
                                      </p:cBhvr>
                                      <p:tavLst>
                                        <p:tav tm="0">
                                          <p:val>
                                            <p:fltVal val="0"/>
                                          </p:val>
                                        </p:tav>
                                        <p:tav tm="100000">
                                          <p:val>
                                            <p:strVal val="#ppt_h"/>
                                          </p:val>
                                        </p:tav>
                                      </p:tavLst>
                                    </p:anim>
                                  </p:childTnLst>
                                </p:cTn>
                              </p:par>
                              <p:par>
                                <p:cTn id="28" presetID="45" presetClass="entr" presetSubtype="0" fill="hold" grpId="1" nodeType="withEffect">
                                  <p:stCondLst>
                                    <p:cond delay="2000"/>
                                  </p:stCondLst>
                                  <p:iterate type="lt">
                                    <p:tmPct val="10000"/>
                                  </p:iterate>
                                  <p:childTnLst>
                                    <p:set>
                                      <p:cBhvr>
                                        <p:cTn id="29" dur="1" fill="hold">
                                          <p:stCondLst>
                                            <p:cond delay="0"/>
                                          </p:stCondLst>
                                        </p:cTn>
                                        <p:tgtEl>
                                          <p:spTgt spid="13"/>
                                        </p:tgtEl>
                                        <p:attrNameLst>
                                          <p:attrName>style.visibility</p:attrName>
                                        </p:attrNameLst>
                                      </p:cBhvr>
                                      <p:to>
                                        <p:strVal val="visible"/>
                                      </p:to>
                                    </p:set>
                                    <p:animEffect transition="in" filter="fade">
                                      <p:cBhvr>
                                        <p:cTn id="30" dur="200"/>
                                        <p:tgtEl>
                                          <p:spTgt spid="13"/>
                                        </p:tgtEl>
                                      </p:cBhvr>
                                    </p:animEffect>
                                    <p:anim calcmode="lin" valueType="num">
                                      <p:cBhvr>
                                        <p:cTn id="31" dur="200" fill="hold"/>
                                        <p:tgtEl>
                                          <p:spTgt spid="13"/>
                                        </p:tgtEl>
                                        <p:attrNameLst>
                                          <p:attrName>ppt_w</p:attrName>
                                        </p:attrNameLst>
                                      </p:cBhvr>
                                      <p:tavLst>
                                        <p:tav tm="0" fmla="#ppt_w*sin(2.5*pi*$)">
                                          <p:val>
                                            <p:fltVal val="0"/>
                                          </p:val>
                                        </p:tav>
                                        <p:tav tm="100000">
                                          <p:val>
                                            <p:fltVal val="1"/>
                                          </p:val>
                                        </p:tav>
                                      </p:tavLst>
                                    </p:anim>
                                    <p:anim calcmode="lin" valueType="num">
                                      <p:cBhvr>
                                        <p:cTn id="32" dur="2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87B8940D-0718-9942-912F-85C97D1D428E}"/>
              </a:ext>
            </a:extLst>
          </p:cNvPr>
          <p:cNvGrpSpPr/>
          <p:nvPr/>
        </p:nvGrpSpPr>
        <p:grpSpPr>
          <a:xfrm rot="19748599">
            <a:off x="7972242" y="3258898"/>
            <a:ext cx="2209945" cy="1511042"/>
            <a:chOff x="8342459" y="2460525"/>
            <a:chExt cx="2035089" cy="1391485"/>
          </a:xfrm>
          <a:solidFill>
            <a:srgbClr val="BFBFBF">
              <a:alpha val="45000"/>
            </a:srgbClr>
          </a:solidFill>
          <a:effectLst/>
        </p:grpSpPr>
        <p:grpSp>
          <p:nvGrpSpPr>
            <p:cNvPr id="74" name="Group 73">
              <a:extLst>
                <a:ext uri="{FF2B5EF4-FFF2-40B4-BE49-F238E27FC236}">
                  <a16:creationId xmlns:a16="http://schemas.microsoft.com/office/drawing/2014/main" id="{4B0A6711-2285-3645-859F-311771918C96}"/>
                </a:ext>
              </a:extLst>
            </p:cNvPr>
            <p:cNvGrpSpPr/>
            <p:nvPr/>
          </p:nvGrpSpPr>
          <p:grpSpPr>
            <a:xfrm>
              <a:off x="8978147" y="2617876"/>
              <a:ext cx="1166286" cy="1166287"/>
              <a:chOff x="8978147" y="2617876"/>
              <a:chExt cx="1166286" cy="1166287"/>
            </a:xfrm>
            <a:grpFill/>
          </p:grpSpPr>
          <p:pic>
            <p:nvPicPr>
              <p:cNvPr id="112" name="Graphic 111">
                <a:extLst>
                  <a:ext uri="{FF2B5EF4-FFF2-40B4-BE49-F238E27FC236}">
                    <a16:creationId xmlns:a16="http://schemas.microsoft.com/office/drawing/2014/main" id="{1A92CACA-D67B-1544-9D16-158A4115899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8914023" y="2682000"/>
                <a:ext cx="425731" cy="297483"/>
              </a:xfrm>
              <a:prstGeom prst="rect">
                <a:avLst/>
              </a:prstGeom>
            </p:spPr>
          </p:pic>
          <p:pic>
            <p:nvPicPr>
              <p:cNvPr id="111" name="Graphic 110">
                <a:extLst>
                  <a:ext uri="{FF2B5EF4-FFF2-40B4-BE49-F238E27FC236}">
                    <a16:creationId xmlns:a16="http://schemas.microsoft.com/office/drawing/2014/main" id="{EBE23066-286B-1B4D-A26D-448CD19B65B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718702" y="3486680"/>
                <a:ext cx="425731" cy="297483"/>
              </a:xfrm>
              <a:prstGeom prst="rect">
                <a:avLst/>
              </a:prstGeom>
            </p:spPr>
          </p:pic>
        </p:grpSp>
        <p:grpSp>
          <p:nvGrpSpPr>
            <p:cNvPr id="75" name="Group 74">
              <a:extLst>
                <a:ext uri="{FF2B5EF4-FFF2-40B4-BE49-F238E27FC236}">
                  <a16:creationId xmlns:a16="http://schemas.microsoft.com/office/drawing/2014/main" id="{A750E3F5-8F04-8B44-A148-A25E3C5AEB61}"/>
                </a:ext>
              </a:extLst>
            </p:cNvPr>
            <p:cNvGrpSpPr/>
            <p:nvPr/>
          </p:nvGrpSpPr>
          <p:grpSpPr>
            <a:xfrm rot="1947291">
              <a:off x="8342459" y="2685724"/>
              <a:ext cx="2035089" cy="1166286"/>
              <a:chOff x="8109344" y="2617877"/>
              <a:chExt cx="2035089" cy="1166286"/>
            </a:xfrm>
            <a:grpFill/>
          </p:grpSpPr>
          <p:pic>
            <p:nvPicPr>
              <p:cNvPr id="104" name="Graphic 103">
                <a:extLst>
                  <a:ext uri="{FF2B5EF4-FFF2-40B4-BE49-F238E27FC236}">
                    <a16:creationId xmlns:a16="http://schemas.microsoft.com/office/drawing/2014/main" id="{79FEF661-C015-0E40-8587-A5C58D92973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8914023" y="2682001"/>
                <a:ext cx="425731" cy="297483"/>
              </a:xfrm>
              <a:prstGeom prst="rect">
                <a:avLst/>
              </a:prstGeom>
            </p:spPr>
          </p:pic>
          <p:grpSp>
            <p:nvGrpSpPr>
              <p:cNvPr id="105" name="Group 104">
                <a:extLst>
                  <a:ext uri="{FF2B5EF4-FFF2-40B4-BE49-F238E27FC236}">
                    <a16:creationId xmlns:a16="http://schemas.microsoft.com/office/drawing/2014/main" id="{D35C6A7C-96CD-D145-A739-6D120A014E7E}"/>
                  </a:ext>
                </a:extLst>
              </p:cNvPr>
              <p:cNvGrpSpPr/>
              <p:nvPr/>
            </p:nvGrpSpPr>
            <p:grpSpPr>
              <a:xfrm rot="16200000">
                <a:off x="8978147" y="2617877"/>
                <a:ext cx="297483" cy="2035089"/>
                <a:chOff x="8978147" y="2612246"/>
                <a:chExt cx="297483" cy="2035089"/>
              </a:xfrm>
              <a:grpFill/>
            </p:grpSpPr>
            <p:pic>
              <p:nvPicPr>
                <p:cNvPr id="106" name="Graphic 105">
                  <a:extLst>
                    <a:ext uri="{FF2B5EF4-FFF2-40B4-BE49-F238E27FC236}">
                      <a16:creationId xmlns:a16="http://schemas.microsoft.com/office/drawing/2014/main" id="{4D7A3321-E69C-7F47-8944-4A865F0DDFC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8914023" y="2676370"/>
                  <a:ext cx="425731" cy="297483"/>
                </a:xfrm>
                <a:prstGeom prst="rect">
                  <a:avLst/>
                </a:prstGeom>
              </p:spPr>
            </p:pic>
            <p:pic>
              <p:nvPicPr>
                <p:cNvPr id="107" name="Graphic 106">
                  <a:extLst>
                    <a:ext uri="{FF2B5EF4-FFF2-40B4-BE49-F238E27FC236}">
                      <a16:creationId xmlns:a16="http://schemas.microsoft.com/office/drawing/2014/main" id="{1519BE2D-A578-0B44-80ED-97F3849E831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400000">
                  <a:off x="8914023" y="4285728"/>
                  <a:ext cx="425731" cy="297483"/>
                </a:xfrm>
                <a:prstGeom prst="rect">
                  <a:avLst/>
                </a:prstGeom>
              </p:spPr>
            </p:pic>
          </p:grpSp>
        </p:grpSp>
        <p:grpSp>
          <p:nvGrpSpPr>
            <p:cNvPr id="76" name="Group 75">
              <a:extLst>
                <a:ext uri="{FF2B5EF4-FFF2-40B4-BE49-F238E27FC236}">
                  <a16:creationId xmlns:a16="http://schemas.microsoft.com/office/drawing/2014/main" id="{E5095773-1E0A-4D41-993A-B30C4263475D}"/>
                </a:ext>
              </a:extLst>
            </p:cNvPr>
            <p:cNvGrpSpPr/>
            <p:nvPr/>
          </p:nvGrpSpPr>
          <p:grpSpPr>
            <a:xfrm rot="3635020">
              <a:off x="8708783" y="2460525"/>
              <a:ext cx="1166286" cy="1166286"/>
              <a:chOff x="8109344" y="2617877"/>
              <a:chExt cx="1166286" cy="1166286"/>
            </a:xfrm>
            <a:grpFill/>
          </p:grpSpPr>
          <p:pic>
            <p:nvPicPr>
              <p:cNvPr id="96" name="Graphic 95">
                <a:extLst>
                  <a:ext uri="{FF2B5EF4-FFF2-40B4-BE49-F238E27FC236}">
                    <a16:creationId xmlns:a16="http://schemas.microsoft.com/office/drawing/2014/main" id="{E1B7CBA7-B784-0246-A551-774293C7DB3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8914023" y="2682001"/>
                <a:ext cx="425731" cy="297483"/>
              </a:xfrm>
              <a:prstGeom prst="rect">
                <a:avLst/>
              </a:prstGeom>
            </p:spPr>
          </p:pic>
          <p:pic>
            <p:nvPicPr>
              <p:cNvPr id="86" name="Graphic 85">
                <a:extLst>
                  <a:ext uri="{FF2B5EF4-FFF2-40B4-BE49-F238E27FC236}">
                    <a16:creationId xmlns:a16="http://schemas.microsoft.com/office/drawing/2014/main" id="{3B3F7025-9283-0545-B164-E97D13126E5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800000">
                <a:off x="8109344" y="3486680"/>
                <a:ext cx="425731" cy="297483"/>
              </a:xfrm>
              <a:prstGeom prst="rect">
                <a:avLst/>
              </a:prstGeom>
            </p:spPr>
          </p:pic>
        </p:grpSp>
      </p:grpSp>
      <p:grpSp>
        <p:nvGrpSpPr>
          <p:cNvPr id="91" name="Group 90">
            <a:extLst>
              <a:ext uri="{FF2B5EF4-FFF2-40B4-BE49-F238E27FC236}">
                <a16:creationId xmlns:a16="http://schemas.microsoft.com/office/drawing/2014/main" id="{1D1DCADE-D6CF-D940-A73B-57DD7BF1A331}"/>
              </a:ext>
            </a:extLst>
          </p:cNvPr>
          <p:cNvGrpSpPr/>
          <p:nvPr/>
        </p:nvGrpSpPr>
        <p:grpSpPr>
          <a:xfrm>
            <a:off x="2479086" y="2610787"/>
            <a:ext cx="1869916" cy="466117"/>
            <a:chOff x="1876842" y="2745452"/>
            <a:chExt cx="1869916" cy="642324"/>
          </a:xfrm>
        </p:grpSpPr>
        <p:cxnSp>
          <p:nvCxnSpPr>
            <p:cNvPr id="92" name="Elbow Connector 91">
              <a:extLst>
                <a:ext uri="{FF2B5EF4-FFF2-40B4-BE49-F238E27FC236}">
                  <a16:creationId xmlns:a16="http://schemas.microsoft.com/office/drawing/2014/main" id="{9F3AC2AC-CD9C-EB49-ABAA-DB3EFAD41DA7}"/>
                </a:ext>
              </a:extLst>
            </p:cNvPr>
            <p:cNvCxnSpPr>
              <a:cxnSpLocks/>
            </p:cNvCxnSpPr>
            <p:nvPr/>
          </p:nvCxnSpPr>
          <p:spPr>
            <a:xfrm rot="5400000">
              <a:off x="2023159" y="2599135"/>
              <a:ext cx="642324" cy="934958"/>
            </a:xfrm>
            <a:prstGeom prst="bentConnector3">
              <a:avLst>
                <a:gd name="adj1" fmla="val 50000"/>
              </a:avLst>
            </a:prstGeom>
            <a:ln w="127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BC6BEA64-2737-0A4C-BE98-444E91F91892}"/>
                </a:ext>
              </a:extLst>
            </p:cNvPr>
            <p:cNvCxnSpPr>
              <a:cxnSpLocks/>
            </p:cNvCxnSpPr>
            <p:nvPr/>
          </p:nvCxnSpPr>
          <p:spPr>
            <a:xfrm rot="16200000" flipH="1">
              <a:off x="2958117" y="2599135"/>
              <a:ext cx="642324" cy="934958"/>
            </a:xfrm>
            <a:prstGeom prst="bentConnector3">
              <a:avLst>
                <a:gd name="adj1" fmla="val 50000"/>
              </a:avLst>
            </a:prstGeom>
            <a:ln w="127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3786614"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Nedir?</a:t>
            </a: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4013588"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5D56590F-53DC-6A4F-8815-7C0B8C3ADF26}"/>
              </a:ext>
            </a:extLst>
          </p:cNvPr>
          <p:cNvSpPr txBox="1"/>
          <p:nvPr/>
        </p:nvSpPr>
        <p:spPr>
          <a:xfrm>
            <a:off x="865227" y="6410768"/>
            <a:ext cx="2010487"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a:t>
            </a:r>
          </a:p>
        </p:txBody>
      </p:sp>
      <p:sp>
        <p:nvSpPr>
          <p:cNvPr id="43" name="TextBox 42">
            <a:extLst>
              <a:ext uri="{FF2B5EF4-FFF2-40B4-BE49-F238E27FC236}">
                <a16:creationId xmlns:a16="http://schemas.microsoft.com/office/drawing/2014/main" id="{CB1156A2-E2FF-BD4B-B56E-A35A211D9F57}"/>
              </a:ext>
            </a:extLst>
          </p:cNvPr>
          <p:cNvSpPr txBox="1"/>
          <p:nvPr/>
        </p:nvSpPr>
        <p:spPr>
          <a:xfrm>
            <a:off x="319158" y="1027978"/>
            <a:ext cx="10145237" cy="623248"/>
          </a:xfrm>
          <a:prstGeom prst="rect">
            <a:avLst/>
          </a:prstGeom>
          <a:noFill/>
        </p:spPr>
        <p:txBody>
          <a:bodyPr wrap="squar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just"/>
            <a:r>
              <a:rPr lang="tr-TR" spc="0" dirty="0"/>
              <a:t>Enerji verimliliği, binalarda yaşam </a:t>
            </a:r>
            <a:r>
              <a:rPr lang="tr-TR" spc="0" dirty="0" err="1"/>
              <a:t>standardı</a:t>
            </a:r>
            <a:r>
              <a:rPr lang="tr-TR" spc="0" dirty="0"/>
              <a:t> ve hizmet kalitesinin, endüstriyel işletmelerde ise üretim kalitesi ve miktarının düşüşüne yol açmadan, birim hizmet veya ürün miktarı başına enerji tüketiminin azaltılmasıdır.</a:t>
            </a:r>
          </a:p>
        </p:txBody>
      </p:sp>
      <p:pic>
        <p:nvPicPr>
          <p:cNvPr id="12" name="Picture 11">
            <a:extLst>
              <a:ext uri="{FF2B5EF4-FFF2-40B4-BE49-F238E27FC236}">
                <a16:creationId xmlns:a16="http://schemas.microsoft.com/office/drawing/2014/main" id="{83A139FE-A67B-A244-AA55-70AFF5C626CF}"/>
              </a:ext>
            </a:extLst>
          </p:cNvPr>
          <p:cNvPicPr>
            <a:picLocks noChangeAspect="1"/>
          </p:cNvPicPr>
          <p:nvPr/>
        </p:nvPicPr>
        <p:blipFill>
          <a:blip r:embed="rId5"/>
          <a:srcRect/>
          <a:stretch/>
        </p:blipFill>
        <p:spPr>
          <a:xfrm>
            <a:off x="2738773" y="1905770"/>
            <a:ext cx="1350542" cy="806670"/>
          </a:xfrm>
          <a:prstGeom prst="rect">
            <a:avLst/>
          </a:prstGeom>
        </p:spPr>
      </p:pic>
      <p:pic>
        <p:nvPicPr>
          <p:cNvPr id="49" name="Picture 48">
            <a:extLst>
              <a:ext uri="{FF2B5EF4-FFF2-40B4-BE49-F238E27FC236}">
                <a16:creationId xmlns:a16="http://schemas.microsoft.com/office/drawing/2014/main" id="{4459D633-1178-B944-9DD1-33714B09806B}"/>
              </a:ext>
            </a:extLst>
          </p:cNvPr>
          <p:cNvPicPr>
            <a:picLocks noChangeAspect="1"/>
          </p:cNvPicPr>
          <p:nvPr/>
        </p:nvPicPr>
        <p:blipFill>
          <a:blip r:embed="rId6"/>
          <a:srcRect/>
          <a:stretch/>
        </p:blipFill>
        <p:spPr>
          <a:xfrm>
            <a:off x="1094402" y="4613617"/>
            <a:ext cx="943982" cy="808523"/>
          </a:xfrm>
          <a:prstGeom prst="rect">
            <a:avLst/>
          </a:prstGeom>
        </p:spPr>
      </p:pic>
      <p:pic>
        <p:nvPicPr>
          <p:cNvPr id="54" name="Picture 53">
            <a:extLst>
              <a:ext uri="{FF2B5EF4-FFF2-40B4-BE49-F238E27FC236}">
                <a16:creationId xmlns:a16="http://schemas.microsoft.com/office/drawing/2014/main" id="{28CA52FF-D429-5841-94B5-215DDA0A6C2B}"/>
              </a:ext>
            </a:extLst>
          </p:cNvPr>
          <p:cNvPicPr>
            <a:picLocks noChangeAspect="1"/>
          </p:cNvPicPr>
          <p:nvPr/>
        </p:nvPicPr>
        <p:blipFill>
          <a:blip r:embed="rId7"/>
          <a:srcRect/>
          <a:stretch/>
        </p:blipFill>
        <p:spPr>
          <a:xfrm>
            <a:off x="2658410" y="4611824"/>
            <a:ext cx="1520292" cy="923789"/>
          </a:xfrm>
          <a:prstGeom prst="rect">
            <a:avLst/>
          </a:prstGeom>
        </p:spPr>
      </p:pic>
      <p:grpSp>
        <p:nvGrpSpPr>
          <p:cNvPr id="25" name="Group 24">
            <a:extLst>
              <a:ext uri="{FF2B5EF4-FFF2-40B4-BE49-F238E27FC236}">
                <a16:creationId xmlns:a16="http://schemas.microsoft.com/office/drawing/2014/main" id="{93585A68-E2EB-C642-BA5F-B0258CFE23F5}"/>
              </a:ext>
            </a:extLst>
          </p:cNvPr>
          <p:cNvGrpSpPr/>
          <p:nvPr/>
        </p:nvGrpSpPr>
        <p:grpSpPr>
          <a:xfrm>
            <a:off x="1544127" y="4083598"/>
            <a:ext cx="1869917" cy="466119"/>
            <a:chOff x="1932682" y="2745452"/>
            <a:chExt cx="1869917" cy="642325"/>
          </a:xfrm>
        </p:grpSpPr>
        <p:cxnSp>
          <p:nvCxnSpPr>
            <p:cNvPr id="20" name="Elbow Connector 19">
              <a:extLst>
                <a:ext uri="{FF2B5EF4-FFF2-40B4-BE49-F238E27FC236}">
                  <a16:creationId xmlns:a16="http://schemas.microsoft.com/office/drawing/2014/main" id="{DB55D3B3-2BF2-874A-8556-8A0ECF1F6BAD}"/>
                </a:ext>
              </a:extLst>
            </p:cNvPr>
            <p:cNvCxnSpPr>
              <a:cxnSpLocks/>
            </p:cNvCxnSpPr>
            <p:nvPr/>
          </p:nvCxnSpPr>
          <p:spPr>
            <a:xfrm rot="5400000">
              <a:off x="2079000" y="2599137"/>
              <a:ext cx="642322" cy="934958"/>
            </a:xfrm>
            <a:prstGeom prst="bentConnector3">
              <a:avLst>
                <a:gd name="adj1" fmla="val 50000"/>
              </a:avLst>
            </a:prstGeom>
            <a:ln w="127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7C1DC75-7CE9-B04F-B09F-8982FD532001}"/>
                </a:ext>
              </a:extLst>
            </p:cNvPr>
            <p:cNvCxnSpPr>
              <a:cxnSpLocks/>
            </p:cNvCxnSpPr>
            <p:nvPr/>
          </p:nvCxnSpPr>
          <p:spPr>
            <a:xfrm rot="16200000" flipH="1">
              <a:off x="3013958" y="2599135"/>
              <a:ext cx="642324" cy="934958"/>
            </a:xfrm>
            <a:prstGeom prst="bentConnector3">
              <a:avLst>
                <a:gd name="adj1" fmla="val 50000"/>
              </a:avLst>
            </a:prstGeom>
            <a:ln w="127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80" name="Picture 79">
            <a:extLst>
              <a:ext uri="{FF2B5EF4-FFF2-40B4-BE49-F238E27FC236}">
                <a16:creationId xmlns:a16="http://schemas.microsoft.com/office/drawing/2014/main" id="{31DD3139-5C7B-E14C-AF98-A33A5C8E9891}"/>
              </a:ext>
            </a:extLst>
          </p:cNvPr>
          <p:cNvPicPr>
            <a:picLocks noChangeAspect="1"/>
          </p:cNvPicPr>
          <p:nvPr/>
        </p:nvPicPr>
        <p:blipFill>
          <a:blip r:embed="rId8"/>
          <a:srcRect/>
          <a:stretch/>
        </p:blipFill>
        <p:spPr>
          <a:xfrm>
            <a:off x="1843497" y="3141871"/>
            <a:ext cx="1271177" cy="889375"/>
          </a:xfrm>
          <a:prstGeom prst="rect">
            <a:avLst/>
          </a:prstGeom>
        </p:spPr>
      </p:pic>
      <p:pic>
        <p:nvPicPr>
          <p:cNvPr id="83" name="Picture 82">
            <a:extLst>
              <a:ext uri="{FF2B5EF4-FFF2-40B4-BE49-F238E27FC236}">
                <a16:creationId xmlns:a16="http://schemas.microsoft.com/office/drawing/2014/main" id="{D582B37F-6610-CA43-95D9-60BFA7EA7554}"/>
              </a:ext>
            </a:extLst>
          </p:cNvPr>
          <p:cNvPicPr>
            <a:picLocks noChangeAspect="1"/>
          </p:cNvPicPr>
          <p:nvPr/>
        </p:nvPicPr>
        <p:blipFill>
          <a:blip r:embed="rId9"/>
          <a:srcRect/>
          <a:stretch/>
        </p:blipFill>
        <p:spPr>
          <a:xfrm>
            <a:off x="3756821" y="3141871"/>
            <a:ext cx="1227771" cy="889375"/>
          </a:xfrm>
          <a:prstGeom prst="rect">
            <a:avLst/>
          </a:prstGeom>
        </p:spPr>
      </p:pic>
      <p:grpSp>
        <p:nvGrpSpPr>
          <p:cNvPr id="18" name="Group 17">
            <a:extLst>
              <a:ext uri="{FF2B5EF4-FFF2-40B4-BE49-F238E27FC236}">
                <a16:creationId xmlns:a16="http://schemas.microsoft.com/office/drawing/2014/main" id="{3A55FEA4-7082-A74D-9021-F6D8BF91C5BE}"/>
              </a:ext>
            </a:extLst>
          </p:cNvPr>
          <p:cNvGrpSpPr/>
          <p:nvPr/>
        </p:nvGrpSpPr>
        <p:grpSpPr>
          <a:xfrm>
            <a:off x="2056486" y="3811354"/>
            <a:ext cx="908832" cy="387028"/>
            <a:chOff x="6552951" y="1631788"/>
            <a:chExt cx="908832" cy="387028"/>
          </a:xfrm>
          <a:effectLst>
            <a:outerShdw blurRad="228600" dist="38100" dir="5400000" algn="t" rotWithShape="0">
              <a:prstClr val="black">
                <a:alpha val="33000"/>
              </a:prstClr>
            </a:outerShdw>
          </a:effectLst>
        </p:grpSpPr>
        <p:sp>
          <p:nvSpPr>
            <p:cNvPr id="58" name="Rounded Rectangle 57">
              <a:extLst>
                <a:ext uri="{FF2B5EF4-FFF2-40B4-BE49-F238E27FC236}">
                  <a16:creationId xmlns:a16="http://schemas.microsoft.com/office/drawing/2014/main" id="{83C7A468-1123-DA4D-835D-A275D461A0D6}"/>
                </a:ext>
              </a:extLst>
            </p:cNvPr>
            <p:cNvSpPr/>
            <p:nvPr/>
          </p:nvSpPr>
          <p:spPr>
            <a:xfrm>
              <a:off x="6552951" y="1631788"/>
              <a:ext cx="908832" cy="387028"/>
            </a:xfrm>
            <a:prstGeom prst="roundRect">
              <a:avLst>
                <a:gd name="adj" fmla="val 50000"/>
              </a:avLst>
            </a:prstGeom>
            <a:gradFill>
              <a:gsLst>
                <a:gs pos="100000">
                  <a:schemeClr val="bg1">
                    <a:lumMod val="8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59" name="TextBox 58">
              <a:extLst>
                <a:ext uri="{FF2B5EF4-FFF2-40B4-BE49-F238E27FC236}">
                  <a16:creationId xmlns:a16="http://schemas.microsoft.com/office/drawing/2014/main" id="{47DF5F57-0ECC-B24C-A340-335EC1289758}"/>
                </a:ext>
              </a:extLst>
            </p:cNvPr>
            <p:cNvSpPr txBox="1"/>
            <p:nvPr/>
          </p:nvSpPr>
          <p:spPr>
            <a:xfrm>
              <a:off x="6632906" y="1694497"/>
              <a:ext cx="748923" cy="261610"/>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00" b="1" spc="0" dirty="0"/>
                <a:t>Binalar</a:t>
              </a:r>
            </a:p>
          </p:txBody>
        </p:sp>
      </p:grpSp>
      <p:grpSp>
        <p:nvGrpSpPr>
          <p:cNvPr id="17" name="Group 16">
            <a:extLst>
              <a:ext uri="{FF2B5EF4-FFF2-40B4-BE49-F238E27FC236}">
                <a16:creationId xmlns:a16="http://schemas.microsoft.com/office/drawing/2014/main" id="{CF5DCA0D-E3F8-754A-9397-3DF5BBB28A5F}"/>
              </a:ext>
            </a:extLst>
          </p:cNvPr>
          <p:cNvGrpSpPr/>
          <p:nvPr/>
        </p:nvGrpSpPr>
        <p:grpSpPr>
          <a:xfrm>
            <a:off x="3450125" y="3811354"/>
            <a:ext cx="1841164" cy="387028"/>
            <a:chOff x="7601742" y="1631788"/>
            <a:chExt cx="1841164" cy="387028"/>
          </a:xfrm>
          <a:effectLst>
            <a:outerShdw blurRad="228600" dist="38100" dir="5400000" algn="t" rotWithShape="0">
              <a:prstClr val="black">
                <a:alpha val="33000"/>
              </a:prstClr>
            </a:outerShdw>
          </a:effectLst>
        </p:grpSpPr>
        <p:sp>
          <p:nvSpPr>
            <p:cNvPr id="60" name="Rounded Rectangle 59">
              <a:extLst>
                <a:ext uri="{FF2B5EF4-FFF2-40B4-BE49-F238E27FC236}">
                  <a16:creationId xmlns:a16="http://schemas.microsoft.com/office/drawing/2014/main" id="{3A302E94-33D6-7A48-86B0-1A2409791505}"/>
                </a:ext>
              </a:extLst>
            </p:cNvPr>
            <p:cNvSpPr/>
            <p:nvPr/>
          </p:nvSpPr>
          <p:spPr>
            <a:xfrm>
              <a:off x="7601742" y="1631788"/>
              <a:ext cx="1841164" cy="387028"/>
            </a:xfrm>
            <a:prstGeom prst="roundRect">
              <a:avLst>
                <a:gd name="adj" fmla="val 50000"/>
              </a:avLst>
            </a:prstGeom>
            <a:gradFill>
              <a:gsLst>
                <a:gs pos="100000">
                  <a:schemeClr val="bg1">
                    <a:lumMod val="8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61" name="TextBox 60">
              <a:extLst>
                <a:ext uri="{FF2B5EF4-FFF2-40B4-BE49-F238E27FC236}">
                  <a16:creationId xmlns:a16="http://schemas.microsoft.com/office/drawing/2014/main" id="{4652C831-91F6-E04A-BB02-59FC4D53E1D5}"/>
                </a:ext>
              </a:extLst>
            </p:cNvPr>
            <p:cNvSpPr txBox="1"/>
            <p:nvPr/>
          </p:nvSpPr>
          <p:spPr>
            <a:xfrm>
              <a:off x="7650131" y="1694497"/>
              <a:ext cx="1744387" cy="261610"/>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00" b="1" spc="0" dirty="0"/>
                <a:t>Endüstriyel Tesisler</a:t>
              </a:r>
            </a:p>
          </p:txBody>
        </p:sp>
      </p:grpSp>
      <p:grpSp>
        <p:nvGrpSpPr>
          <p:cNvPr id="16" name="Group 15">
            <a:extLst>
              <a:ext uri="{FF2B5EF4-FFF2-40B4-BE49-F238E27FC236}">
                <a16:creationId xmlns:a16="http://schemas.microsoft.com/office/drawing/2014/main" id="{4180C095-C547-4046-90C9-0DECBE938C80}"/>
              </a:ext>
            </a:extLst>
          </p:cNvPr>
          <p:cNvGrpSpPr/>
          <p:nvPr/>
        </p:nvGrpSpPr>
        <p:grpSpPr>
          <a:xfrm>
            <a:off x="1046351" y="5307199"/>
            <a:ext cx="995554" cy="387028"/>
            <a:chOff x="9511672" y="1631788"/>
            <a:chExt cx="995554" cy="387028"/>
          </a:xfrm>
          <a:effectLst>
            <a:outerShdw blurRad="228600" dist="38100" dir="5400000" algn="t" rotWithShape="0">
              <a:prstClr val="black">
                <a:alpha val="33000"/>
              </a:prstClr>
            </a:outerShdw>
          </a:effectLst>
        </p:grpSpPr>
        <p:sp>
          <p:nvSpPr>
            <p:cNvPr id="65" name="Rounded Rectangle 64">
              <a:extLst>
                <a:ext uri="{FF2B5EF4-FFF2-40B4-BE49-F238E27FC236}">
                  <a16:creationId xmlns:a16="http://schemas.microsoft.com/office/drawing/2014/main" id="{27D093A0-8990-2E41-90A0-07739467A0EF}"/>
                </a:ext>
              </a:extLst>
            </p:cNvPr>
            <p:cNvSpPr/>
            <p:nvPr/>
          </p:nvSpPr>
          <p:spPr>
            <a:xfrm>
              <a:off x="9511672" y="1631788"/>
              <a:ext cx="995554" cy="387028"/>
            </a:xfrm>
            <a:prstGeom prst="roundRect">
              <a:avLst>
                <a:gd name="adj" fmla="val 50000"/>
              </a:avLst>
            </a:prstGeom>
            <a:gradFill>
              <a:gsLst>
                <a:gs pos="100000">
                  <a:schemeClr val="bg1">
                    <a:lumMod val="8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69" name="TextBox 68">
              <a:extLst>
                <a:ext uri="{FF2B5EF4-FFF2-40B4-BE49-F238E27FC236}">
                  <a16:creationId xmlns:a16="http://schemas.microsoft.com/office/drawing/2014/main" id="{8EA9032E-D178-1A43-AAF9-EFF615C7026F}"/>
                </a:ext>
              </a:extLst>
            </p:cNvPr>
            <p:cNvSpPr txBox="1"/>
            <p:nvPr/>
          </p:nvSpPr>
          <p:spPr>
            <a:xfrm>
              <a:off x="9574877" y="1694497"/>
              <a:ext cx="869149" cy="261610"/>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00" b="1" spc="0" dirty="0"/>
                <a:t>Konutlar</a:t>
              </a:r>
            </a:p>
          </p:txBody>
        </p:sp>
      </p:grpSp>
      <p:grpSp>
        <p:nvGrpSpPr>
          <p:cNvPr id="15" name="Group 14">
            <a:extLst>
              <a:ext uri="{FF2B5EF4-FFF2-40B4-BE49-F238E27FC236}">
                <a16:creationId xmlns:a16="http://schemas.microsoft.com/office/drawing/2014/main" id="{1F65B685-719E-674A-9F18-0FABFD806AC9}"/>
              </a:ext>
            </a:extLst>
          </p:cNvPr>
          <p:cNvGrpSpPr/>
          <p:nvPr/>
        </p:nvGrpSpPr>
        <p:grpSpPr>
          <a:xfrm>
            <a:off x="2479086" y="5307199"/>
            <a:ext cx="1946486" cy="387028"/>
            <a:chOff x="10317662" y="1631788"/>
            <a:chExt cx="1946486" cy="387028"/>
          </a:xfrm>
          <a:effectLst>
            <a:outerShdw blurRad="228600" dist="38100" dir="5400000" algn="t" rotWithShape="0">
              <a:prstClr val="black">
                <a:alpha val="33000"/>
              </a:prstClr>
            </a:outerShdw>
          </a:effectLst>
        </p:grpSpPr>
        <p:sp>
          <p:nvSpPr>
            <p:cNvPr id="70" name="Rounded Rectangle 69">
              <a:extLst>
                <a:ext uri="{FF2B5EF4-FFF2-40B4-BE49-F238E27FC236}">
                  <a16:creationId xmlns:a16="http://schemas.microsoft.com/office/drawing/2014/main" id="{29D01BBC-4D91-A14A-8DFB-4C501FF244AF}"/>
                </a:ext>
              </a:extLst>
            </p:cNvPr>
            <p:cNvSpPr/>
            <p:nvPr/>
          </p:nvSpPr>
          <p:spPr>
            <a:xfrm>
              <a:off x="10317662" y="1631788"/>
              <a:ext cx="1946486" cy="387028"/>
            </a:xfrm>
            <a:prstGeom prst="roundRect">
              <a:avLst>
                <a:gd name="adj" fmla="val 50000"/>
              </a:avLst>
            </a:prstGeom>
            <a:gradFill>
              <a:gsLst>
                <a:gs pos="100000">
                  <a:schemeClr val="bg1">
                    <a:lumMod val="8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71" name="TextBox 70">
              <a:extLst>
                <a:ext uri="{FF2B5EF4-FFF2-40B4-BE49-F238E27FC236}">
                  <a16:creationId xmlns:a16="http://schemas.microsoft.com/office/drawing/2014/main" id="{7010D5F7-947F-E74C-8C13-0D840ADE6C41}"/>
                </a:ext>
              </a:extLst>
            </p:cNvPr>
            <p:cNvSpPr txBox="1"/>
            <p:nvPr/>
          </p:nvSpPr>
          <p:spPr>
            <a:xfrm>
              <a:off x="10372229" y="1694497"/>
              <a:ext cx="1837362" cy="261610"/>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00" b="1" spc="0" dirty="0"/>
                <a:t>Ticari/Kamu Binaları</a:t>
              </a:r>
            </a:p>
          </p:txBody>
        </p:sp>
      </p:grpSp>
      <p:pic>
        <p:nvPicPr>
          <p:cNvPr id="98" name="Picture 97" descr="LOGO SHDW.png">
            <a:extLst>
              <a:ext uri="{FF2B5EF4-FFF2-40B4-BE49-F238E27FC236}">
                <a16:creationId xmlns:a16="http://schemas.microsoft.com/office/drawing/2014/main" id="{E49FBD92-B1E8-AA47-A673-2D2030DD6854}"/>
              </a:ext>
            </a:extLst>
          </p:cNvPr>
          <p:cNvPicPr>
            <a:picLocks noChangeAspect="1"/>
          </p:cNvPicPr>
          <p:nvPr/>
        </p:nvPicPr>
        <p:blipFill>
          <a:blip r:embed="rId10">
            <a:alphaModFix amt="58000"/>
            <a:extLst>
              <a:ext uri="{28A0092B-C50C-407E-A947-70E740481C1C}">
                <a14:useLocalDpi xmlns:a14="http://schemas.microsoft.com/office/drawing/2010/main" val="0"/>
              </a:ext>
            </a:extLst>
          </a:blip>
          <a:stretch>
            <a:fillRect/>
          </a:stretch>
        </p:blipFill>
        <p:spPr>
          <a:xfrm rot="16200000">
            <a:off x="4329588" y="3593303"/>
            <a:ext cx="4327466" cy="539819"/>
          </a:xfrm>
          <a:prstGeom prst="rect">
            <a:avLst/>
          </a:prstGeom>
        </p:spPr>
      </p:pic>
      <p:grpSp>
        <p:nvGrpSpPr>
          <p:cNvPr id="168" name="Group 167">
            <a:extLst>
              <a:ext uri="{FF2B5EF4-FFF2-40B4-BE49-F238E27FC236}">
                <a16:creationId xmlns:a16="http://schemas.microsoft.com/office/drawing/2014/main" id="{150CDDE8-0660-9949-A4C5-DC628DA09CDF}"/>
              </a:ext>
            </a:extLst>
          </p:cNvPr>
          <p:cNvGrpSpPr/>
          <p:nvPr/>
        </p:nvGrpSpPr>
        <p:grpSpPr>
          <a:xfrm>
            <a:off x="8482813" y="3890866"/>
            <a:ext cx="1281059" cy="1277511"/>
            <a:chOff x="8402906" y="2996665"/>
            <a:chExt cx="1281059" cy="1277511"/>
          </a:xfrm>
        </p:grpSpPr>
        <p:sp>
          <p:nvSpPr>
            <p:cNvPr id="28" name="Oval 27">
              <a:extLst>
                <a:ext uri="{FF2B5EF4-FFF2-40B4-BE49-F238E27FC236}">
                  <a16:creationId xmlns:a16="http://schemas.microsoft.com/office/drawing/2014/main" id="{302EAFF3-5FA1-3D43-B687-A1AE3987C7ED}"/>
                </a:ext>
              </a:extLst>
            </p:cNvPr>
            <p:cNvSpPr/>
            <p:nvPr/>
          </p:nvSpPr>
          <p:spPr>
            <a:xfrm>
              <a:off x="8402906" y="2996665"/>
              <a:ext cx="1277513" cy="1277511"/>
            </a:xfrm>
            <a:prstGeom prst="ellipse">
              <a:avLst/>
            </a:prstGeom>
            <a:gradFill>
              <a:gsLst>
                <a:gs pos="58000">
                  <a:schemeClr val="bg1">
                    <a:lumMod val="85000"/>
                  </a:schemeClr>
                </a:gs>
                <a:gs pos="0">
                  <a:schemeClr val="bg1"/>
                </a:gs>
                <a:gs pos="100000">
                  <a:schemeClr val="bg1">
                    <a:lumMod val="75000"/>
                  </a:schemeClr>
                </a:gs>
              </a:gsLst>
              <a:lin ang="5400000" scaled="0"/>
            </a:gradFill>
            <a:ln w="25400">
              <a:solidFill>
                <a:schemeClr val="bg1"/>
              </a:solidFill>
            </a:ln>
            <a:effectLst>
              <a:outerShdw blurRad="254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49" name="TextBox 148">
              <a:extLst>
                <a:ext uri="{FF2B5EF4-FFF2-40B4-BE49-F238E27FC236}">
                  <a16:creationId xmlns:a16="http://schemas.microsoft.com/office/drawing/2014/main" id="{66E0FB65-440F-5944-BB9A-781DEF64A726}"/>
                </a:ext>
              </a:extLst>
            </p:cNvPr>
            <p:cNvSpPr txBox="1"/>
            <p:nvPr/>
          </p:nvSpPr>
          <p:spPr>
            <a:xfrm>
              <a:off x="8425563" y="3283566"/>
              <a:ext cx="1258402" cy="646331"/>
            </a:xfrm>
            <a:prstGeom prst="rect">
              <a:avLst/>
            </a:prstGeom>
            <a:noFill/>
          </p:spPr>
          <p:txBody>
            <a:bodyPr wrap="squar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200" b="1" spc="0" dirty="0"/>
                <a:t>Enerji</a:t>
              </a:r>
            </a:p>
            <a:p>
              <a:pPr>
                <a:lnSpc>
                  <a:spcPct val="100000"/>
                </a:lnSpc>
              </a:pPr>
              <a:r>
                <a:rPr lang="tr-TR" sz="1200" b="1" spc="0" dirty="0"/>
                <a:t>Verimliliği Etki Alanı</a:t>
              </a:r>
            </a:p>
          </p:txBody>
        </p:sp>
      </p:grpSp>
      <p:grpSp>
        <p:nvGrpSpPr>
          <p:cNvPr id="22" name="Group 21">
            <a:extLst>
              <a:ext uri="{FF2B5EF4-FFF2-40B4-BE49-F238E27FC236}">
                <a16:creationId xmlns:a16="http://schemas.microsoft.com/office/drawing/2014/main" id="{254F6E79-7CC1-4140-ABA1-DDD367E475B4}"/>
              </a:ext>
            </a:extLst>
          </p:cNvPr>
          <p:cNvGrpSpPr/>
          <p:nvPr/>
        </p:nvGrpSpPr>
        <p:grpSpPr>
          <a:xfrm>
            <a:off x="7799778" y="2641467"/>
            <a:ext cx="868108" cy="794677"/>
            <a:chOff x="7803324" y="2084914"/>
            <a:chExt cx="868108" cy="794677"/>
          </a:xfrm>
        </p:grpSpPr>
        <p:sp>
          <p:nvSpPr>
            <p:cNvPr id="99" name="Oval 98">
              <a:extLst>
                <a:ext uri="{FF2B5EF4-FFF2-40B4-BE49-F238E27FC236}">
                  <a16:creationId xmlns:a16="http://schemas.microsoft.com/office/drawing/2014/main" id="{C64C2390-A845-9446-ACE4-A3D83CA5C9FF}"/>
                </a:ext>
              </a:extLst>
            </p:cNvPr>
            <p:cNvSpPr/>
            <p:nvPr/>
          </p:nvSpPr>
          <p:spPr>
            <a:xfrm>
              <a:off x="7837071" y="2084914"/>
              <a:ext cx="794677" cy="794677"/>
            </a:xfrm>
            <a:prstGeom prst="ellipse">
              <a:avLst/>
            </a:prstGeom>
            <a:solidFill>
              <a:srgbClr val="A1CB75"/>
            </a:solidFill>
            <a:ln w="31750">
              <a:solidFill>
                <a:schemeClr val="bg1"/>
              </a:solidFill>
            </a:ln>
            <a:effectLst>
              <a:outerShdw blurRad="2032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0" name="TextBox 149">
              <a:extLst>
                <a:ext uri="{FF2B5EF4-FFF2-40B4-BE49-F238E27FC236}">
                  <a16:creationId xmlns:a16="http://schemas.microsoft.com/office/drawing/2014/main" id="{A9DA9F15-50E9-4942-9280-4F81637EC930}"/>
                </a:ext>
              </a:extLst>
            </p:cNvPr>
            <p:cNvSpPr txBox="1"/>
            <p:nvPr/>
          </p:nvSpPr>
          <p:spPr>
            <a:xfrm>
              <a:off x="7803324" y="2210333"/>
              <a:ext cx="868108" cy="446276"/>
            </a:xfrm>
            <a:prstGeom prst="rect">
              <a:avLst/>
            </a:prstGeom>
            <a:noFill/>
          </p:spPr>
          <p:txBody>
            <a:bodyPr wrap="squar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50" spc="-30" dirty="0">
                  <a:latin typeface="Franklin Gothic Medium" panose="020B0603020102020204" pitchFamily="34" charset="0"/>
                </a:rPr>
                <a:t>Enerji Tasarrufları</a:t>
              </a:r>
            </a:p>
          </p:txBody>
        </p:sp>
      </p:grpSp>
      <p:grpSp>
        <p:nvGrpSpPr>
          <p:cNvPr id="23" name="Group 22">
            <a:extLst>
              <a:ext uri="{FF2B5EF4-FFF2-40B4-BE49-F238E27FC236}">
                <a16:creationId xmlns:a16="http://schemas.microsoft.com/office/drawing/2014/main" id="{24797D18-707B-9D45-A425-BE53D19A4F6F}"/>
              </a:ext>
            </a:extLst>
          </p:cNvPr>
          <p:cNvGrpSpPr/>
          <p:nvPr/>
        </p:nvGrpSpPr>
        <p:grpSpPr>
          <a:xfrm>
            <a:off x="8706219" y="2395663"/>
            <a:ext cx="806339" cy="794677"/>
            <a:chOff x="8709765" y="1839110"/>
            <a:chExt cx="806339" cy="794677"/>
          </a:xfrm>
        </p:grpSpPr>
        <p:sp>
          <p:nvSpPr>
            <p:cNvPr id="121" name="Oval 120">
              <a:extLst>
                <a:ext uri="{FF2B5EF4-FFF2-40B4-BE49-F238E27FC236}">
                  <a16:creationId xmlns:a16="http://schemas.microsoft.com/office/drawing/2014/main" id="{B1E4018A-9879-1442-AA23-E2D1321A0F3F}"/>
                </a:ext>
              </a:extLst>
            </p:cNvPr>
            <p:cNvSpPr/>
            <p:nvPr/>
          </p:nvSpPr>
          <p:spPr>
            <a:xfrm>
              <a:off x="8721428" y="1839110"/>
              <a:ext cx="794676" cy="794677"/>
            </a:xfrm>
            <a:prstGeom prst="ellipse">
              <a:avLst/>
            </a:prstGeom>
            <a:solidFill>
              <a:srgbClr val="AED06E"/>
            </a:solidFill>
            <a:ln w="31750">
              <a:solidFill>
                <a:schemeClr val="bg1"/>
              </a:solidFill>
            </a:ln>
            <a:effectLst>
              <a:outerShdw blurRad="2032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2" name="TextBox 151">
              <a:extLst>
                <a:ext uri="{FF2B5EF4-FFF2-40B4-BE49-F238E27FC236}">
                  <a16:creationId xmlns:a16="http://schemas.microsoft.com/office/drawing/2014/main" id="{8A26DF10-5A5F-FE4A-A8E1-8F4437A07C13}"/>
                </a:ext>
              </a:extLst>
            </p:cNvPr>
            <p:cNvSpPr txBox="1"/>
            <p:nvPr/>
          </p:nvSpPr>
          <p:spPr>
            <a:xfrm>
              <a:off x="8709765" y="1993790"/>
              <a:ext cx="794676" cy="446276"/>
            </a:xfrm>
            <a:prstGeom prst="rect">
              <a:avLst/>
            </a:prstGeom>
            <a:noFill/>
          </p:spPr>
          <p:txBody>
            <a:bodyPr wrap="squar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50" spc="-30" dirty="0">
                  <a:latin typeface="Franklin Gothic Medium" panose="020B0603020102020204" pitchFamily="34" charset="0"/>
                </a:rPr>
                <a:t>Emisyon </a:t>
              </a:r>
              <a:r>
                <a:rPr lang="tr-TR" sz="1150" spc="-30" dirty="0" smtClean="0">
                  <a:latin typeface="Franklin Gothic Medium" panose="020B0603020102020204" pitchFamily="34" charset="0"/>
                </a:rPr>
                <a:t>Salınımı</a:t>
              </a:r>
              <a:endParaRPr lang="tr-TR" sz="1150" spc="-30" dirty="0">
                <a:latin typeface="Franklin Gothic Medium" panose="020B0603020102020204" pitchFamily="34" charset="0"/>
              </a:endParaRPr>
            </a:p>
          </p:txBody>
        </p:sp>
      </p:grpSp>
      <p:grpSp>
        <p:nvGrpSpPr>
          <p:cNvPr id="21" name="Group 20">
            <a:extLst>
              <a:ext uri="{FF2B5EF4-FFF2-40B4-BE49-F238E27FC236}">
                <a16:creationId xmlns:a16="http://schemas.microsoft.com/office/drawing/2014/main" id="{D331D466-860E-CC4B-98A7-8BE798F41D98}"/>
              </a:ext>
            </a:extLst>
          </p:cNvPr>
          <p:cNvGrpSpPr/>
          <p:nvPr/>
        </p:nvGrpSpPr>
        <p:grpSpPr>
          <a:xfrm>
            <a:off x="7207918" y="3278294"/>
            <a:ext cx="798842" cy="794677"/>
            <a:chOff x="7211464" y="2721741"/>
            <a:chExt cx="798842" cy="794677"/>
          </a:xfrm>
        </p:grpSpPr>
        <p:sp>
          <p:nvSpPr>
            <p:cNvPr id="132" name="Oval 131">
              <a:extLst>
                <a:ext uri="{FF2B5EF4-FFF2-40B4-BE49-F238E27FC236}">
                  <a16:creationId xmlns:a16="http://schemas.microsoft.com/office/drawing/2014/main" id="{078BAC9B-924D-FC48-9E0C-BFC52C3A09DD}"/>
                </a:ext>
              </a:extLst>
            </p:cNvPr>
            <p:cNvSpPr/>
            <p:nvPr/>
          </p:nvSpPr>
          <p:spPr>
            <a:xfrm>
              <a:off x="7215630" y="2721741"/>
              <a:ext cx="794676" cy="794677"/>
            </a:xfrm>
            <a:prstGeom prst="ellipse">
              <a:avLst/>
            </a:prstGeom>
            <a:solidFill>
              <a:srgbClr val="90C47D"/>
            </a:solidFill>
            <a:ln w="31750">
              <a:solidFill>
                <a:schemeClr val="bg1"/>
              </a:solidFill>
            </a:ln>
            <a:effectLst>
              <a:outerShdw blurRad="2032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3" name="TextBox 152">
              <a:extLst>
                <a:ext uri="{FF2B5EF4-FFF2-40B4-BE49-F238E27FC236}">
                  <a16:creationId xmlns:a16="http://schemas.microsoft.com/office/drawing/2014/main" id="{47B87175-6232-3B43-9CFB-71B4F3079A2D}"/>
                </a:ext>
              </a:extLst>
            </p:cNvPr>
            <p:cNvSpPr txBox="1"/>
            <p:nvPr/>
          </p:nvSpPr>
          <p:spPr>
            <a:xfrm>
              <a:off x="7211464" y="2888968"/>
              <a:ext cx="794676" cy="446276"/>
            </a:xfrm>
            <a:prstGeom prst="rect">
              <a:avLst/>
            </a:prstGeom>
            <a:noFill/>
          </p:spPr>
          <p:txBody>
            <a:bodyPr wrap="squar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50" spc="-30" dirty="0" err="1">
                  <a:latin typeface="Franklin Gothic Medium" panose="020B0603020102020204" pitchFamily="34" charset="0"/>
                </a:rPr>
                <a:t>EkonomikÇözümler</a:t>
              </a:r>
              <a:endParaRPr lang="tr-TR" sz="1150" spc="-30" dirty="0">
                <a:latin typeface="Franklin Gothic Medium" panose="020B0603020102020204" pitchFamily="34" charset="0"/>
              </a:endParaRPr>
            </a:p>
          </p:txBody>
        </p:sp>
      </p:grpSp>
      <p:grpSp>
        <p:nvGrpSpPr>
          <p:cNvPr id="24" name="Group 23">
            <a:extLst>
              <a:ext uri="{FF2B5EF4-FFF2-40B4-BE49-F238E27FC236}">
                <a16:creationId xmlns:a16="http://schemas.microsoft.com/office/drawing/2014/main" id="{57E28936-6DC3-1048-8B94-583883C7010A}"/>
              </a:ext>
            </a:extLst>
          </p:cNvPr>
          <p:cNvGrpSpPr/>
          <p:nvPr/>
        </p:nvGrpSpPr>
        <p:grpSpPr>
          <a:xfrm>
            <a:off x="9566556" y="2620136"/>
            <a:ext cx="806339" cy="794677"/>
            <a:chOff x="9570102" y="2063583"/>
            <a:chExt cx="806339" cy="794677"/>
          </a:xfrm>
        </p:grpSpPr>
        <p:sp>
          <p:nvSpPr>
            <p:cNvPr id="127" name="Oval 126">
              <a:extLst>
                <a:ext uri="{FF2B5EF4-FFF2-40B4-BE49-F238E27FC236}">
                  <a16:creationId xmlns:a16="http://schemas.microsoft.com/office/drawing/2014/main" id="{DCA7B0FB-0687-3B49-B663-91B130796DF1}"/>
                </a:ext>
              </a:extLst>
            </p:cNvPr>
            <p:cNvSpPr/>
            <p:nvPr/>
          </p:nvSpPr>
          <p:spPr>
            <a:xfrm>
              <a:off x="9581765" y="2063583"/>
              <a:ext cx="794676" cy="794677"/>
            </a:xfrm>
            <a:prstGeom prst="ellipse">
              <a:avLst/>
            </a:prstGeom>
            <a:solidFill>
              <a:srgbClr val="BCD563"/>
            </a:solidFill>
            <a:ln w="31750">
              <a:solidFill>
                <a:schemeClr val="bg1"/>
              </a:solidFill>
            </a:ln>
            <a:effectLst>
              <a:outerShdw blurRad="2032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5" name="TextBox 154">
              <a:extLst>
                <a:ext uri="{FF2B5EF4-FFF2-40B4-BE49-F238E27FC236}">
                  <a16:creationId xmlns:a16="http://schemas.microsoft.com/office/drawing/2014/main" id="{1E2928C4-974A-8149-8DF0-7EA9EBA49102}"/>
                </a:ext>
              </a:extLst>
            </p:cNvPr>
            <p:cNvSpPr txBox="1"/>
            <p:nvPr/>
          </p:nvSpPr>
          <p:spPr>
            <a:xfrm>
              <a:off x="9570102" y="2218263"/>
              <a:ext cx="794676" cy="446276"/>
            </a:xfrm>
            <a:prstGeom prst="rect">
              <a:avLst/>
            </a:prstGeom>
            <a:noFill/>
          </p:spPr>
          <p:txBody>
            <a:bodyPr wrap="squar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50" spc="-30" dirty="0">
                  <a:latin typeface="Franklin Gothic Medium" panose="020B0603020102020204" pitchFamily="34" charset="0"/>
                </a:rPr>
                <a:t>Enerji Fiyatları</a:t>
              </a:r>
            </a:p>
          </p:txBody>
        </p:sp>
      </p:grpSp>
      <p:grpSp>
        <p:nvGrpSpPr>
          <p:cNvPr id="19" name="Group 18">
            <a:extLst>
              <a:ext uri="{FF2B5EF4-FFF2-40B4-BE49-F238E27FC236}">
                <a16:creationId xmlns:a16="http://schemas.microsoft.com/office/drawing/2014/main" id="{3F562C6C-FE41-AE44-9C7F-D3B7FFCDCD1E}"/>
              </a:ext>
            </a:extLst>
          </p:cNvPr>
          <p:cNvGrpSpPr/>
          <p:nvPr/>
        </p:nvGrpSpPr>
        <p:grpSpPr>
          <a:xfrm>
            <a:off x="6975949" y="4138631"/>
            <a:ext cx="806339" cy="794677"/>
            <a:chOff x="6979495" y="3582078"/>
            <a:chExt cx="806339" cy="794677"/>
          </a:xfrm>
        </p:grpSpPr>
        <p:sp>
          <p:nvSpPr>
            <p:cNvPr id="134" name="Oval 133">
              <a:extLst>
                <a:ext uri="{FF2B5EF4-FFF2-40B4-BE49-F238E27FC236}">
                  <a16:creationId xmlns:a16="http://schemas.microsoft.com/office/drawing/2014/main" id="{99F29B04-5560-5C40-A3B5-9F9FB40CDE1F}"/>
                </a:ext>
              </a:extLst>
            </p:cNvPr>
            <p:cNvSpPr/>
            <p:nvPr/>
          </p:nvSpPr>
          <p:spPr>
            <a:xfrm>
              <a:off x="6991158" y="3582078"/>
              <a:ext cx="794676" cy="794677"/>
            </a:xfrm>
            <a:prstGeom prst="ellipse">
              <a:avLst/>
            </a:prstGeom>
            <a:solidFill>
              <a:srgbClr val="7CBC83"/>
            </a:solidFill>
            <a:ln w="31750">
              <a:solidFill>
                <a:schemeClr val="bg1"/>
              </a:solidFill>
            </a:ln>
            <a:effectLst>
              <a:outerShdw blurRad="2032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6" name="TextBox 155">
              <a:extLst>
                <a:ext uri="{FF2B5EF4-FFF2-40B4-BE49-F238E27FC236}">
                  <a16:creationId xmlns:a16="http://schemas.microsoft.com/office/drawing/2014/main" id="{BEDAD882-AFB9-DE46-A859-19599F5A005E}"/>
                </a:ext>
              </a:extLst>
            </p:cNvPr>
            <p:cNvSpPr txBox="1"/>
            <p:nvPr/>
          </p:nvSpPr>
          <p:spPr>
            <a:xfrm>
              <a:off x="6979495" y="3744452"/>
              <a:ext cx="794676" cy="430887"/>
            </a:xfrm>
            <a:prstGeom prst="rect">
              <a:avLst/>
            </a:prstGeom>
            <a:noFill/>
          </p:spPr>
          <p:txBody>
            <a:bodyPr wrap="squar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00" spc="-30" dirty="0">
                  <a:latin typeface="Franklin Gothic Medium" panose="020B0603020102020204" pitchFamily="34" charset="0"/>
                </a:rPr>
                <a:t>Kamu Kaynakları</a:t>
              </a:r>
            </a:p>
          </p:txBody>
        </p:sp>
      </p:grpSp>
      <p:grpSp>
        <p:nvGrpSpPr>
          <p:cNvPr id="26" name="Group 25">
            <a:extLst>
              <a:ext uri="{FF2B5EF4-FFF2-40B4-BE49-F238E27FC236}">
                <a16:creationId xmlns:a16="http://schemas.microsoft.com/office/drawing/2014/main" id="{017D48DD-E6F9-F14B-8127-FF87DB5EA2BF}"/>
              </a:ext>
            </a:extLst>
          </p:cNvPr>
          <p:cNvGrpSpPr/>
          <p:nvPr/>
        </p:nvGrpSpPr>
        <p:grpSpPr>
          <a:xfrm>
            <a:off x="10215047" y="3241578"/>
            <a:ext cx="794676" cy="794677"/>
            <a:chOff x="10218593" y="2685025"/>
            <a:chExt cx="794676" cy="794677"/>
          </a:xfrm>
        </p:grpSpPr>
        <p:sp>
          <p:nvSpPr>
            <p:cNvPr id="115" name="Oval 114">
              <a:extLst>
                <a:ext uri="{FF2B5EF4-FFF2-40B4-BE49-F238E27FC236}">
                  <a16:creationId xmlns:a16="http://schemas.microsoft.com/office/drawing/2014/main" id="{EEBF1F61-1521-5A4E-BA93-996CA831A5BE}"/>
                </a:ext>
              </a:extLst>
            </p:cNvPr>
            <p:cNvSpPr/>
            <p:nvPr/>
          </p:nvSpPr>
          <p:spPr>
            <a:xfrm>
              <a:off x="10218593" y="2685025"/>
              <a:ext cx="794676" cy="794677"/>
            </a:xfrm>
            <a:prstGeom prst="ellipse">
              <a:avLst/>
            </a:prstGeom>
            <a:solidFill>
              <a:srgbClr val="C6D957"/>
            </a:solidFill>
            <a:ln w="31750">
              <a:solidFill>
                <a:schemeClr val="bg1"/>
              </a:solidFill>
            </a:ln>
            <a:effectLst>
              <a:outerShdw blurRad="2032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7" name="TextBox 156">
              <a:extLst>
                <a:ext uri="{FF2B5EF4-FFF2-40B4-BE49-F238E27FC236}">
                  <a16:creationId xmlns:a16="http://schemas.microsoft.com/office/drawing/2014/main" id="{F47D84BD-2CC9-C341-8797-6A5E96F1E70B}"/>
                </a:ext>
              </a:extLst>
            </p:cNvPr>
            <p:cNvSpPr txBox="1"/>
            <p:nvPr/>
          </p:nvSpPr>
          <p:spPr>
            <a:xfrm>
              <a:off x="10218593" y="2859226"/>
              <a:ext cx="794676" cy="446276"/>
            </a:xfrm>
            <a:prstGeom prst="rect">
              <a:avLst/>
            </a:prstGeom>
            <a:noFill/>
          </p:spPr>
          <p:txBody>
            <a:bodyPr wrap="squar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50" spc="-30" dirty="0" smtClean="0">
                  <a:latin typeface="Franklin Gothic Medium" panose="020B0603020102020204" pitchFamily="34" charset="0"/>
                </a:rPr>
                <a:t>İç Hava </a:t>
              </a:r>
              <a:r>
                <a:rPr lang="tr-TR" sz="1150" spc="-30" dirty="0">
                  <a:latin typeface="Franklin Gothic Medium" panose="020B0603020102020204" pitchFamily="34" charset="0"/>
                </a:rPr>
                <a:t>Kalitesi</a:t>
              </a:r>
            </a:p>
          </p:txBody>
        </p:sp>
      </p:grpSp>
      <p:grpSp>
        <p:nvGrpSpPr>
          <p:cNvPr id="27" name="Group 26">
            <a:extLst>
              <a:ext uri="{FF2B5EF4-FFF2-40B4-BE49-F238E27FC236}">
                <a16:creationId xmlns:a16="http://schemas.microsoft.com/office/drawing/2014/main" id="{668070C0-BDFB-BA47-8551-1837C7A08BF6}"/>
              </a:ext>
            </a:extLst>
          </p:cNvPr>
          <p:cNvGrpSpPr/>
          <p:nvPr/>
        </p:nvGrpSpPr>
        <p:grpSpPr>
          <a:xfrm>
            <a:off x="10460849" y="4125934"/>
            <a:ext cx="794676" cy="794677"/>
            <a:chOff x="10464395" y="3569381"/>
            <a:chExt cx="794676" cy="794677"/>
          </a:xfrm>
        </p:grpSpPr>
        <p:sp>
          <p:nvSpPr>
            <p:cNvPr id="135" name="Oval 134">
              <a:extLst>
                <a:ext uri="{FF2B5EF4-FFF2-40B4-BE49-F238E27FC236}">
                  <a16:creationId xmlns:a16="http://schemas.microsoft.com/office/drawing/2014/main" id="{D04F5042-9FBE-E547-B075-EACE1B7631FF}"/>
                </a:ext>
              </a:extLst>
            </p:cNvPr>
            <p:cNvSpPr/>
            <p:nvPr/>
          </p:nvSpPr>
          <p:spPr>
            <a:xfrm>
              <a:off x="10464395" y="3569381"/>
              <a:ext cx="794676" cy="794677"/>
            </a:xfrm>
            <a:prstGeom prst="ellipse">
              <a:avLst/>
            </a:prstGeom>
            <a:solidFill>
              <a:srgbClr val="CEDB4A"/>
            </a:solidFill>
            <a:ln w="31750">
              <a:solidFill>
                <a:schemeClr val="bg1"/>
              </a:solidFill>
            </a:ln>
            <a:effectLst>
              <a:outerShdw blurRad="2032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0" name="TextBox 159">
              <a:extLst>
                <a:ext uri="{FF2B5EF4-FFF2-40B4-BE49-F238E27FC236}">
                  <a16:creationId xmlns:a16="http://schemas.microsoft.com/office/drawing/2014/main" id="{FEF077E8-E2BF-5746-BA29-7272CA730792}"/>
                </a:ext>
              </a:extLst>
            </p:cNvPr>
            <p:cNvSpPr txBox="1"/>
            <p:nvPr/>
          </p:nvSpPr>
          <p:spPr>
            <a:xfrm>
              <a:off x="10464395" y="3743582"/>
              <a:ext cx="794676" cy="446276"/>
            </a:xfrm>
            <a:prstGeom prst="rect">
              <a:avLst/>
            </a:prstGeom>
            <a:noFill/>
          </p:spPr>
          <p:txBody>
            <a:bodyPr wrap="squar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50" spc="-30" dirty="0">
                  <a:latin typeface="Franklin Gothic Medium" panose="020B0603020102020204" pitchFamily="34" charset="0"/>
                </a:rPr>
                <a:t>Sağlık</a:t>
              </a:r>
            </a:p>
            <a:p>
              <a:pPr>
                <a:lnSpc>
                  <a:spcPct val="100000"/>
                </a:lnSpc>
              </a:pPr>
              <a:r>
                <a:rPr lang="tr-TR" sz="1150" spc="-30" dirty="0">
                  <a:latin typeface="Franklin Gothic Medium" panose="020B0603020102020204" pitchFamily="34" charset="0"/>
                </a:rPr>
                <a:t>ve Refah</a:t>
              </a:r>
            </a:p>
          </p:txBody>
        </p:sp>
      </p:grpSp>
    </p:spTree>
    <p:extLst>
      <p:ext uri="{BB962C8B-B14F-4D97-AF65-F5344CB8AC3E}">
        <p14:creationId xmlns:p14="http://schemas.microsoft.com/office/powerpoint/2010/main" val="373790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0"/>
                                  </p:iterate>
                                  <p:childTnLst>
                                    <p:set>
                                      <p:cBhvr>
                                        <p:cTn id="6" dur="1" fill="hold">
                                          <p:stCondLst>
                                            <p:cond delay="0"/>
                                          </p:stCondLst>
                                        </p:cTn>
                                        <p:tgtEl>
                                          <p:spTgt spid="158"/>
                                        </p:tgtEl>
                                        <p:attrNameLst>
                                          <p:attrName>style.visibility</p:attrName>
                                        </p:attrNameLst>
                                      </p:cBhvr>
                                      <p:to>
                                        <p:strVal val="visible"/>
                                      </p:to>
                                    </p:set>
                                    <p:anim calcmode="lin" valueType="num">
                                      <p:cBhvr>
                                        <p:cTn id="7" dur="300" fill="hold"/>
                                        <p:tgtEl>
                                          <p:spTgt spid="158"/>
                                        </p:tgtEl>
                                        <p:attrNameLst>
                                          <p:attrName>ppt_w</p:attrName>
                                        </p:attrNameLst>
                                      </p:cBhvr>
                                      <p:tavLst>
                                        <p:tav tm="0">
                                          <p:val>
                                            <p:fltVal val="0"/>
                                          </p:val>
                                        </p:tav>
                                        <p:tav tm="100000">
                                          <p:val>
                                            <p:strVal val="#ppt_w"/>
                                          </p:val>
                                        </p:tav>
                                      </p:tavLst>
                                    </p:anim>
                                    <p:anim calcmode="lin" valueType="num">
                                      <p:cBhvr>
                                        <p:cTn id="8" dur="300" fill="hold"/>
                                        <p:tgtEl>
                                          <p:spTgt spid="158"/>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0"/>
                                  </p:stCondLst>
                                  <p:iterate type="lt">
                                    <p:tmPct val="10000"/>
                                  </p:iterate>
                                  <p:childTnLst>
                                    <p:set>
                                      <p:cBhvr>
                                        <p:cTn id="10" dur="1" fill="hold">
                                          <p:stCondLst>
                                            <p:cond delay="0"/>
                                          </p:stCondLst>
                                        </p:cTn>
                                        <p:tgtEl>
                                          <p:spTgt spid="158"/>
                                        </p:tgtEl>
                                        <p:attrNameLst>
                                          <p:attrName>style.visibility</p:attrName>
                                        </p:attrNameLst>
                                      </p:cBhvr>
                                      <p:to>
                                        <p:strVal val="visible"/>
                                      </p:to>
                                    </p:set>
                                    <p:animEffect transition="in" filter="fade">
                                      <p:cBhvr>
                                        <p:cTn id="11" dur="200"/>
                                        <p:tgtEl>
                                          <p:spTgt spid="158"/>
                                        </p:tgtEl>
                                      </p:cBhvr>
                                    </p:animEffect>
                                    <p:anim calcmode="lin" valueType="num">
                                      <p:cBhvr>
                                        <p:cTn id="12" dur="200" fill="hold"/>
                                        <p:tgtEl>
                                          <p:spTgt spid="158"/>
                                        </p:tgtEl>
                                        <p:attrNameLst>
                                          <p:attrName>ppt_w</p:attrName>
                                        </p:attrNameLst>
                                      </p:cBhvr>
                                      <p:tavLst>
                                        <p:tav tm="0" fmla="#ppt_w*sin(2.5*pi*$)">
                                          <p:val>
                                            <p:fltVal val="0"/>
                                          </p:val>
                                        </p:tav>
                                        <p:tav tm="100000">
                                          <p:val>
                                            <p:fltVal val="1"/>
                                          </p:val>
                                        </p:tav>
                                      </p:tavLst>
                                    </p:anim>
                                    <p:anim calcmode="lin" valueType="num">
                                      <p:cBhvr>
                                        <p:cTn id="13" dur="200" fill="hold"/>
                                        <p:tgtEl>
                                          <p:spTgt spid="158"/>
                                        </p:tgtEl>
                                        <p:attrNameLst>
                                          <p:attrName>ppt_h</p:attrName>
                                        </p:attrNameLst>
                                      </p:cBhvr>
                                      <p:tavLst>
                                        <p:tav tm="0">
                                          <p:val>
                                            <p:strVal val="#ppt_h"/>
                                          </p:val>
                                        </p:tav>
                                        <p:tav tm="100000">
                                          <p:val>
                                            <p:strVal val="#ppt_h"/>
                                          </p:val>
                                        </p:tav>
                                      </p:tavLst>
                                    </p:anim>
                                  </p:childTnLst>
                                </p:cTn>
                              </p:par>
                              <p:par>
                                <p:cTn id="14" presetID="2" presetClass="entr" presetSubtype="8" accel="50000" decel="5000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1000" fill="hold"/>
                                        <p:tgtEl>
                                          <p:spTgt spid="42"/>
                                        </p:tgtEl>
                                        <p:attrNameLst>
                                          <p:attrName>ppt_x</p:attrName>
                                        </p:attrNameLst>
                                      </p:cBhvr>
                                      <p:tavLst>
                                        <p:tav tm="0">
                                          <p:val>
                                            <p:strVal val="0-#ppt_w/2"/>
                                          </p:val>
                                        </p:tav>
                                        <p:tav tm="100000">
                                          <p:val>
                                            <p:strVal val="#ppt_x"/>
                                          </p:val>
                                        </p:tav>
                                      </p:tavLst>
                                    </p:anim>
                                    <p:anim calcmode="lin" valueType="num">
                                      <p:cBhvr additive="base">
                                        <p:cTn id="17" dur="1000" fill="hold"/>
                                        <p:tgtEl>
                                          <p:spTgt spid="42"/>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20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childTnLst>
                                </p:cTn>
                              </p:par>
                              <p:par>
                                <p:cTn id="21" presetID="42" presetClass="path" presetSubtype="0" decel="100000" fill="hold" grpId="1" nodeType="withEffect">
                                  <p:stCondLst>
                                    <p:cond delay="200"/>
                                  </p:stCondLst>
                                  <p:childTnLst>
                                    <p:animMotion origin="layout" path="M -2.08333E-7 3.7037E-6 L -0.04766 -0.00186 " pathEditMode="relative" rAng="0" ptsTypes="AA">
                                      <p:cBhvr>
                                        <p:cTn id="22" dur="1000" spd="-100000" fill="hold"/>
                                        <p:tgtEl>
                                          <p:spTgt spid="41"/>
                                        </p:tgtEl>
                                        <p:attrNameLst>
                                          <p:attrName>ppt_x</p:attrName>
                                          <p:attrName>ppt_y</p:attrName>
                                        </p:attrNameLst>
                                      </p:cBhvr>
                                      <p:rCtr x="-2383" y="-93"/>
                                    </p:animMotion>
                                  </p:childTnLst>
                                </p:cTn>
                              </p:par>
                              <p:par>
                                <p:cTn id="23" presetID="55" presetClass="entr" presetSubtype="0" fill="hold" grpId="0" nodeType="withEffect">
                                  <p:stCondLst>
                                    <p:cond delay="500"/>
                                  </p:stCondLst>
                                  <p:iterate type="lt">
                                    <p:tmPct val="10000"/>
                                  </p:iterate>
                                  <p:childTnLst>
                                    <p:set>
                                      <p:cBhvr>
                                        <p:cTn id="24" dur="1" fill="hold">
                                          <p:stCondLst>
                                            <p:cond delay="0"/>
                                          </p:stCondLst>
                                        </p:cTn>
                                        <p:tgtEl>
                                          <p:spTgt spid="43"/>
                                        </p:tgtEl>
                                        <p:attrNameLst>
                                          <p:attrName>style.visibility</p:attrName>
                                        </p:attrNameLst>
                                      </p:cBhvr>
                                      <p:to>
                                        <p:strVal val="visible"/>
                                      </p:to>
                                    </p:set>
                                    <p:anim calcmode="lin" valueType="num">
                                      <p:cBhvr>
                                        <p:cTn id="25" dur="100" fill="hold"/>
                                        <p:tgtEl>
                                          <p:spTgt spid="43"/>
                                        </p:tgtEl>
                                        <p:attrNameLst>
                                          <p:attrName>ppt_w</p:attrName>
                                        </p:attrNameLst>
                                      </p:cBhvr>
                                      <p:tavLst>
                                        <p:tav tm="0">
                                          <p:val>
                                            <p:strVal val="#ppt_w*0.70"/>
                                          </p:val>
                                        </p:tav>
                                        <p:tav tm="100000">
                                          <p:val>
                                            <p:strVal val="#ppt_w"/>
                                          </p:val>
                                        </p:tav>
                                      </p:tavLst>
                                    </p:anim>
                                    <p:anim calcmode="lin" valueType="num">
                                      <p:cBhvr>
                                        <p:cTn id="26" dur="100" fill="hold"/>
                                        <p:tgtEl>
                                          <p:spTgt spid="43"/>
                                        </p:tgtEl>
                                        <p:attrNameLst>
                                          <p:attrName>ppt_h</p:attrName>
                                        </p:attrNameLst>
                                      </p:cBhvr>
                                      <p:tavLst>
                                        <p:tav tm="0">
                                          <p:val>
                                            <p:strVal val="#ppt_h"/>
                                          </p:val>
                                        </p:tav>
                                        <p:tav tm="100000">
                                          <p:val>
                                            <p:strVal val="#ppt_h"/>
                                          </p:val>
                                        </p:tav>
                                      </p:tavLst>
                                    </p:anim>
                                    <p:animEffect transition="in" filter="fade">
                                      <p:cBhvr>
                                        <p:cTn id="27" dur="100"/>
                                        <p:tgtEl>
                                          <p:spTgt spid="43"/>
                                        </p:tgtEl>
                                      </p:cBhvr>
                                    </p:animEffect>
                                  </p:childTnLst>
                                </p:cTn>
                              </p:par>
                              <p:par>
                                <p:cTn id="28" presetID="1" presetClass="entr" presetSubtype="0" fill="hold" nodeType="withEffect">
                                  <p:stCondLst>
                                    <p:cond delay="800"/>
                                  </p:stCondLst>
                                  <p:childTnLst>
                                    <p:set>
                                      <p:cBhvr>
                                        <p:cTn id="29" dur="1" fill="hold">
                                          <p:stCondLst>
                                            <p:cond delay="499"/>
                                          </p:stCondLst>
                                        </p:cTn>
                                        <p:tgtEl>
                                          <p:spTgt spid="12"/>
                                        </p:tgtEl>
                                        <p:attrNameLst>
                                          <p:attrName>style.visibility</p:attrName>
                                        </p:attrNameLst>
                                      </p:cBhvr>
                                      <p:to>
                                        <p:strVal val="visible"/>
                                      </p:to>
                                    </p:set>
                                  </p:childTnLst>
                                </p:cTn>
                              </p:par>
                              <p:par>
                                <p:cTn id="30" presetID="6" presetClass="emph" presetSubtype="0" accel="100000" autoRev="1" fill="hold" nodeType="withEffect">
                                  <p:stCondLst>
                                    <p:cond delay="800"/>
                                  </p:stCondLst>
                                  <p:childTnLst>
                                    <p:animScale>
                                      <p:cBhvr>
                                        <p:cTn id="31" dur="500" fill="hold"/>
                                        <p:tgtEl>
                                          <p:spTgt spid="12"/>
                                        </p:tgtEl>
                                      </p:cBhvr>
                                      <p:by x="0" y="0"/>
                                    </p:animScale>
                                  </p:childTnLst>
                                </p:cTn>
                              </p:par>
                              <p:par>
                                <p:cTn id="32" presetID="1" presetClass="entr" presetSubtype="0" fill="hold" nodeType="withEffect">
                                  <p:stCondLst>
                                    <p:cond delay="1200"/>
                                  </p:stCondLst>
                                  <p:childTnLst>
                                    <p:set>
                                      <p:cBhvr>
                                        <p:cTn id="33" dur="1" fill="hold">
                                          <p:stCondLst>
                                            <p:cond delay="499"/>
                                          </p:stCondLst>
                                        </p:cTn>
                                        <p:tgtEl>
                                          <p:spTgt spid="80"/>
                                        </p:tgtEl>
                                        <p:attrNameLst>
                                          <p:attrName>style.visibility</p:attrName>
                                        </p:attrNameLst>
                                      </p:cBhvr>
                                      <p:to>
                                        <p:strVal val="visible"/>
                                      </p:to>
                                    </p:set>
                                  </p:childTnLst>
                                </p:cTn>
                              </p:par>
                              <p:par>
                                <p:cTn id="34" presetID="6" presetClass="emph" presetSubtype="0" accel="100000" autoRev="1" fill="hold" nodeType="withEffect">
                                  <p:stCondLst>
                                    <p:cond delay="1200"/>
                                  </p:stCondLst>
                                  <p:childTnLst>
                                    <p:animScale>
                                      <p:cBhvr>
                                        <p:cTn id="35" dur="500" fill="hold"/>
                                        <p:tgtEl>
                                          <p:spTgt spid="80"/>
                                        </p:tgtEl>
                                      </p:cBhvr>
                                      <p:by x="0" y="0"/>
                                    </p:animScale>
                                  </p:childTnLst>
                                </p:cTn>
                              </p:par>
                              <p:par>
                                <p:cTn id="36" presetID="1" presetClass="entr" presetSubtype="0" fill="hold" nodeType="withEffect">
                                  <p:stCondLst>
                                    <p:cond delay="1200"/>
                                  </p:stCondLst>
                                  <p:childTnLst>
                                    <p:set>
                                      <p:cBhvr>
                                        <p:cTn id="37" dur="1" fill="hold">
                                          <p:stCondLst>
                                            <p:cond delay="499"/>
                                          </p:stCondLst>
                                        </p:cTn>
                                        <p:tgtEl>
                                          <p:spTgt spid="83"/>
                                        </p:tgtEl>
                                        <p:attrNameLst>
                                          <p:attrName>style.visibility</p:attrName>
                                        </p:attrNameLst>
                                      </p:cBhvr>
                                      <p:to>
                                        <p:strVal val="visible"/>
                                      </p:to>
                                    </p:set>
                                  </p:childTnLst>
                                </p:cTn>
                              </p:par>
                              <p:par>
                                <p:cTn id="38" presetID="6" presetClass="emph" presetSubtype="0" accel="100000" autoRev="1" fill="hold" nodeType="withEffect">
                                  <p:stCondLst>
                                    <p:cond delay="1200"/>
                                  </p:stCondLst>
                                  <p:childTnLst>
                                    <p:animScale>
                                      <p:cBhvr>
                                        <p:cTn id="39" dur="500" fill="hold"/>
                                        <p:tgtEl>
                                          <p:spTgt spid="83"/>
                                        </p:tgtEl>
                                      </p:cBhvr>
                                      <p:by x="0" y="0"/>
                                    </p:animScale>
                                  </p:childTnLst>
                                </p:cTn>
                              </p:par>
                              <p:par>
                                <p:cTn id="40" presetID="1" presetClass="entr" presetSubtype="0" fill="hold" nodeType="withEffect">
                                  <p:stCondLst>
                                    <p:cond delay="1800"/>
                                  </p:stCondLst>
                                  <p:childTnLst>
                                    <p:set>
                                      <p:cBhvr>
                                        <p:cTn id="41" dur="1" fill="hold">
                                          <p:stCondLst>
                                            <p:cond delay="499"/>
                                          </p:stCondLst>
                                        </p:cTn>
                                        <p:tgtEl>
                                          <p:spTgt spid="49"/>
                                        </p:tgtEl>
                                        <p:attrNameLst>
                                          <p:attrName>style.visibility</p:attrName>
                                        </p:attrNameLst>
                                      </p:cBhvr>
                                      <p:to>
                                        <p:strVal val="visible"/>
                                      </p:to>
                                    </p:set>
                                  </p:childTnLst>
                                </p:cTn>
                              </p:par>
                              <p:par>
                                <p:cTn id="42" presetID="6" presetClass="emph" presetSubtype="0" accel="100000" autoRev="1" fill="hold" nodeType="withEffect">
                                  <p:stCondLst>
                                    <p:cond delay="1800"/>
                                  </p:stCondLst>
                                  <p:childTnLst>
                                    <p:animScale>
                                      <p:cBhvr>
                                        <p:cTn id="43" dur="500" fill="hold"/>
                                        <p:tgtEl>
                                          <p:spTgt spid="49"/>
                                        </p:tgtEl>
                                      </p:cBhvr>
                                      <p:by x="0" y="0"/>
                                    </p:animScale>
                                  </p:childTnLst>
                                </p:cTn>
                              </p:par>
                              <p:par>
                                <p:cTn id="44" presetID="1" presetClass="entr" presetSubtype="0" fill="hold" nodeType="withEffect">
                                  <p:stCondLst>
                                    <p:cond delay="1800"/>
                                  </p:stCondLst>
                                  <p:childTnLst>
                                    <p:set>
                                      <p:cBhvr>
                                        <p:cTn id="45" dur="1" fill="hold">
                                          <p:stCondLst>
                                            <p:cond delay="499"/>
                                          </p:stCondLst>
                                        </p:cTn>
                                        <p:tgtEl>
                                          <p:spTgt spid="54"/>
                                        </p:tgtEl>
                                        <p:attrNameLst>
                                          <p:attrName>style.visibility</p:attrName>
                                        </p:attrNameLst>
                                      </p:cBhvr>
                                      <p:to>
                                        <p:strVal val="visible"/>
                                      </p:to>
                                    </p:set>
                                  </p:childTnLst>
                                </p:cTn>
                              </p:par>
                              <p:par>
                                <p:cTn id="46" presetID="6" presetClass="emph" presetSubtype="0" accel="100000" autoRev="1" fill="hold" nodeType="withEffect">
                                  <p:stCondLst>
                                    <p:cond delay="1800"/>
                                  </p:stCondLst>
                                  <p:childTnLst>
                                    <p:animScale>
                                      <p:cBhvr>
                                        <p:cTn id="47" dur="500" fill="hold"/>
                                        <p:tgtEl>
                                          <p:spTgt spid="54"/>
                                        </p:tgtEl>
                                      </p:cBhvr>
                                      <p:by x="0" y="0"/>
                                    </p:animScale>
                                  </p:childTnLst>
                                </p:cTn>
                              </p:par>
                              <p:par>
                                <p:cTn id="48" presetID="10" presetClass="entr" presetSubtype="0" fill="hold" nodeType="withEffect">
                                  <p:stCondLst>
                                    <p:cond delay="1200"/>
                                  </p:stCondLst>
                                  <p:childTnLst>
                                    <p:set>
                                      <p:cBhvr>
                                        <p:cTn id="49" dur="1" fill="hold">
                                          <p:stCondLst>
                                            <p:cond delay="0"/>
                                          </p:stCondLst>
                                        </p:cTn>
                                        <p:tgtEl>
                                          <p:spTgt spid="91"/>
                                        </p:tgtEl>
                                        <p:attrNameLst>
                                          <p:attrName>style.visibility</p:attrName>
                                        </p:attrNameLst>
                                      </p:cBhvr>
                                      <p:to>
                                        <p:strVal val="visible"/>
                                      </p:to>
                                    </p:set>
                                    <p:animEffect transition="in" filter="fade">
                                      <p:cBhvr>
                                        <p:cTn id="50" dur="1000"/>
                                        <p:tgtEl>
                                          <p:spTgt spid="91"/>
                                        </p:tgtEl>
                                      </p:cBhvr>
                                    </p:animEffect>
                                  </p:childTnLst>
                                </p:cTn>
                              </p:par>
                              <p:par>
                                <p:cTn id="51" presetID="42" presetClass="path" presetSubtype="0" decel="100000" fill="hold" nodeType="withEffect">
                                  <p:stCondLst>
                                    <p:cond delay="1200"/>
                                  </p:stCondLst>
                                  <p:childTnLst>
                                    <p:animMotion origin="layout" path="M 3.125E-6 -3.7037E-7 L 3.125E-6 0.03495 " pathEditMode="relative" rAng="0" ptsTypes="AA">
                                      <p:cBhvr>
                                        <p:cTn id="52" dur="1500" spd="-100000" fill="hold"/>
                                        <p:tgtEl>
                                          <p:spTgt spid="91"/>
                                        </p:tgtEl>
                                        <p:attrNameLst>
                                          <p:attrName>ppt_x</p:attrName>
                                          <p:attrName>ppt_y</p:attrName>
                                        </p:attrNameLst>
                                      </p:cBhvr>
                                      <p:rCtr x="0" y="1736"/>
                                    </p:animMotion>
                                  </p:childTnLst>
                                </p:cTn>
                              </p:par>
                              <p:par>
                                <p:cTn id="53" presetID="10" presetClass="entr" presetSubtype="0" fill="hold" nodeType="withEffect">
                                  <p:stCondLst>
                                    <p:cond delay="16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childTnLst>
                                </p:cTn>
                              </p:par>
                              <p:par>
                                <p:cTn id="56" presetID="42" presetClass="path" presetSubtype="0" decel="100000" fill="hold" nodeType="withEffect">
                                  <p:stCondLst>
                                    <p:cond delay="1600"/>
                                  </p:stCondLst>
                                  <p:childTnLst>
                                    <p:animMotion origin="layout" path="M 1.66667E-6 -4.81481E-6 L 1.66667E-6 0.03496 " pathEditMode="relative" rAng="0" ptsTypes="AA">
                                      <p:cBhvr>
                                        <p:cTn id="57" dur="1500" spd="-100000" fill="hold"/>
                                        <p:tgtEl>
                                          <p:spTgt spid="18"/>
                                        </p:tgtEl>
                                        <p:attrNameLst>
                                          <p:attrName>ppt_x</p:attrName>
                                          <p:attrName>ppt_y</p:attrName>
                                        </p:attrNameLst>
                                      </p:cBhvr>
                                      <p:rCtr x="0" y="1736"/>
                                    </p:animMotion>
                                  </p:childTnLst>
                                </p:cTn>
                              </p:par>
                              <p:par>
                                <p:cTn id="58" presetID="10" presetClass="entr" presetSubtype="0" fill="hold" nodeType="withEffect">
                                  <p:stCondLst>
                                    <p:cond delay="160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childTnLst>
                                </p:cTn>
                              </p:par>
                              <p:par>
                                <p:cTn id="61" presetID="42" presetClass="path" presetSubtype="0" decel="100000" fill="hold" nodeType="withEffect">
                                  <p:stCondLst>
                                    <p:cond delay="1600"/>
                                  </p:stCondLst>
                                  <p:childTnLst>
                                    <p:animMotion origin="layout" path="M -2.5E-6 -4.81481E-6 L -2.5E-6 0.03496 " pathEditMode="relative" rAng="0" ptsTypes="AA">
                                      <p:cBhvr>
                                        <p:cTn id="62" dur="1500" spd="-100000" fill="hold"/>
                                        <p:tgtEl>
                                          <p:spTgt spid="17"/>
                                        </p:tgtEl>
                                        <p:attrNameLst>
                                          <p:attrName>ppt_x</p:attrName>
                                          <p:attrName>ppt_y</p:attrName>
                                        </p:attrNameLst>
                                      </p:cBhvr>
                                      <p:rCtr x="0" y="1736"/>
                                    </p:animMotion>
                                  </p:childTnLst>
                                </p:cTn>
                              </p:par>
                              <p:par>
                                <p:cTn id="63" presetID="10" presetClass="entr" presetSubtype="0" fill="hold" nodeType="withEffect">
                                  <p:stCondLst>
                                    <p:cond delay="180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childTnLst>
                                </p:cTn>
                              </p:par>
                              <p:par>
                                <p:cTn id="66" presetID="42" presetClass="path" presetSubtype="0" decel="100000" fill="hold" nodeType="withEffect">
                                  <p:stCondLst>
                                    <p:cond delay="1800"/>
                                  </p:stCondLst>
                                  <p:childTnLst>
                                    <p:animMotion origin="layout" path="M -4.16667E-6 4.81481E-6 L -4.16667E-6 0.03495 " pathEditMode="relative" rAng="0" ptsTypes="AA">
                                      <p:cBhvr>
                                        <p:cTn id="67" dur="1500" spd="-100000" fill="hold"/>
                                        <p:tgtEl>
                                          <p:spTgt spid="25"/>
                                        </p:tgtEl>
                                        <p:attrNameLst>
                                          <p:attrName>ppt_x</p:attrName>
                                          <p:attrName>ppt_y</p:attrName>
                                        </p:attrNameLst>
                                      </p:cBhvr>
                                      <p:rCtr x="0" y="1736"/>
                                    </p:animMotion>
                                  </p:childTnLst>
                                </p:cTn>
                              </p:par>
                              <p:par>
                                <p:cTn id="68" presetID="10" presetClass="entr" presetSubtype="0" fill="hold" nodeType="withEffect">
                                  <p:stCondLst>
                                    <p:cond delay="220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childTnLst>
                                </p:cTn>
                              </p:par>
                              <p:par>
                                <p:cTn id="71" presetID="42" presetClass="path" presetSubtype="0" decel="100000" fill="hold" nodeType="withEffect">
                                  <p:stCondLst>
                                    <p:cond delay="2200"/>
                                  </p:stCondLst>
                                  <p:childTnLst>
                                    <p:animMotion origin="layout" path="M -1.45833E-6 -3.7037E-7 L -1.45833E-6 0.03495 " pathEditMode="relative" rAng="0" ptsTypes="AA">
                                      <p:cBhvr>
                                        <p:cTn id="72" dur="1500" spd="-100000" fill="hold"/>
                                        <p:tgtEl>
                                          <p:spTgt spid="16"/>
                                        </p:tgtEl>
                                        <p:attrNameLst>
                                          <p:attrName>ppt_x</p:attrName>
                                          <p:attrName>ppt_y</p:attrName>
                                        </p:attrNameLst>
                                      </p:cBhvr>
                                      <p:rCtr x="0" y="1736"/>
                                    </p:animMotion>
                                  </p:childTnLst>
                                </p:cTn>
                              </p:par>
                              <p:par>
                                <p:cTn id="73" presetID="10" presetClass="entr" presetSubtype="0" fill="hold" nodeType="withEffect">
                                  <p:stCondLst>
                                    <p:cond delay="220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childTnLst>
                                </p:cTn>
                              </p:par>
                              <p:par>
                                <p:cTn id="76" presetID="42" presetClass="path" presetSubtype="0" decel="100000" fill="hold" nodeType="withEffect">
                                  <p:stCondLst>
                                    <p:cond delay="2200"/>
                                  </p:stCondLst>
                                  <p:childTnLst>
                                    <p:animMotion origin="layout" path="M -1.875E-6 -3.7037E-7 L -1.875E-6 0.03495 " pathEditMode="relative" rAng="0" ptsTypes="AA">
                                      <p:cBhvr>
                                        <p:cTn id="77" dur="1500" spd="-100000" fill="hold"/>
                                        <p:tgtEl>
                                          <p:spTgt spid="15"/>
                                        </p:tgtEl>
                                        <p:attrNameLst>
                                          <p:attrName>ppt_x</p:attrName>
                                          <p:attrName>ppt_y</p:attrName>
                                        </p:attrNameLst>
                                      </p:cBhvr>
                                      <p:rCtr x="0" y="1736"/>
                                    </p:animMotion>
                                  </p:childTnLst>
                                </p:cTn>
                              </p:par>
                            </p:childTnLst>
                          </p:cTn>
                        </p:par>
                      </p:childTnLst>
                    </p:cTn>
                  </p:par>
                  <p:par>
                    <p:cTn id="78" fill="hold">
                      <p:stCondLst>
                        <p:cond delay="indefinite"/>
                      </p:stCondLst>
                      <p:childTnLst>
                        <p:par>
                          <p:cTn id="79" fill="hold">
                            <p:stCondLst>
                              <p:cond delay="0"/>
                            </p:stCondLst>
                            <p:childTnLst>
                              <p:par>
                                <p:cTn id="80" presetID="6" presetClass="entr" presetSubtype="32" fill="hold" nodeType="clickEffect">
                                  <p:stCondLst>
                                    <p:cond delay="0"/>
                                  </p:stCondLst>
                                  <p:childTnLst>
                                    <p:set>
                                      <p:cBhvr>
                                        <p:cTn id="81" dur="1" fill="hold">
                                          <p:stCondLst>
                                            <p:cond delay="0"/>
                                          </p:stCondLst>
                                        </p:cTn>
                                        <p:tgtEl>
                                          <p:spTgt spid="98"/>
                                        </p:tgtEl>
                                        <p:attrNameLst>
                                          <p:attrName>style.visibility</p:attrName>
                                        </p:attrNameLst>
                                      </p:cBhvr>
                                      <p:to>
                                        <p:strVal val="visible"/>
                                      </p:to>
                                    </p:set>
                                    <p:animEffect transition="in" filter="circle(out)">
                                      <p:cBhvr>
                                        <p:cTn id="82" dur="1000"/>
                                        <p:tgtEl>
                                          <p:spTgt spid="98"/>
                                        </p:tgtEl>
                                      </p:cBhvr>
                                    </p:animEffect>
                                  </p:childTnLst>
                                </p:cTn>
                              </p:par>
                              <p:par>
                                <p:cTn id="83" presetID="1" presetClass="entr" presetSubtype="0" fill="hold" nodeType="withEffect">
                                  <p:stCondLst>
                                    <p:cond delay="1000"/>
                                  </p:stCondLst>
                                  <p:childTnLst>
                                    <p:set>
                                      <p:cBhvr>
                                        <p:cTn id="84" dur="1" fill="hold">
                                          <p:stCondLst>
                                            <p:cond delay="499"/>
                                          </p:stCondLst>
                                        </p:cTn>
                                        <p:tgtEl>
                                          <p:spTgt spid="168"/>
                                        </p:tgtEl>
                                        <p:attrNameLst>
                                          <p:attrName>style.visibility</p:attrName>
                                        </p:attrNameLst>
                                      </p:cBhvr>
                                      <p:to>
                                        <p:strVal val="visible"/>
                                      </p:to>
                                    </p:set>
                                  </p:childTnLst>
                                </p:cTn>
                              </p:par>
                              <p:par>
                                <p:cTn id="85" presetID="6" presetClass="emph" presetSubtype="0" accel="100000" autoRev="1" fill="hold" nodeType="withEffect">
                                  <p:stCondLst>
                                    <p:cond delay="1000"/>
                                  </p:stCondLst>
                                  <p:childTnLst>
                                    <p:animScale>
                                      <p:cBhvr>
                                        <p:cTn id="86" dur="500" fill="hold"/>
                                        <p:tgtEl>
                                          <p:spTgt spid="168"/>
                                        </p:tgtEl>
                                      </p:cBhvr>
                                      <p:by x="0" y="0"/>
                                    </p:animScale>
                                  </p:childTnLst>
                                </p:cTn>
                              </p:par>
                              <p:par>
                                <p:cTn id="87" presetID="1" presetClass="entr" presetSubtype="0" fill="hold" nodeType="withEffect">
                                  <p:stCondLst>
                                    <p:cond delay="1500"/>
                                  </p:stCondLst>
                                  <p:childTnLst>
                                    <p:set>
                                      <p:cBhvr>
                                        <p:cTn id="88" dur="1" fill="hold">
                                          <p:stCondLst>
                                            <p:cond delay="499"/>
                                          </p:stCondLst>
                                        </p:cTn>
                                        <p:tgtEl>
                                          <p:spTgt spid="19"/>
                                        </p:tgtEl>
                                        <p:attrNameLst>
                                          <p:attrName>style.visibility</p:attrName>
                                        </p:attrNameLst>
                                      </p:cBhvr>
                                      <p:to>
                                        <p:strVal val="visible"/>
                                      </p:to>
                                    </p:set>
                                  </p:childTnLst>
                                </p:cTn>
                              </p:par>
                              <p:par>
                                <p:cTn id="89" presetID="6" presetClass="emph" presetSubtype="0" accel="100000" autoRev="1" fill="hold" nodeType="withEffect">
                                  <p:stCondLst>
                                    <p:cond delay="1500"/>
                                  </p:stCondLst>
                                  <p:childTnLst>
                                    <p:animScale>
                                      <p:cBhvr>
                                        <p:cTn id="90" dur="500" fill="hold"/>
                                        <p:tgtEl>
                                          <p:spTgt spid="19"/>
                                        </p:tgtEl>
                                      </p:cBhvr>
                                      <p:by x="0" y="0"/>
                                    </p:animScale>
                                  </p:childTnLst>
                                </p:cTn>
                              </p:par>
                              <p:par>
                                <p:cTn id="91" presetID="1" presetClass="entr" presetSubtype="0" fill="hold" nodeType="withEffect">
                                  <p:stCondLst>
                                    <p:cond delay="1550"/>
                                  </p:stCondLst>
                                  <p:childTnLst>
                                    <p:set>
                                      <p:cBhvr>
                                        <p:cTn id="92" dur="1" fill="hold">
                                          <p:stCondLst>
                                            <p:cond delay="499"/>
                                          </p:stCondLst>
                                        </p:cTn>
                                        <p:tgtEl>
                                          <p:spTgt spid="21"/>
                                        </p:tgtEl>
                                        <p:attrNameLst>
                                          <p:attrName>style.visibility</p:attrName>
                                        </p:attrNameLst>
                                      </p:cBhvr>
                                      <p:to>
                                        <p:strVal val="visible"/>
                                      </p:to>
                                    </p:set>
                                  </p:childTnLst>
                                </p:cTn>
                              </p:par>
                              <p:par>
                                <p:cTn id="93" presetID="6" presetClass="emph" presetSubtype="0" accel="100000" autoRev="1" fill="hold" nodeType="withEffect">
                                  <p:stCondLst>
                                    <p:cond delay="1550"/>
                                  </p:stCondLst>
                                  <p:childTnLst>
                                    <p:animScale>
                                      <p:cBhvr>
                                        <p:cTn id="94" dur="500" fill="hold"/>
                                        <p:tgtEl>
                                          <p:spTgt spid="21"/>
                                        </p:tgtEl>
                                      </p:cBhvr>
                                      <p:by x="0" y="0"/>
                                    </p:animScale>
                                  </p:childTnLst>
                                </p:cTn>
                              </p:par>
                              <p:par>
                                <p:cTn id="95" presetID="1" presetClass="entr" presetSubtype="0" fill="hold" nodeType="withEffect">
                                  <p:stCondLst>
                                    <p:cond delay="1600"/>
                                  </p:stCondLst>
                                  <p:childTnLst>
                                    <p:set>
                                      <p:cBhvr>
                                        <p:cTn id="96" dur="1" fill="hold">
                                          <p:stCondLst>
                                            <p:cond delay="499"/>
                                          </p:stCondLst>
                                        </p:cTn>
                                        <p:tgtEl>
                                          <p:spTgt spid="22"/>
                                        </p:tgtEl>
                                        <p:attrNameLst>
                                          <p:attrName>style.visibility</p:attrName>
                                        </p:attrNameLst>
                                      </p:cBhvr>
                                      <p:to>
                                        <p:strVal val="visible"/>
                                      </p:to>
                                    </p:set>
                                  </p:childTnLst>
                                </p:cTn>
                              </p:par>
                              <p:par>
                                <p:cTn id="97" presetID="6" presetClass="emph" presetSubtype="0" accel="100000" autoRev="1" fill="hold" nodeType="withEffect">
                                  <p:stCondLst>
                                    <p:cond delay="1600"/>
                                  </p:stCondLst>
                                  <p:childTnLst>
                                    <p:animScale>
                                      <p:cBhvr>
                                        <p:cTn id="98" dur="500" fill="hold"/>
                                        <p:tgtEl>
                                          <p:spTgt spid="22"/>
                                        </p:tgtEl>
                                      </p:cBhvr>
                                      <p:by x="0" y="0"/>
                                    </p:animScale>
                                  </p:childTnLst>
                                </p:cTn>
                              </p:par>
                              <p:par>
                                <p:cTn id="99" presetID="1" presetClass="entr" presetSubtype="0" fill="hold" nodeType="withEffect">
                                  <p:stCondLst>
                                    <p:cond delay="1650"/>
                                  </p:stCondLst>
                                  <p:childTnLst>
                                    <p:set>
                                      <p:cBhvr>
                                        <p:cTn id="100" dur="1" fill="hold">
                                          <p:stCondLst>
                                            <p:cond delay="499"/>
                                          </p:stCondLst>
                                        </p:cTn>
                                        <p:tgtEl>
                                          <p:spTgt spid="23"/>
                                        </p:tgtEl>
                                        <p:attrNameLst>
                                          <p:attrName>style.visibility</p:attrName>
                                        </p:attrNameLst>
                                      </p:cBhvr>
                                      <p:to>
                                        <p:strVal val="visible"/>
                                      </p:to>
                                    </p:set>
                                  </p:childTnLst>
                                </p:cTn>
                              </p:par>
                              <p:par>
                                <p:cTn id="101" presetID="6" presetClass="emph" presetSubtype="0" accel="100000" autoRev="1" fill="hold" nodeType="withEffect">
                                  <p:stCondLst>
                                    <p:cond delay="1650"/>
                                  </p:stCondLst>
                                  <p:childTnLst>
                                    <p:animScale>
                                      <p:cBhvr>
                                        <p:cTn id="102" dur="500" fill="hold"/>
                                        <p:tgtEl>
                                          <p:spTgt spid="23"/>
                                        </p:tgtEl>
                                      </p:cBhvr>
                                      <p:by x="0" y="0"/>
                                    </p:animScale>
                                  </p:childTnLst>
                                </p:cTn>
                              </p:par>
                              <p:par>
                                <p:cTn id="103" presetID="1" presetClass="entr" presetSubtype="0" fill="hold" nodeType="withEffect">
                                  <p:stCondLst>
                                    <p:cond delay="1700"/>
                                  </p:stCondLst>
                                  <p:childTnLst>
                                    <p:set>
                                      <p:cBhvr>
                                        <p:cTn id="104" dur="1" fill="hold">
                                          <p:stCondLst>
                                            <p:cond delay="499"/>
                                          </p:stCondLst>
                                        </p:cTn>
                                        <p:tgtEl>
                                          <p:spTgt spid="24"/>
                                        </p:tgtEl>
                                        <p:attrNameLst>
                                          <p:attrName>style.visibility</p:attrName>
                                        </p:attrNameLst>
                                      </p:cBhvr>
                                      <p:to>
                                        <p:strVal val="visible"/>
                                      </p:to>
                                    </p:set>
                                  </p:childTnLst>
                                </p:cTn>
                              </p:par>
                              <p:par>
                                <p:cTn id="105" presetID="6" presetClass="emph" presetSubtype="0" accel="100000" autoRev="1" fill="hold" nodeType="withEffect">
                                  <p:stCondLst>
                                    <p:cond delay="1700"/>
                                  </p:stCondLst>
                                  <p:childTnLst>
                                    <p:animScale>
                                      <p:cBhvr>
                                        <p:cTn id="106" dur="500" fill="hold"/>
                                        <p:tgtEl>
                                          <p:spTgt spid="24"/>
                                        </p:tgtEl>
                                      </p:cBhvr>
                                      <p:by x="0" y="0"/>
                                    </p:animScale>
                                  </p:childTnLst>
                                </p:cTn>
                              </p:par>
                              <p:par>
                                <p:cTn id="107" presetID="1" presetClass="entr" presetSubtype="0" fill="hold" nodeType="withEffect">
                                  <p:stCondLst>
                                    <p:cond delay="1750"/>
                                  </p:stCondLst>
                                  <p:childTnLst>
                                    <p:set>
                                      <p:cBhvr>
                                        <p:cTn id="108" dur="1" fill="hold">
                                          <p:stCondLst>
                                            <p:cond delay="499"/>
                                          </p:stCondLst>
                                        </p:cTn>
                                        <p:tgtEl>
                                          <p:spTgt spid="26"/>
                                        </p:tgtEl>
                                        <p:attrNameLst>
                                          <p:attrName>style.visibility</p:attrName>
                                        </p:attrNameLst>
                                      </p:cBhvr>
                                      <p:to>
                                        <p:strVal val="visible"/>
                                      </p:to>
                                    </p:set>
                                  </p:childTnLst>
                                </p:cTn>
                              </p:par>
                              <p:par>
                                <p:cTn id="109" presetID="6" presetClass="emph" presetSubtype="0" accel="100000" autoRev="1" fill="hold" nodeType="withEffect">
                                  <p:stCondLst>
                                    <p:cond delay="1750"/>
                                  </p:stCondLst>
                                  <p:childTnLst>
                                    <p:animScale>
                                      <p:cBhvr>
                                        <p:cTn id="110" dur="500" fill="hold"/>
                                        <p:tgtEl>
                                          <p:spTgt spid="26"/>
                                        </p:tgtEl>
                                      </p:cBhvr>
                                      <p:by x="0" y="0"/>
                                    </p:animScale>
                                  </p:childTnLst>
                                </p:cTn>
                              </p:par>
                              <p:par>
                                <p:cTn id="111" presetID="1" presetClass="entr" presetSubtype="0" fill="hold" nodeType="withEffect">
                                  <p:stCondLst>
                                    <p:cond delay="1800"/>
                                  </p:stCondLst>
                                  <p:childTnLst>
                                    <p:set>
                                      <p:cBhvr>
                                        <p:cTn id="112" dur="1" fill="hold">
                                          <p:stCondLst>
                                            <p:cond delay="499"/>
                                          </p:stCondLst>
                                        </p:cTn>
                                        <p:tgtEl>
                                          <p:spTgt spid="27"/>
                                        </p:tgtEl>
                                        <p:attrNameLst>
                                          <p:attrName>style.visibility</p:attrName>
                                        </p:attrNameLst>
                                      </p:cBhvr>
                                      <p:to>
                                        <p:strVal val="visible"/>
                                      </p:to>
                                    </p:set>
                                  </p:childTnLst>
                                </p:cTn>
                              </p:par>
                              <p:par>
                                <p:cTn id="113" presetID="6" presetClass="emph" presetSubtype="0" accel="100000" autoRev="1" fill="hold" nodeType="withEffect">
                                  <p:stCondLst>
                                    <p:cond delay="1800"/>
                                  </p:stCondLst>
                                  <p:childTnLst>
                                    <p:animScale>
                                      <p:cBhvr>
                                        <p:cTn id="114" dur="500" fill="hold"/>
                                        <p:tgtEl>
                                          <p:spTgt spid="27"/>
                                        </p:tgtEl>
                                      </p:cBhvr>
                                      <p:by x="0" y="0"/>
                                    </p:animScale>
                                  </p:childTnLst>
                                </p:cTn>
                              </p:par>
                              <p:par>
                                <p:cTn id="115" presetID="10" presetClass="entr" presetSubtype="0" fill="hold" nodeType="withEffect">
                                  <p:stCondLst>
                                    <p:cond delay="1200"/>
                                  </p:stCondLst>
                                  <p:childTnLst>
                                    <p:set>
                                      <p:cBhvr>
                                        <p:cTn id="116" dur="1" fill="hold">
                                          <p:stCondLst>
                                            <p:cond delay="0"/>
                                          </p:stCondLst>
                                        </p:cTn>
                                        <p:tgtEl>
                                          <p:spTgt spid="73"/>
                                        </p:tgtEl>
                                        <p:attrNameLst>
                                          <p:attrName>style.visibility</p:attrName>
                                        </p:attrNameLst>
                                      </p:cBhvr>
                                      <p:to>
                                        <p:strVal val="visible"/>
                                      </p:to>
                                    </p:set>
                                    <p:animEffect transition="in" filter="fade">
                                      <p:cBhvr>
                                        <p:cTn id="117" dur="1000"/>
                                        <p:tgtEl>
                                          <p:spTgt spid="73"/>
                                        </p:tgtEl>
                                      </p:cBhvr>
                                    </p:animEffect>
                                  </p:childTnLst>
                                </p:cTn>
                              </p:par>
                              <p:par>
                                <p:cTn id="118" presetID="42" presetClass="path" presetSubtype="0" decel="100000" fill="hold" nodeType="withEffect">
                                  <p:stCondLst>
                                    <p:cond delay="1200"/>
                                  </p:stCondLst>
                                  <p:childTnLst>
                                    <p:animMotion origin="layout" path="M -1.25E-6 3.33333E-6 L -1.25E-6 0.0743 " pathEditMode="relative" rAng="0" ptsTypes="AA">
                                      <p:cBhvr>
                                        <p:cTn id="119" dur="1500" spd="-100000" fill="hold"/>
                                        <p:tgtEl>
                                          <p:spTgt spid="73"/>
                                        </p:tgtEl>
                                        <p:attrNameLst>
                                          <p:attrName>ppt_x</p:attrName>
                                          <p:attrName>ppt_y</p:attrName>
                                        </p:attrNameLst>
                                      </p:cBhvr>
                                      <p:rCtr x="0"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158" grpId="0"/>
      <p:bldP spid="158" grpId="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85C13E7-E313-8344-8F51-5B740ACF46E3}"/>
              </a:ext>
            </a:extLst>
          </p:cNvPr>
          <p:cNvGrpSpPr/>
          <p:nvPr/>
        </p:nvGrpSpPr>
        <p:grpSpPr>
          <a:xfrm>
            <a:off x="7505656" y="3317931"/>
            <a:ext cx="412824" cy="415326"/>
            <a:chOff x="4000500" y="901218"/>
            <a:chExt cx="4191000" cy="4216400"/>
          </a:xfrm>
        </p:grpSpPr>
        <p:pic>
          <p:nvPicPr>
            <p:cNvPr id="44" name="Graphic 43">
              <a:extLst>
                <a:ext uri="{FF2B5EF4-FFF2-40B4-BE49-F238E27FC236}">
                  <a16:creationId xmlns:a16="http://schemas.microsoft.com/office/drawing/2014/main" id="{21E27EA4-A7B0-1349-AA14-23E49CC00E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000500" y="901218"/>
              <a:ext cx="4191000" cy="4216400"/>
            </a:xfrm>
            <a:prstGeom prst="rect">
              <a:avLst/>
            </a:prstGeom>
          </p:spPr>
        </p:pic>
        <p:sp>
          <p:nvSpPr>
            <p:cNvPr id="45" name="Freeform 44">
              <a:extLst>
                <a:ext uri="{FF2B5EF4-FFF2-40B4-BE49-F238E27FC236}">
                  <a16:creationId xmlns:a16="http://schemas.microsoft.com/office/drawing/2014/main" id="{2B07CE13-0D69-8040-8B1D-6B407A02C852}"/>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46" name="Group 45">
            <a:extLst>
              <a:ext uri="{FF2B5EF4-FFF2-40B4-BE49-F238E27FC236}">
                <a16:creationId xmlns:a16="http://schemas.microsoft.com/office/drawing/2014/main" id="{023A0CF9-AF59-E04F-9269-1B92B95305B9}"/>
              </a:ext>
            </a:extLst>
          </p:cNvPr>
          <p:cNvGrpSpPr/>
          <p:nvPr/>
        </p:nvGrpSpPr>
        <p:grpSpPr>
          <a:xfrm>
            <a:off x="7505656" y="4041500"/>
            <a:ext cx="412824" cy="415326"/>
            <a:chOff x="4000500" y="901218"/>
            <a:chExt cx="4191000" cy="4216400"/>
          </a:xfrm>
        </p:grpSpPr>
        <p:pic>
          <p:nvPicPr>
            <p:cNvPr id="47" name="Graphic 46">
              <a:extLst>
                <a:ext uri="{FF2B5EF4-FFF2-40B4-BE49-F238E27FC236}">
                  <a16:creationId xmlns:a16="http://schemas.microsoft.com/office/drawing/2014/main" id="{D2C46BF4-3C95-D64C-A922-8C2261EB3B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000500" y="901218"/>
              <a:ext cx="4191000" cy="4216400"/>
            </a:xfrm>
            <a:prstGeom prst="rect">
              <a:avLst/>
            </a:prstGeom>
          </p:spPr>
        </p:pic>
        <p:sp>
          <p:nvSpPr>
            <p:cNvPr id="48" name="Freeform 47">
              <a:extLst>
                <a:ext uri="{FF2B5EF4-FFF2-40B4-BE49-F238E27FC236}">
                  <a16:creationId xmlns:a16="http://schemas.microsoft.com/office/drawing/2014/main" id="{C1090149-4ABC-D745-AED5-C299A4B2C066}"/>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49" name="Group 48">
            <a:extLst>
              <a:ext uri="{FF2B5EF4-FFF2-40B4-BE49-F238E27FC236}">
                <a16:creationId xmlns:a16="http://schemas.microsoft.com/office/drawing/2014/main" id="{F145990C-8130-C848-9A16-031A85EA2913}"/>
              </a:ext>
            </a:extLst>
          </p:cNvPr>
          <p:cNvGrpSpPr/>
          <p:nvPr/>
        </p:nvGrpSpPr>
        <p:grpSpPr>
          <a:xfrm>
            <a:off x="7505656" y="4765069"/>
            <a:ext cx="412824" cy="415326"/>
            <a:chOff x="4000500" y="901218"/>
            <a:chExt cx="4191000" cy="4216400"/>
          </a:xfrm>
        </p:grpSpPr>
        <p:pic>
          <p:nvPicPr>
            <p:cNvPr id="50" name="Graphic 49">
              <a:extLst>
                <a:ext uri="{FF2B5EF4-FFF2-40B4-BE49-F238E27FC236}">
                  <a16:creationId xmlns:a16="http://schemas.microsoft.com/office/drawing/2014/main" id="{DBBDE83C-98FF-AB43-A130-A273F75F4FC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000500" y="901218"/>
              <a:ext cx="4191000" cy="4216400"/>
            </a:xfrm>
            <a:prstGeom prst="rect">
              <a:avLst/>
            </a:prstGeom>
          </p:spPr>
        </p:pic>
        <p:sp>
          <p:nvSpPr>
            <p:cNvPr id="51" name="Freeform 50">
              <a:extLst>
                <a:ext uri="{FF2B5EF4-FFF2-40B4-BE49-F238E27FC236}">
                  <a16:creationId xmlns:a16="http://schemas.microsoft.com/office/drawing/2014/main" id="{F2F7FA3A-E44D-0348-9109-C98B802E76BA}"/>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7566495" cy="415498"/>
          </a:xfrm>
          <a:prstGeom prst="rect">
            <a:avLst/>
          </a:prstGeom>
          <a:noFill/>
        </p:spPr>
        <p:txBody>
          <a:bodyPr wrap="none" rtlCol="0" anchor="t" anchorCtr="0">
            <a:spAutoFit/>
          </a:bodyPr>
          <a:lstStyle/>
          <a:p>
            <a:r>
              <a:rPr lang="tr-TR" sz="2100" b="1" dirty="0" smtClean="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Performans Sözleşme (EPS) </a:t>
            </a:r>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Modeli Nedir?</a:t>
            </a: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flipV="1">
            <a:off x="0" y="825211"/>
            <a:ext cx="7792311" cy="1"/>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5D56590F-53DC-6A4F-8815-7C0B8C3ADF26}"/>
              </a:ext>
            </a:extLst>
          </p:cNvPr>
          <p:cNvSpPr txBox="1"/>
          <p:nvPr/>
        </p:nvSpPr>
        <p:spPr>
          <a:xfrm>
            <a:off x="865227" y="6410768"/>
            <a:ext cx="2010487"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a:t>
            </a:r>
          </a:p>
        </p:txBody>
      </p:sp>
      <p:sp>
        <p:nvSpPr>
          <p:cNvPr id="162" name="TextBox 161">
            <a:extLst>
              <a:ext uri="{FF2B5EF4-FFF2-40B4-BE49-F238E27FC236}">
                <a16:creationId xmlns:a16="http://schemas.microsoft.com/office/drawing/2014/main" id="{D6DA23C4-5915-CB45-A391-4FB6D0B6A24F}"/>
              </a:ext>
            </a:extLst>
          </p:cNvPr>
          <p:cNvSpPr txBox="1"/>
          <p:nvPr/>
        </p:nvSpPr>
        <p:spPr>
          <a:xfrm>
            <a:off x="319158" y="1027978"/>
            <a:ext cx="10319919" cy="938719"/>
          </a:xfrm>
          <a:prstGeom prst="rect">
            <a:avLst/>
          </a:prstGeom>
          <a:noFill/>
        </p:spPr>
        <p:txBody>
          <a:bodyPr wrap="squar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just"/>
            <a:r>
              <a:rPr lang="tr-TR" sz="1300" spc="0" dirty="0"/>
              <a:t>Enerji tüketimi olan her nokta enerji verimliliği potansiyeline sahiptir. </a:t>
            </a:r>
            <a:r>
              <a:rPr lang="tr-TR" sz="1300" spc="0" dirty="0" smtClean="0"/>
              <a:t>EPS </a:t>
            </a:r>
            <a:r>
              <a:rPr lang="tr-TR" sz="1300" spc="0" dirty="0"/>
              <a:t>Modeli ile atık ısının geri kazanımı, iklimlendirme, basınçlı havanın kullanımı, elektrik motorları, aydınlatma gibi farklı uygulama alanlarında enerji verimliliği çözümleri sunulur. Bu sayede tesisin enerji tüketiminin (elektrik, doğalgaz, sıvı yakıt vb.) azaltılması sağlanır. </a:t>
            </a:r>
          </a:p>
        </p:txBody>
      </p:sp>
      <p:sp>
        <p:nvSpPr>
          <p:cNvPr id="276" name="Rectangle 275">
            <a:extLst>
              <a:ext uri="{FF2B5EF4-FFF2-40B4-BE49-F238E27FC236}">
                <a16:creationId xmlns:a16="http://schemas.microsoft.com/office/drawing/2014/main" id="{9F358426-66D0-9741-8EA2-6660A8090918}"/>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7" name="TextBox 276">
            <a:extLst>
              <a:ext uri="{FF2B5EF4-FFF2-40B4-BE49-F238E27FC236}">
                <a16:creationId xmlns:a16="http://schemas.microsoft.com/office/drawing/2014/main" id="{8B0686B8-6430-0042-9E5E-0D0B838810A3}"/>
              </a:ext>
            </a:extLst>
          </p:cNvPr>
          <p:cNvSpPr txBox="1"/>
          <p:nvPr/>
        </p:nvSpPr>
        <p:spPr>
          <a:xfrm>
            <a:off x="319157" y="2367306"/>
            <a:ext cx="3661580" cy="415498"/>
          </a:xfrm>
          <a:prstGeom prst="rect">
            <a:avLst/>
          </a:prstGeom>
          <a:noFill/>
        </p:spPr>
        <p:txBody>
          <a:bodyPr wrap="none" rtlCol="0" anchor="t" anchorCtr="0">
            <a:spAutoFit/>
          </a:bodyPr>
          <a:lstStyle/>
          <a:p>
            <a:r>
              <a:rPr lang="tr-TR" sz="2100" b="1" dirty="0" smtClean="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EPS </a:t>
            </a:r>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Modeli ile Tasarruf</a:t>
            </a:r>
          </a:p>
        </p:txBody>
      </p:sp>
      <p:cxnSp>
        <p:nvCxnSpPr>
          <p:cNvPr id="278" name="Straight Connector 277">
            <a:extLst>
              <a:ext uri="{FF2B5EF4-FFF2-40B4-BE49-F238E27FC236}">
                <a16:creationId xmlns:a16="http://schemas.microsoft.com/office/drawing/2014/main" id="{516E8D14-71A7-964A-BFA0-6884BBD4B4E0}"/>
              </a:ext>
            </a:extLst>
          </p:cNvPr>
          <p:cNvCxnSpPr>
            <a:cxnSpLocks/>
          </p:cNvCxnSpPr>
          <p:nvPr/>
        </p:nvCxnSpPr>
        <p:spPr>
          <a:xfrm>
            <a:off x="0" y="2867593"/>
            <a:ext cx="4124812"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85" name="TextBox 284">
            <a:extLst>
              <a:ext uri="{FF2B5EF4-FFF2-40B4-BE49-F238E27FC236}">
                <a16:creationId xmlns:a16="http://schemas.microsoft.com/office/drawing/2014/main" id="{390F0EE1-D5E3-144E-94A8-33F65613DFDF}"/>
              </a:ext>
            </a:extLst>
          </p:cNvPr>
          <p:cNvSpPr txBox="1"/>
          <p:nvPr/>
        </p:nvSpPr>
        <p:spPr>
          <a:xfrm>
            <a:off x="8044881" y="4756287"/>
            <a:ext cx="3159263" cy="430887"/>
          </a:xfrm>
          <a:prstGeom prst="rect">
            <a:avLst/>
          </a:prstGeom>
          <a:noFill/>
        </p:spPr>
        <p:txBody>
          <a:bodyPr wrap="none" rtlCol="0" anchor="ctr" anchorCtr="0">
            <a:spAutoFit/>
          </a:bodyPr>
          <a:lstStyle/>
          <a:p>
            <a:r>
              <a:rPr lang="tr-TR" sz="2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Performans garantisi</a:t>
            </a:r>
          </a:p>
        </p:txBody>
      </p:sp>
      <p:sp>
        <p:nvSpPr>
          <p:cNvPr id="289" name="TextBox 288">
            <a:extLst>
              <a:ext uri="{FF2B5EF4-FFF2-40B4-BE49-F238E27FC236}">
                <a16:creationId xmlns:a16="http://schemas.microsoft.com/office/drawing/2014/main" id="{6B6C4EBD-E90D-0441-8E76-AF02B039B657}"/>
              </a:ext>
            </a:extLst>
          </p:cNvPr>
          <p:cNvSpPr txBox="1"/>
          <p:nvPr/>
        </p:nvSpPr>
        <p:spPr>
          <a:xfrm>
            <a:off x="8044881" y="3310151"/>
            <a:ext cx="1329788" cy="430887"/>
          </a:xfrm>
          <a:prstGeom prst="rect">
            <a:avLst/>
          </a:prstGeom>
          <a:noFill/>
        </p:spPr>
        <p:txBody>
          <a:bodyPr wrap="none" rtlCol="0" anchor="ctr" anchorCtr="0">
            <a:spAutoFit/>
          </a:bodyPr>
          <a:lstStyle/>
          <a:p>
            <a:r>
              <a:rPr lang="tr-TR" sz="2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Tasarruf</a:t>
            </a:r>
          </a:p>
        </p:txBody>
      </p:sp>
      <p:sp>
        <p:nvSpPr>
          <p:cNvPr id="290" name="TextBox 289">
            <a:extLst>
              <a:ext uri="{FF2B5EF4-FFF2-40B4-BE49-F238E27FC236}">
                <a16:creationId xmlns:a16="http://schemas.microsoft.com/office/drawing/2014/main" id="{147F0341-2555-524E-BBAD-34C2FB91EC07}"/>
              </a:ext>
            </a:extLst>
          </p:cNvPr>
          <p:cNvSpPr txBox="1"/>
          <p:nvPr/>
        </p:nvSpPr>
        <p:spPr>
          <a:xfrm>
            <a:off x="8044881" y="4029523"/>
            <a:ext cx="1096775" cy="430887"/>
          </a:xfrm>
          <a:prstGeom prst="rect">
            <a:avLst/>
          </a:prstGeom>
          <a:noFill/>
        </p:spPr>
        <p:txBody>
          <a:bodyPr wrap="none" rtlCol="0" anchor="ctr" anchorCtr="0">
            <a:spAutoFit/>
          </a:bodyPr>
          <a:lstStyle/>
          <a:p>
            <a:r>
              <a:rPr lang="tr-TR" sz="22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Finans</a:t>
            </a:r>
            <a:endParaRPr lang="tr-TR" sz="2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91" name="Picture 290">
            <a:extLst>
              <a:ext uri="{FF2B5EF4-FFF2-40B4-BE49-F238E27FC236}">
                <a16:creationId xmlns:a16="http://schemas.microsoft.com/office/drawing/2014/main" id="{D283D897-9910-3A48-A06B-FA1571A5A156}"/>
              </a:ext>
            </a:extLst>
          </p:cNvPr>
          <p:cNvPicPr>
            <a:picLocks noChangeAspect="1"/>
          </p:cNvPicPr>
          <p:nvPr/>
        </p:nvPicPr>
        <p:blipFill rotWithShape="1">
          <a:blip r:embed="rId5"/>
          <a:srcRect t="46942" r="39475" b="22993"/>
          <a:stretch/>
        </p:blipFill>
        <p:spPr>
          <a:xfrm>
            <a:off x="0" y="3219449"/>
            <a:ext cx="7379255" cy="2060044"/>
          </a:xfrm>
          <a:prstGeom prst="rect">
            <a:avLst/>
          </a:prstGeom>
        </p:spPr>
      </p:pic>
      <p:sp>
        <p:nvSpPr>
          <p:cNvPr id="292" name="TextBox 291">
            <a:extLst>
              <a:ext uri="{FF2B5EF4-FFF2-40B4-BE49-F238E27FC236}">
                <a16:creationId xmlns:a16="http://schemas.microsoft.com/office/drawing/2014/main" id="{EAD5E247-8BBE-1044-9FBF-ABAD39150670}"/>
              </a:ext>
            </a:extLst>
          </p:cNvPr>
          <p:cNvSpPr txBox="1"/>
          <p:nvPr/>
        </p:nvSpPr>
        <p:spPr>
          <a:xfrm>
            <a:off x="650551" y="5412214"/>
            <a:ext cx="1449436" cy="276999"/>
          </a:xfrm>
          <a:prstGeom prst="rect">
            <a:avLst/>
          </a:prstGeom>
          <a:noFill/>
        </p:spPr>
        <p:txBody>
          <a:bodyPr wrap="none" rtlCol="0">
            <a:spAutoFit/>
          </a:bodyPr>
          <a:lstStyle/>
          <a:p>
            <a:pPr algn="ctr"/>
            <a:r>
              <a:rPr lang="tr-TR" sz="1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Projeden Önce</a:t>
            </a:r>
          </a:p>
        </p:txBody>
      </p:sp>
      <p:sp>
        <p:nvSpPr>
          <p:cNvPr id="293" name="TextBox 292">
            <a:extLst>
              <a:ext uri="{FF2B5EF4-FFF2-40B4-BE49-F238E27FC236}">
                <a16:creationId xmlns:a16="http://schemas.microsoft.com/office/drawing/2014/main" id="{C4292B76-90F7-A54D-BD3E-6308ADB97B6F}"/>
              </a:ext>
            </a:extLst>
          </p:cNvPr>
          <p:cNvSpPr txBox="1"/>
          <p:nvPr/>
        </p:nvSpPr>
        <p:spPr>
          <a:xfrm>
            <a:off x="2592060" y="5412214"/>
            <a:ext cx="1899879" cy="276999"/>
          </a:xfrm>
          <a:prstGeom prst="rect">
            <a:avLst/>
          </a:prstGeom>
          <a:noFill/>
        </p:spPr>
        <p:txBody>
          <a:bodyPr wrap="none" rtlCol="0">
            <a:spAutoFit/>
          </a:bodyPr>
          <a:lstStyle/>
          <a:p>
            <a:pPr algn="ctr"/>
            <a:r>
              <a:rPr lang="tr-TR" sz="1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Sözleşme Süresince</a:t>
            </a:r>
          </a:p>
        </p:txBody>
      </p:sp>
      <p:sp>
        <p:nvSpPr>
          <p:cNvPr id="294" name="TextBox 293">
            <a:extLst>
              <a:ext uri="{FF2B5EF4-FFF2-40B4-BE49-F238E27FC236}">
                <a16:creationId xmlns:a16="http://schemas.microsoft.com/office/drawing/2014/main" id="{F110291F-80F0-D84C-B9FE-A33DCAE6D322}"/>
              </a:ext>
            </a:extLst>
          </p:cNvPr>
          <p:cNvSpPr txBox="1"/>
          <p:nvPr/>
        </p:nvSpPr>
        <p:spPr>
          <a:xfrm>
            <a:off x="4758790" y="5412214"/>
            <a:ext cx="1899880" cy="276999"/>
          </a:xfrm>
          <a:prstGeom prst="rect">
            <a:avLst/>
          </a:prstGeom>
          <a:noFill/>
        </p:spPr>
        <p:txBody>
          <a:bodyPr wrap="none" rtlCol="0">
            <a:spAutoFit/>
          </a:bodyPr>
          <a:lstStyle/>
          <a:p>
            <a:pPr algn="ctr"/>
            <a:r>
              <a:rPr lang="tr-TR" sz="1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Sözleşme Bittiğinde</a:t>
            </a:r>
          </a:p>
        </p:txBody>
      </p:sp>
      <p:grpSp>
        <p:nvGrpSpPr>
          <p:cNvPr id="295" name="Group 294">
            <a:extLst>
              <a:ext uri="{FF2B5EF4-FFF2-40B4-BE49-F238E27FC236}">
                <a16:creationId xmlns:a16="http://schemas.microsoft.com/office/drawing/2014/main" id="{C179472B-373B-6240-A9A6-92721F07BDD2}"/>
              </a:ext>
            </a:extLst>
          </p:cNvPr>
          <p:cNvGrpSpPr/>
          <p:nvPr/>
        </p:nvGrpSpPr>
        <p:grpSpPr>
          <a:xfrm>
            <a:off x="507854" y="3474686"/>
            <a:ext cx="1734830" cy="1734830"/>
            <a:chOff x="507854" y="3474686"/>
            <a:chExt cx="1734830" cy="1734830"/>
          </a:xfrm>
        </p:grpSpPr>
        <p:sp>
          <p:nvSpPr>
            <p:cNvPr id="296" name="Oval 295">
              <a:extLst>
                <a:ext uri="{FF2B5EF4-FFF2-40B4-BE49-F238E27FC236}">
                  <a16:creationId xmlns:a16="http://schemas.microsoft.com/office/drawing/2014/main" id="{D533316A-E225-4647-ACDE-9077C9F1C4E9}"/>
                </a:ext>
              </a:extLst>
            </p:cNvPr>
            <p:cNvSpPr/>
            <p:nvPr/>
          </p:nvSpPr>
          <p:spPr>
            <a:xfrm>
              <a:off x="507854" y="3474686"/>
              <a:ext cx="1734830" cy="1734830"/>
            </a:xfrm>
            <a:prstGeom prst="ellipse">
              <a:avLst/>
            </a:prstGeom>
            <a:gradFill>
              <a:gsLst>
                <a:gs pos="100000">
                  <a:srgbClr val="C00000"/>
                </a:gs>
                <a:gs pos="0">
                  <a:schemeClr val="bg2"/>
                </a:gs>
              </a:gsLst>
              <a:lin ang="5400000" scaled="0"/>
            </a:gradFill>
            <a:ln w="50800">
              <a:solidFill>
                <a:schemeClr val="bg1"/>
              </a:solidFill>
            </a:ln>
            <a:effectLst>
              <a:outerShdw blurRad="2794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1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97" name="TextBox 296">
              <a:extLst>
                <a:ext uri="{FF2B5EF4-FFF2-40B4-BE49-F238E27FC236}">
                  <a16:creationId xmlns:a16="http://schemas.microsoft.com/office/drawing/2014/main" id="{79563DBF-A8B4-4D4D-B3F8-7889018FF598}"/>
                </a:ext>
              </a:extLst>
            </p:cNvPr>
            <p:cNvSpPr txBox="1"/>
            <p:nvPr/>
          </p:nvSpPr>
          <p:spPr>
            <a:xfrm>
              <a:off x="987856" y="4111269"/>
              <a:ext cx="774827" cy="461665"/>
            </a:xfrm>
            <a:prstGeom prst="rect">
              <a:avLst/>
            </a:prstGeom>
            <a:noFill/>
          </p:spPr>
          <p:txBody>
            <a:bodyPr wrap="none" rtlCol="0" anchor="ctr" anchorCtr="0">
              <a:spAutoFit/>
            </a:bodyPr>
            <a:lstStyle/>
            <a:p>
              <a:pPr algn="ctr"/>
              <a:r>
                <a:rPr lang="tr-TR"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Enerji</a:t>
              </a:r>
            </a:p>
            <a:p>
              <a:pPr algn="ctr"/>
              <a:r>
                <a:rPr lang="tr-TR"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Maliyeti</a:t>
              </a:r>
            </a:p>
          </p:txBody>
        </p:sp>
      </p:grpSp>
      <p:grpSp>
        <p:nvGrpSpPr>
          <p:cNvPr id="298" name="Group 297">
            <a:extLst>
              <a:ext uri="{FF2B5EF4-FFF2-40B4-BE49-F238E27FC236}">
                <a16:creationId xmlns:a16="http://schemas.microsoft.com/office/drawing/2014/main" id="{D87E4C9D-693F-8F47-9C66-7BF32388B4B9}"/>
              </a:ext>
            </a:extLst>
          </p:cNvPr>
          <p:cNvGrpSpPr/>
          <p:nvPr/>
        </p:nvGrpSpPr>
        <p:grpSpPr>
          <a:xfrm>
            <a:off x="2674584" y="3474686"/>
            <a:ext cx="1734830" cy="1734831"/>
            <a:chOff x="2674584" y="3474686"/>
            <a:chExt cx="1734830" cy="1734831"/>
          </a:xfrm>
        </p:grpSpPr>
        <p:sp>
          <p:nvSpPr>
            <p:cNvPr id="299" name="Oval 298">
              <a:extLst>
                <a:ext uri="{FF2B5EF4-FFF2-40B4-BE49-F238E27FC236}">
                  <a16:creationId xmlns:a16="http://schemas.microsoft.com/office/drawing/2014/main" id="{7B278A00-C73C-5244-A5F6-A867F286332E}"/>
                </a:ext>
              </a:extLst>
            </p:cNvPr>
            <p:cNvSpPr/>
            <p:nvPr/>
          </p:nvSpPr>
          <p:spPr>
            <a:xfrm>
              <a:off x="2674584" y="3474686"/>
              <a:ext cx="1734830" cy="1734830"/>
            </a:xfrm>
            <a:prstGeom prst="ellipse">
              <a:avLst/>
            </a:prstGeom>
            <a:solidFill>
              <a:schemeClr val="accent4"/>
            </a:solidFill>
            <a:ln w="50800">
              <a:solidFill>
                <a:schemeClr val="bg1"/>
              </a:solidFill>
            </a:ln>
            <a:effectLst>
              <a:outerShdw blurRad="2794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1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00" name="Freeform 299">
              <a:extLst>
                <a:ext uri="{FF2B5EF4-FFF2-40B4-BE49-F238E27FC236}">
                  <a16:creationId xmlns:a16="http://schemas.microsoft.com/office/drawing/2014/main" id="{32824BB1-5098-8848-A4EC-521E7DA054C5}"/>
                </a:ext>
              </a:extLst>
            </p:cNvPr>
            <p:cNvSpPr/>
            <p:nvPr/>
          </p:nvSpPr>
          <p:spPr>
            <a:xfrm>
              <a:off x="2674584" y="3843338"/>
              <a:ext cx="1734830" cy="1366179"/>
            </a:xfrm>
            <a:custGeom>
              <a:avLst/>
              <a:gdLst>
                <a:gd name="connsiteX0" fmla="*/ 159514 w 1734830"/>
                <a:gd name="connsiteY0" fmla="*/ 0 h 1366179"/>
                <a:gd name="connsiteX1" fmla="*/ 1575316 w 1734830"/>
                <a:gd name="connsiteY1" fmla="*/ 0 h 1366179"/>
                <a:gd name="connsiteX2" fmla="*/ 1586689 w 1734830"/>
                <a:gd name="connsiteY2" fmla="*/ 13784 h 1366179"/>
                <a:gd name="connsiteX3" fmla="*/ 1734830 w 1734830"/>
                <a:gd name="connsiteY3" fmla="*/ 498764 h 1366179"/>
                <a:gd name="connsiteX4" fmla="*/ 867415 w 1734830"/>
                <a:gd name="connsiteY4" fmla="*/ 1366179 h 1366179"/>
                <a:gd name="connsiteX5" fmla="*/ 0 w 1734830"/>
                <a:gd name="connsiteY5" fmla="*/ 498764 h 1366179"/>
                <a:gd name="connsiteX6" fmla="*/ 148141 w 1734830"/>
                <a:gd name="connsiteY6" fmla="*/ 13784 h 136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4830" h="1366179">
                  <a:moveTo>
                    <a:pt x="159514" y="0"/>
                  </a:moveTo>
                  <a:lnTo>
                    <a:pt x="1575316" y="0"/>
                  </a:lnTo>
                  <a:lnTo>
                    <a:pt x="1586689" y="13784"/>
                  </a:lnTo>
                  <a:cubicBezTo>
                    <a:pt x="1680218" y="152225"/>
                    <a:pt x="1734830" y="319117"/>
                    <a:pt x="1734830" y="498764"/>
                  </a:cubicBezTo>
                  <a:cubicBezTo>
                    <a:pt x="1734830" y="977824"/>
                    <a:pt x="1346475" y="1366179"/>
                    <a:pt x="867415" y="1366179"/>
                  </a:cubicBezTo>
                  <a:cubicBezTo>
                    <a:pt x="388355" y="1366179"/>
                    <a:pt x="0" y="977824"/>
                    <a:pt x="0" y="498764"/>
                  </a:cubicBezTo>
                  <a:cubicBezTo>
                    <a:pt x="0" y="319117"/>
                    <a:pt x="54613" y="152225"/>
                    <a:pt x="148141" y="13784"/>
                  </a:cubicBezTo>
                  <a:close/>
                </a:path>
              </a:pathLst>
            </a:custGeom>
            <a:solidFill>
              <a:schemeClr val="accent5"/>
            </a:solidFill>
            <a:ln w="508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1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01" name="Freeform 300">
              <a:extLst>
                <a:ext uri="{FF2B5EF4-FFF2-40B4-BE49-F238E27FC236}">
                  <a16:creationId xmlns:a16="http://schemas.microsoft.com/office/drawing/2014/main" id="{ADEF6A62-4954-FC4D-9741-3BD9D94E7F8D}"/>
                </a:ext>
              </a:extLst>
            </p:cNvPr>
            <p:cNvSpPr/>
            <p:nvPr/>
          </p:nvSpPr>
          <p:spPr>
            <a:xfrm>
              <a:off x="2674584" y="4092720"/>
              <a:ext cx="1734830" cy="1116797"/>
            </a:xfrm>
            <a:custGeom>
              <a:avLst/>
              <a:gdLst>
                <a:gd name="connsiteX0" fmla="*/ 36796 w 1734830"/>
                <a:gd name="connsiteY0" fmla="*/ 0 h 1116797"/>
                <a:gd name="connsiteX1" fmla="*/ 1698034 w 1734830"/>
                <a:gd name="connsiteY1" fmla="*/ 0 h 1116797"/>
                <a:gd name="connsiteX2" fmla="*/ 1717207 w 1734830"/>
                <a:gd name="connsiteY2" fmla="*/ 74568 h 1116797"/>
                <a:gd name="connsiteX3" fmla="*/ 1734830 w 1734830"/>
                <a:gd name="connsiteY3" fmla="*/ 249382 h 1116797"/>
                <a:gd name="connsiteX4" fmla="*/ 867415 w 1734830"/>
                <a:gd name="connsiteY4" fmla="*/ 1116797 h 1116797"/>
                <a:gd name="connsiteX5" fmla="*/ 0 w 1734830"/>
                <a:gd name="connsiteY5" fmla="*/ 249382 h 1116797"/>
                <a:gd name="connsiteX6" fmla="*/ 17623 w 1734830"/>
                <a:gd name="connsiteY6" fmla="*/ 74568 h 11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4830" h="1116797">
                  <a:moveTo>
                    <a:pt x="36796" y="0"/>
                  </a:moveTo>
                  <a:lnTo>
                    <a:pt x="1698034" y="0"/>
                  </a:lnTo>
                  <a:lnTo>
                    <a:pt x="1717207" y="74568"/>
                  </a:lnTo>
                  <a:cubicBezTo>
                    <a:pt x="1728762" y="131035"/>
                    <a:pt x="1734830" y="189500"/>
                    <a:pt x="1734830" y="249382"/>
                  </a:cubicBezTo>
                  <a:cubicBezTo>
                    <a:pt x="1734830" y="728442"/>
                    <a:pt x="1346475" y="1116797"/>
                    <a:pt x="867415" y="1116797"/>
                  </a:cubicBezTo>
                  <a:cubicBezTo>
                    <a:pt x="388355" y="1116797"/>
                    <a:pt x="0" y="728442"/>
                    <a:pt x="0" y="249382"/>
                  </a:cubicBezTo>
                  <a:cubicBezTo>
                    <a:pt x="0" y="189500"/>
                    <a:pt x="6068" y="131035"/>
                    <a:pt x="17623" y="74568"/>
                  </a:cubicBezTo>
                  <a:close/>
                </a:path>
              </a:pathLst>
            </a:custGeom>
            <a:solidFill>
              <a:schemeClr val="accent5"/>
            </a:solidFill>
            <a:ln w="508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1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02" name="Freeform 301">
              <a:extLst>
                <a:ext uri="{FF2B5EF4-FFF2-40B4-BE49-F238E27FC236}">
                  <a16:creationId xmlns:a16="http://schemas.microsoft.com/office/drawing/2014/main" id="{2E5B7630-E9E9-F34D-85CB-6B6291596860}"/>
                </a:ext>
              </a:extLst>
            </p:cNvPr>
            <p:cNvSpPr/>
            <p:nvPr/>
          </p:nvSpPr>
          <p:spPr>
            <a:xfrm>
              <a:off x="2674584" y="4342102"/>
              <a:ext cx="1734830" cy="867415"/>
            </a:xfrm>
            <a:custGeom>
              <a:avLst/>
              <a:gdLst>
                <a:gd name="connsiteX0" fmla="*/ 0 w 1734830"/>
                <a:gd name="connsiteY0" fmla="*/ 0 h 867415"/>
                <a:gd name="connsiteX1" fmla="*/ 1734830 w 1734830"/>
                <a:gd name="connsiteY1" fmla="*/ 0 h 867415"/>
                <a:gd name="connsiteX2" fmla="*/ 867415 w 1734830"/>
                <a:gd name="connsiteY2" fmla="*/ 867415 h 867415"/>
                <a:gd name="connsiteX3" fmla="*/ 0 w 1734830"/>
                <a:gd name="connsiteY3" fmla="*/ 0 h 867415"/>
              </a:gdLst>
              <a:ahLst/>
              <a:cxnLst>
                <a:cxn ang="0">
                  <a:pos x="connsiteX0" y="connsiteY0"/>
                </a:cxn>
                <a:cxn ang="0">
                  <a:pos x="connsiteX1" y="connsiteY1"/>
                </a:cxn>
                <a:cxn ang="0">
                  <a:pos x="connsiteX2" y="connsiteY2"/>
                </a:cxn>
                <a:cxn ang="0">
                  <a:pos x="connsiteX3" y="connsiteY3"/>
                </a:cxn>
              </a:cxnLst>
              <a:rect l="l" t="t" r="r" b="b"/>
              <a:pathLst>
                <a:path w="1734830" h="867415">
                  <a:moveTo>
                    <a:pt x="0" y="0"/>
                  </a:moveTo>
                  <a:lnTo>
                    <a:pt x="1734830" y="0"/>
                  </a:lnTo>
                  <a:cubicBezTo>
                    <a:pt x="1734830" y="479060"/>
                    <a:pt x="1346475" y="867415"/>
                    <a:pt x="867415" y="867415"/>
                  </a:cubicBezTo>
                  <a:cubicBezTo>
                    <a:pt x="388355" y="867415"/>
                    <a:pt x="0" y="479060"/>
                    <a:pt x="0" y="0"/>
                  </a:cubicBezTo>
                  <a:close/>
                </a:path>
              </a:pathLst>
            </a:custGeom>
            <a:solidFill>
              <a:schemeClr val="accent3"/>
            </a:solidFill>
            <a:ln w="508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1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03" name="TextBox 302">
              <a:extLst>
                <a:ext uri="{FF2B5EF4-FFF2-40B4-BE49-F238E27FC236}">
                  <a16:creationId xmlns:a16="http://schemas.microsoft.com/office/drawing/2014/main" id="{D1D384CE-36B0-9047-8476-6540BE409590}"/>
                </a:ext>
              </a:extLst>
            </p:cNvPr>
            <p:cNvSpPr txBox="1"/>
            <p:nvPr/>
          </p:nvSpPr>
          <p:spPr>
            <a:xfrm>
              <a:off x="3048916" y="3567706"/>
              <a:ext cx="986167" cy="246221"/>
            </a:xfrm>
            <a:prstGeom prst="rect">
              <a:avLst/>
            </a:prstGeom>
            <a:noFill/>
          </p:spPr>
          <p:txBody>
            <a:bodyPr wrap="none" rtlCol="0" anchor="ctr" anchorCtr="0">
              <a:spAutoFit/>
            </a:bodyPr>
            <a:lstStyle/>
            <a:p>
              <a:pPr algn="ctr"/>
              <a:r>
                <a:rPr lang="tr-TR"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Sizin Payınız</a:t>
              </a:r>
            </a:p>
          </p:txBody>
        </p:sp>
        <p:sp>
          <p:nvSpPr>
            <p:cNvPr id="304" name="TextBox 303">
              <a:extLst>
                <a:ext uri="{FF2B5EF4-FFF2-40B4-BE49-F238E27FC236}">
                  <a16:creationId xmlns:a16="http://schemas.microsoft.com/office/drawing/2014/main" id="{0F48FBFB-C389-C84D-A4C9-59C4E7DEB44B}"/>
                </a:ext>
              </a:extLst>
            </p:cNvPr>
            <p:cNvSpPr txBox="1"/>
            <p:nvPr/>
          </p:nvSpPr>
          <p:spPr>
            <a:xfrm>
              <a:off x="3154586" y="4464904"/>
              <a:ext cx="774827" cy="461665"/>
            </a:xfrm>
            <a:prstGeom prst="rect">
              <a:avLst/>
            </a:prstGeom>
            <a:noFill/>
          </p:spPr>
          <p:txBody>
            <a:bodyPr wrap="none" rtlCol="0" anchor="ctr" anchorCtr="0">
              <a:spAutoFit/>
            </a:bodyPr>
            <a:lstStyle/>
            <a:p>
              <a:pPr algn="ctr"/>
              <a:r>
                <a:rPr lang="tr-TR"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Enerji</a:t>
              </a:r>
            </a:p>
            <a:p>
              <a:pPr algn="ctr"/>
              <a:r>
                <a:rPr lang="tr-TR"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Maliyeti</a:t>
              </a:r>
            </a:p>
          </p:txBody>
        </p:sp>
        <p:sp>
          <p:nvSpPr>
            <p:cNvPr id="305" name="TextBox 304">
              <a:extLst>
                <a:ext uri="{FF2B5EF4-FFF2-40B4-BE49-F238E27FC236}">
                  <a16:creationId xmlns:a16="http://schemas.microsoft.com/office/drawing/2014/main" id="{38447C79-D165-9646-9ABB-D192E9DC840A}"/>
                </a:ext>
              </a:extLst>
            </p:cNvPr>
            <p:cNvSpPr txBox="1"/>
            <p:nvPr/>
          </p:nvSpPr>
          <p:spPr>
            <a:xfrm>
              <a:off x="2923083" y="3846002"/>
              <a:ext cx="1237839" cy="246221"/>
            </a:xfrm>
            <a:prstGeom prst="rect">
              <a:avLst/>
            </a:prstGeom>
            <a:noFill/>
          </p:spPr>
          <p:txBody>
            <a:bodyPr wrap="none" rtlCol="0" anchor="ctr" anchorCtr="0">
              <a:spAutoFit/>
            </a:bodyPr>
            <a:lstStyle/>
            <a:p>
              <a:pPr algn="ctr"/>
              <a:r>
                <a:rPr lang="tr-TR" sz="10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EPS </a:t>
              </a:r>
              <a:r>
                <a:rPr lang="tr-TR"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Hizmet Payı</a:t>
              </a:r>
            </a:p>
          </p:txBody>
        </p:sp>
        <p:sp>
          <p:nvSpPr>
            <p:cNvPr id="306" name="TextBox 305">
              <a:extLst>
                <a:ext uri="{FF2B5EF4-FFF2-40B4-BE49-F238E27FC236}">
                  <a16:creationId xmlns:a16="http://schemas.microsoft.com/office/drawing/2014/main" id="{E9E442B7-F2D9-7A46-B235-4E2EDAE4597F}"/>
                </a:ext>
              </a:extLst>
            </p:cNvPr>
            <p:cNvSpPr txBox="1"/>
            <p:nvPr/>
          </p:nvSpPr>
          <p:spPr>
            <a:xfrm>
              <a:off x="3221242" y="4092492"/>
              <a:ext cx="641522" cy="246221"/>
            </a:xfrm>
            <a:prstGeom prst="rect">
              <a:avLst/>
            </a:prstGeom>
            <a:noFill/>
          </p:spPr>
          <p:txBody>
            <a:bodyPr wrap="none" rtlCol="0" anchor="ctr" anchorCtr="0">
              <a:spAutoFit/>
            </a:bodyPr>
            <a:lstStyle/>
            <a:p>
              <a:pPr algn="ctr"/>
              <a:r>
                <a:rPr lang="tr-TR"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Yatırım</a:t>
              </a:r>
            </a:p>
          </p:txBody>
        </p:sp>
      </p:grpSp>
      <p:grpSp>
        <p:nvGrpSpPr>
          <p:cNvPr id="307" name="Group 306">
            <a:extLst>
              <a:ext uri="{FF2B5EF4-FFF2-40B4-BE49-F238E27FC236}">
                <a16:creationId xmlns:a16="http://schemas.microsoft.com/office/drawing/2014/main" id="{6EBF2E69-801D-FC41-91C0-660DE21B6053}"/>
              </a:ext>
            </a:extLst>
          </p:cNvPr>
          <p:cNvGrpSpPr/>
          <p:nvPr/>
        </p:nvGrpSpPr>
        <p:grpSpPr>
          <a:xfrm>
            <a:off x="4841315" y="3474686"/>
            <a:ext cx="1734830" cy="1734831"/>
            <a:chOff x="4841315" y="3474686"/>
            <a:chExt cx="1734830" cy="1734831"/>
          </a:xfrm>
        </p:grpSpPr>
        <p:sp>
          <p:nvSpPr>
            <p:cNvPr id="308" name="Oval 307">
              <a:extLst>
                <a:ext uri="{FF2B5EF4-FFF2-40B4-BE49-F238E27FC236}">
                  <a16:creationId xmlns:a16="http://schemas.microsoft.com/office/drawing/2014/main" id="{E6C4D76C-7688-CA48-A495-D89A25081B3B}"/>
                </a:ext>
              </a:extLst>
            </p:cNvPr>
            <p:cNvSpPr/>
            <p:nvPr/>
          </p:nvSpPr>
          <p:spPr>
            <a:xfrm>
              <a:off x="4841315" y="3474686"/>
              <a:ext cx="1734830" cy="1734830"/>
            </a:xfrm>
            <a:prstGeom prst="ellipse">
              <a:avLst/>
            </a:prstGeom>
            <a:solidFill>
              <a:schemeClr val="accent4"/>
            </a:solidFill>
            <a:ln w="50800">
              <a:solidFill>
                <a:schemeClr val="bg1"/>
              </a:solidFill>
            </a:ln>
            <a:effectLst>
              <a:outerShdw blurRad="2794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1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09" name="Freeform 308">
              <a:extLst>
                <a:ext uri="{FF2B5EF4-FFF2-40B4-BE49-F238E27FC236}">
                  <a16:creationId xmlns:a16="http://schemas.microsoft.com/office/drawing/2014/main" id="{D1C27359-73D0-B34F-AEBC-412BD0553BDE}"/>
                </a:ext>
              </a:extLst>
            </p:cNvPr>
            <p:cNvSpPr/>
            <p:nvPr/>
          </p:nvSpPr>
          <p:spPr>
            <a:xfrm>
              <a:off x="4841315" y="4342102"/>
              <a:ext cx="1734830" cy="867415"/>
            </a:xfrm>
            <a:custGeom>
              <a:avLst/>
              <a:gdLst>
                <a:gd name="connsiteX0" fmla="*/ 0 w 1734830"/>
                <a:gd name="connsiteY0" fmla="*/ 0 h 867415"/>
                <a:gd name="connsiteX1" fmla="*/ 1734830 w 1734830"/>
                <a:gd name="connsiteY1" fmla="*/ 0 h 867415"/>
                <a:gd name="connsiteX2" fmla="*/ 867415 w 1734830"/>
                <a:gd name="connsiteY2" fmla="*/ 867415 h 867415"/>
                <a:gd name="connsiteX3" fmla="*/ 0 w 1734830"/>
                <a:gd name="connsiteY3" fmla="*/ 0 h 867415"/>
              </a:gdLst>
              <a:ahLst/>
              <a:cxnLst>
                <a:cxn ang="0">
                  <a:pos x="connsiteX0" y="connsiteY0"/>
                </a:cxn>
                <a:cxn ang="0">
                  <a:pos x="connsiteX1" y="connsiteY1"/>
                </a:cxn>
                <a:cxn ang="0">
                  <a:pos x="connsiteX2" y="connsiteY2"/>
                </a:cxn>
                <a:cxn ang="0">
                  <a:pos x="connsiteX3" y="connsiteY3"/>
                </a:cxn>
              </a:cxnLst>
              <a:rect l="l" t="t" r="r" b="b"/>
              <a:pathLst>
                <a:path w="1734830" h="867415">
                  <a:moveTo>
                    <a:pt x="0" y="0"/>
                  </a:moveTo>
                  <a:lnTo>
                    <a:pt x="1734830" y="0"/>
                  </a:lnTo>
                  <a:cubicBezTo>
                    <a:pt x="1734830" y="479060"/>
                    <a:pt x="1346475" y="867415"/>
                    <a:pt x="867415" y="867415"/>
                  </a:cubicBezTo>
                  <a:cubicBezTo>
                    <a:pt x="388355" y="867415"/>
                    <a:pt x="0" y="479060"/>
                    <a:pt x="0" y="0"/>
                  </a:cubicBezTo>
                  <a:close/>
                </a:path>
              </a:pathLst>
            </a:custGeom>
            <a:solidFill>
              <a:schemeClr val="accent3"/>
            </a:solidFill>
            <a:ln w="508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1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10" name="TextBox 309">
              <a:extLst>
                <a:ext uri="{FF2B5EF4-FFF2-40B4-BE49-F238E27FC236}">
                  <a16:creationId xmlns:a16="http://schemas.microsoft.com/office/drawing/2014/main" id="{B05C95BA-3ACD-8C44-87AF-356C627956B1}"/>
                </a:ext>
              </a:extLst>
            </p:cNvPr>
            <p:cNvSpPr txBox="1"/>
            <p:nvPr/>
          </p:nvSpPr>
          <p:spPr>
            <a:xfrm>
              <a:off x="5321317" y="4464904"/>
              <a:ext cx="774827" cy="461665"/>
            </a:xfrm>
            <a:prstGeom prst="rect">
              <a:avLst/>
            </a:prstGeom>
            <a:noFill/>
          </p:spPr>
          <p:txBody>
            <a:bodyPr wrap="none" rtlCol="0" anchor="ctr" anchorCtr="0">
              <a:spAutoFit/>
            </a:bodyPr>
            <a:lstStyle/>
            <a:p>
              <a:pPr algn="ctr"/>
              <a:r>
                <a:rPr lang="tr-TR"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Enerji</a:t>
              </a:r>
            </a:p>
            <a:p>
              <a:pPr algn="ctr"/>
              <a:r>
                <a:rPr lang="tr-TR"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Maliyeti</a:t>
              </a:r>
            </a:p>
          </p:txBody>
        </p:sp>
        <p:sp>
          <p:nvSpPr>
            <p:cNvPr id="311" name="TextBox 310">
              <a:extLst>
                <a:ext uri="{FF2B5EF4-FFF2-40B4-BE49-F238E27FC236}">
                  <a16:creationId xmlns:a16="http://schemas.microsoft.com/office/drawing/2014/main" id="{43810B18-8776-5441-A6BF-1F815CF87593}"/>
                </a:ext>
              </a:extLst>
            </p:cNvPr>
            <p:cNvSpPr txBox="1"/>
            <p:nvPr/>
          </p:nvSpPr>
          <p:spPr>
            <a:xfrm>
              <a:off x="5275952" y="3738861"/>
              <a:ext cx="865557" cy="461665"/>
            </a:xfrm>
            <a:prstGeom prst="rect">
              <a:avLst/>
            </a:prstGeom>
            <a:noFill/>
          </p:spPr>
          <p:txBody>
            <a:bodyPr wrap="none" rtlCol="0" anchor="ctr" anchorCtr="0">
              <a:spAutoFit/>
            </a:bodyPr>
            <a:lstStyle/>
            <a:p>
              <a:pPr algn="ctr"/>
              <a:r>
                <a:rPr lang="tr-TR"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Tasarruf </a:t>
              </a:r>
            </a:p>
            <a:p>
              <a:pPr algn="ctr"/>
              <a:r>
                <a:rPr lang="tr-TR"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Miktarı</a:t>
              </a:r>
            </a:p>
          </p:txBody>
        </p:sp>
      </p:grpSp>
    </p:spTree>
    <p:extLst>
      <p:ext uri="{BB962C8B-B14F-4D97-AF65-F5344CB8AC3E}">
        <p14:creationId xmlns:p14="http://schemas.microsoft.com/office/powerpoint/2010/main" val="403944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par>
                                    <p:cTn id="12" presetID="42" presetClass="path" presetSubtype="0" decel="100000" fill="hold" grpId="1" nodeType="withEffect">
                                      <p:stCondLst>
                                        <p:cond delay="200"/>
                                      </p:stCondLst>
                                      <p:childTnLst>
                                        <p:animMotion origin="layout" path="M 1.875E-6 3.7037E-6 L -0.04766 -0.00186 " pathEditMode="relative" rAng="0" ptsTypes="AA">
                                          <p:cBhvr>
                                            <p:cTn id="13" dur="1000" spd="-100000" fill="hold"/>
                                            <p:tgtEl>
                                              <p:spTgt spid="41"/>
                                            </p:tgtEl>
                                            <p:attrNameLst>
                                              <p:attrName>ppt_x</p:attrName>
                                              <p:attrName>ppt_y</p:attrName>
                                            </p:attrNameLst>
                                          </p:cBhvr>
                                          <p:rCtr x="-2383" y="-93"/>
                                        </p:animMotion>
                                      </p:childTnLst>
                                    </p:cTn>
                                  </p:par>
                                  <p:par>
                                    <p:cTn id="14" presetID="55" presetClass="entr" presetSubtype="0" fill="hold" grpId="0" nodeType="withEffect">
                                      <p:stCondLst>
                                        <p:cond delay="1000"/>
                                      </p:stCondLst>
                                      <p:iterate type="lt">
                                        <p:tmPct val="10000"/>
                                      </p:iterate>
                                      <p:childTnLst>
                                        <p:set>
                                          <p:cBhvr>
                                            <p:cTn id="15" dur="1" fill="hold">
                                              <p:stCondLst>
                                                <p:cond delay="0"/>
                                              </p:stCondLst>
                                            </p:cTn>
                                            <p:tgtEl>
                                              <p:spTgt spid="162"/>
                                            </p:tgtEl>
                                            <p:attrNameLst>
                                              <p:attrName>style.visibility</p:attrName>
                                            </p:attrNameLst>
                                          </p:cBhvr>
                                          <p:to>
                                            <p:strVal val="visible"/>
                                          </p:to>
                                        </p:set>
                                        <p:anim calcmode="lin" valueType="num">
                                          <p:cBhvr>
                                            <p:cTn id="16" dur="100" fill="hold"/>
                                            <p:tgtEl>
                                              <p:spTgt spid="162"/>
                                            </p:tgtEl>
                                            <p:attrNameLst>
                                              <p:attrName>ppt_w</p:attrName>
                                            </p:attrNameLst>
                                          </p:cBhvr>
                                          <p:tavLst>
                                            <p:tav tm="0">
                                              <p:val>
                                                <p:strVal val="#ppt_w*0.70"/>
                                              </p:val>
                                            </p:tav>
                                            <p:tav tm="100000">
                                              <p:val>
                                                <p:strVal val="#ppt_w"/>
                                              </p:val>
                                            </p:tav>
                                          </p:tavLst>
                                        </p:anim>
                                        <p:anim calcmode="lin" valueType="num">
                                          <p:cBhvr>
                                            <p:cTn id="17" dur="100" fill="hold"/>
                                            <p:tgtEl>
                                              <p:spTgt spid="162"/>
                                            </p:tgtEl>
                                            <p:attrNameLst>
                                              <p:attrName>ppt_h</p:attrName>
                                            </p:attrNameLst>
                                          </p:cBhvr>
                                          <p:tavLst>
                                            <p:tav tm="0">
                                              <p:val>
                                                <p:strVal val="#ppt_h"/>
                                              </p:val>
                                            </p:tav>
                                            <p:tav tm="100000">
                                              <p:val>
                                                <p:strVal val="#ppt_h"/>
                                              </p:val>
                                            </p:tav>
                                          </p:tavLst>
                                        </p:anim>
                                        <p:animEffect transition="in" filter="fade">
                                          <p:cBhvr>
                                            <p:cTn id="18" dur="100"/>
                                            <p:tgtEl>
                                              <p:spTgt spid="16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6"/>
                                            </p:tgtEl>
                                            <p:attrNameLst>
                                              <p:attrName>style.visibility</p:attrName>
                                            </p:attrNameLst>
                                          </p:cBhvr>
                                          <p:to>
                                            <p:strVal val="visible"/>
                                          </p:to>
                                        </p:set>
                                        <p:animEffect transition="in" filter="fade">
                                          <p:cBhvr>
                                            <p:cTn id="23" dur="500"/>
                                            <p:tgtEl>
                                              <p:spTgt spid="276"/>
                                            </p:tgtEl>
                                          </p:cBhvr>
                                        </p:animEffect>
                                      </p:childTnLst>
                                    </p:cTn>
                                  </p:par>
                                  <p:par>
                                    <p:cTn id="24" presetID="2" presetClass="entr" presetSubtype="8" accel="50000" decel="50000" fill="hold" nodeType="withEffect">
                                      <p:stCondLst>
                                        <p:cond delay="0"/>
                                      </p:stCondLst>
                                      <p:childTnLst>
                                        <p:set>
                                          <p:cBhvr>
                                            <p:cTn id="25" dur="1" fill="hold">
                                              <p:stCondLst>
                                                <p:cond delay="0"/>
                                              </p:stCondLst>
                                            </p:cTn>
                                            <p:tgtEl>
                                              <p:spTgt spid="278"/>
                                            </p:tgtEl>
                                            <p:attrNameLst>
                                              <p:attrName>style.visibility</p:attrName>
                                            </p:attrNameLst>
                                          </p:cBhvr>
                                          <p:to>
                                            <p:strVal val="visible"/>
                                          </p:to>
                                        </p:set>
                                        <p:anim calcmode="lin" valueType="num">
                                          <p:cBhvr additive="base">
                                            <p:cTn id="26" dur="1000" fill="hold"/>
                                            <p:tgtEl>
                                              <p:spTgt spid="278"/>
                                            </p:tgtEl>
                                            <p:attrNameLst>
                                              <p:attrName>ppt_x</p:attrName>
                                            </p:attrNameLst>
                                          </p:cBhvr>
                                          <p:tavLst>
                                            <p:tav tm="0">
                                              <p:val>
                                                <p:strVal val="0-#ppt_w/2"/>
                                              </p:val>
                                            </p:tav>
                                            <p:tav tm="100000">
                                              <p:val>
                                                <p:strVal val="#ppt_x"/>
                                              </p:val>
                                            </p:tav>
                                          </p:tavLst>
                                        </p:anim>
                                        <p:anim calcmode="lin" valueType="num">
                                          <p:cBhvr additive="base">
                                            <p:cTn id="27" dur="1000" fill="hold"/>
                                            <p:tgtEl>
                                              <p:spTgt spid="278"/>
                                            </p:tgtEl>
                                            <p:attrNameLst>
                                              <p:attrName>ppt_y</p:attrName>
                                            </p:attrNameLst>
                                          </p:cBhvr>
                                          <p:tavLst>
                                            <p:tav tm="0">
                                              <p:val>
                                                <p:strVal val="#ppt_y"/>
                                              </p:val>
                                            </p:tav>
                                            <p:tav tm="100000">
                                              <p:val>
                                                <p:strVal val="#ppt_y"/>
                                              </p:val>
                                            </p:tav>
                                          </p:tavLst>
                                        </p:anim>
                                      </p:childTnLst>
                                    </p:cTn>
                                  </p:par>
                                  <p:par>
                                    <p:cTn id="28" presetID="10" presetClass="entr" presetSubtype="0" fill="hold" grpId="0" nodeType="withEffect">
                                      <p:stCondLst>
                                        <p:cond delay="200"/>
                                      </p:stCondLst>
                                      <p:childTnLst>
                                        <p:set>
                                          <p:cBhvr>
                                            <p:cTn id="29" dur="1" fill="hold">
                                              <p:stCondLst>
                                                <p:cond delay="0"/>
                                              </p:stCondLst>
                                            </p:cTn>
                                            <p:tgtEl>
                                              <p:spTgt spid="277"/>
                                            </p:tgtEl>
                                            <p:attrNameLst>
                                              <p:attrName>style.visibility</p:attrName>
                                            </p:attrNameLst>
                                          </p:cBhvr>
                                          <p:to>
                                            <p:strVal val="visible"/>
                                          </p:to>
                                        </p:set>
                                        <p:animEffect transition="in" filter="fade">
                                          <p:cBhvr>
                                            <p:cTn id="30" dur="1000"/>
                                            <p:tgtEl>
                                              <p:spTgt spid="277"/>
                                            </p:tgtEl>
                                          </p:cBhvr>
                                        </p:animEffect>
                                      </p:childTnLst>
                                    </p:cTn>
                                  </p:par>
                                  <p:par>
                                    <p:cTn id="31" presetID="42" presetClass="path" presetSubtype="0" decel="100000" fill="hold" grpId="1" nodeType="withEffect">
                                      <p:stCondLst>
                                        <p:cond delay="200"/>
                                      </p:stCondLst>
                                      <p:childTnLst>
                                        <p:animMotion origin="layout" path="M 2.91667E-6 -2.96296E-6 L -0.04766 -0.00185 " pathEditMode="relative" rAng="0" ptsTypes="AA">
                                          <p:cBhvr>
                                            <p:cTn id="32" dur="1000" spd="-100000" fill="hold"/>
                                            <p:tgtEl>
                                              <p:spTgt spid="277"/>
                                            </p:tgtEl>
                                            <p:attrNameLst>
                                              <p:attrName>ppt_x</p:attrName>
                                              <p:attrName>ppt_y</p:attrName>
                                            </p:attrNameLst>
                                          </p:cBhvr>
                                          <p:rCtr x="-2383" y="-93"/>
                                        </p:animMotion>
                                      </p:childTnLst>
                                    </p:cTn>
                                  </p:par>
                                  <p:par>
                                    <p:cTn id="33" presetID="10" presetClass="entr" presetSubtype="0" fill="hold" nodeType="withEffect">
                                      <p:stCondLst>
                                        <p:cond delay="2000"/>
                                      </p:stCondLst>
                                      <p:childTnLst>
                                        <p:set>
                                          <p:cBhvr>
                                            <p:cTn id="34" dur="1" fill="hold">
                                              <p:stCondLst>
                                                <p:cond delay="0"/>
                                              </p:stCondLst>
                                            </p:cTn>
                                            <p:tgtEl>
                                              <p:spTgt spid="295"/>
                                            </p:tgtEl>
                                            <p:attrNameLst>
                                              <p:attrName>style.visibility</p:attrName>
                                            </p:attrNameLst>
                                          </p:cBhvr>
                                          <p:to>
                                            <p:strVal val="visible"/>
                                          </p:to>
                                        </p:set>
                                        <p:animEffect transition="in" filter="fade">
                                          <p:cBhvr>
                                            <p:cTn id="35" dur="1000"/>
                                            <p:tgtEl>
                                              <p:spTgt spid="295"/>
                                            </p:tgtEl>
                                          </p:cBhvr>
                                        </p:animEffect>
                                      </p:childTnLst>
                                    </p:cTn>
                                  </p:par>
                                  <p:par>
                                    <p:cTn id="36" presetID="42" presetClass="path" presetSubtype="0" decel="100000" fill="hold" nodeType="withEffect">
                                      <p:stCondLst>
                                        <p:cond delay="2000"/>
                                      </p:stCondLst>
                                      <p:childTnLst>
                                        <p:animMotion origin="layout" path="M -4.16667E-7 -1.85185E-6 L -4.16667E-7 0.05139 " pathEditMode="relative" rAng="0" ptsTypes="AA">
                                          <p:cBhvr>
                                            <p:cTn id="37" dur="1000" spd="-100000" fill="hold"/>
                                            <p:tgtEl>
                                              <p:spTgt spid="295"/>
                                            </p:tgtEl>
                                            <p:attrNameLst>
                                              <p:attrName>ppt_x</p:attrName>
                                              <p:attrName>ppt_y</p:attrName>
                                            </p:attrNameLst>
                                          </p:cBhvr>
                                          <p:rCtr x="0" y="2569"/>
                                        </p:animMotion>
                                      </p:childTnLst>
                                    </p:cTn>
                                  </p:par>
                                  <p:par>
                                    <p:cTn id="38" presetID="10" presetClass="entr" presetSubtype="0" fill="hold" grpId="0" nodeType="withEffect">
                                      <p:stCondLst>
                                        <p:cond delay="2100"/>
                                      </p:stCondLst>
                                      <p:childTnLst>
                                        <p:set>
                                          <p:cBhvr>
                                            <p:cTn id="39" dur="1" fill="hold">
                                              <p:stCondLst>
                                                <p:cond delay="0"/>
                                              </p:stCondLst>
                                            </p:cTn>
                                            <p:tgtEl>
                                              <p:spTgt spid="292"/>
                                            </p:tgtEl>
                                            <p:attrNameLst>
                                              <p:attrName>style.visibility</p:attrName>
                                            </p:attrNameLst>
                                          </p:cBhvr>
                                          <p:to>
                                            <p:strVal val="visible"/>
                                          </p:to>
                                        </p:set>
                                        <p:animEffect transition="in" filter="fade">
                                          <p:cBhvr>
                                            <p:cTn id="40" dur="1000"/>
                                            <p:tgtEl>
                                              <p:spTgt spid="292"/>
                                            </p:tgtEl>
                                          </p:cBhvr>
                                        </p:animEffect>
                                      </p:childTnLst>
                                    </p:cTn>
                                  </p:par>
                                  <p:par>
                                    <p:cTn id="41" presetID="42" presetClass="path" presetSubtype="0" decel="100000" fill="hold" grpId="1" nodeType="withEffect">
                                      <p:stCondLst>
                                        <p:cond delay="2100"/>
                                      </p:stCondLst>
                                      <p:childTnLst>
                                        <p:animMotion origin="layout" path="M -4.16667E-7 -1.85185E-6 L -4.16667E-7 0.05139 " pathEditMode="relative" rAng="0" ptsTypes="AA">
                                          <p:cBhvr>
                                            <p:cTn id="42" dur="1000" spd="-100000" fill="hold"/>
                                            <p:tgtEl>
                                              <p:spTgt spid="292"/>
                                            </p:tgtEl>
                                            <p:attrNameLst>
                                              <p:attrName>ppt_x</p:attrName>
                                              <p:attrName>ppt_y</p:attrName>
                                            </p:attrNameLst>
                                          </p:cBhvr>
                                          <p:rCtr x="0" y="2569"/>
                                        </p:animMotion>
                                      </p:childTnLst>
                                    </p:cTn>
                                  </p:par>
                                  <p:par>
                                    <p:cTn id="43" presetID="10" presetClass="entr" presetSubtype="0" fill="hold" nodeType="withEffect">
                                      <p:stCondLst>
                                        <p:cond delay="2100"/>
                                      </p:stCondLst>
                                      <p:childTnLst>
                                        <p:set>
                                          <p:cBhvr>
                                            <p:cTn id="44" dur="1" fill="hold">
                                              <p:stCondLst>
                                                <p:cond delay="0"/>
                                              </p:stCondLst>
                                            </p:cTn>
                                            <p:tgtEl>
                                              <p:spTgt spid="298"/>
                                            </p:tgtEl>
                                            <p:attrNameLst>
                                              <p:attrName>style.visibility</p:attrName>
                                            </p:attrNameLst>
                                          </p:cBhvr>
                                          <p:to>
                                            <p:strVal val="visible"/>
                                          </p:to>
                                        </p:set>
                                        <p:animEffect transition="in" filter="fade">
                                          <p:cBhvr>
                                            <p:cTn id="45" dur="1000"/>
                                            <p:tgtEl>
                                              <p:spTgt spid="298"/>
                                            </p:tgtEl>
                                          </p:cBhvr>
                                        </p:animEffect>
                                      </p:childTnLst>
                                    </p:cTn>
                                  </p:par>
                                  <p:par>
                                    <p:cTn id="46" presetID="42" presetClass="path" presetSubtype="0" decel="100000" fill="hold" nodeType="withEffect">
                                      <p:stCondLst>
                                        <p:cond delay="2100"/>
                                      </p:stCondLst>
                                      <p:childTnLst>
                                        <p:animMotion origin="layout" path="M -4.16667E-7 -1.85185E-6 L -4.16667E-7 0.05139 " pathEditMode="relative" rAng="0" ptsTypes="AA">
                                          <p:cBhvr>
                                            <p:cTn id="47" dur="1000" spd="-100000" fill="hold"/>
                                            <p:tgtEl>
                                              <p:spTgt spid="298"/>
                                            </p:tgtEl>
                                            <p:attrNameLst>
                                              <p:attrName>ppt_x</p:attrName>
                                              <p:attrName>ppt_y</p:attrName>
                                            </p:attrNameLst>
                                          </p:cBhvr>
                                          <p:rCtr x="0" y="2569"/>
                                        </p:animMotion>
                                      </p:childTnLst>
                                    </p:cTn>
                                  </p:par>
                                  <p:par>
                                    <p:cTn id="48" presetID="10" presetClass="entr" presetSubtype="0" fill="hold" grpId="0" nodeType="withEffect">
                                      <p:stCondLst>
                                        <p:cond delay="2200"/>
                                      </p:stCondLst>
                                      <p:childTnLst>
                                        <p:set>
                                          <p:cBhvr>
                                            <p:cTn id="49" dur="1" fill="hold">
                                              <p:stCondLst>
                                                <p:cond delay="0"/>
                                              </p:stCondLst>
                                            </p:cTn>
                                            <p:tgtEl>
                                              <p:spTgt spid="293"/>
                                            </p:tgtEl>
                                            <p:attrNameLst>
                                              <p:attrName>style.visibility</p:attrName>
                                            </p:attrNameLst>
                                          </p:cBhvr>
                                          <p:to>
                                            <p:strVal val="visible"/>
                                          </p:to>
                                        </p:set>
                                        <p:animEffect transition="in" filter="fade">
                                          <p:cBhvr>
                                            <p:cTn id="50" dur="1000"/>
                                            <p:tgtEl>
                                              <p:spTgt spid="293"/>
                                            </p:tgtEl>
                                          </p:cBhvr>
                                        </p:animEffect>
                                      </p:childTnLst>
                                    </p:cTn>
                                  </p:par>
                                  <p:par>
                                    <p:cTn id="51" presetID="42" presetClass="path" presetSubtype="0" decel="100000" fill="hold" grpId="1" nodeType="withEffect">
                                      <p:stCondLst>
                                        <p:cond delay="2200"/>
                                      </p:stCondLst>
                                      <p:childTnLst>
                                        <p:animMotion origin="layout" path="M -4.16667E-7 -1.85185E-6 L -4.16667E-7 0.05139 " pathEditMode="relative" rAng="0" ptsTypes="AA">
                                          <p:cBhvr>
                                            <p:cTn id="52" dur="1000" spd="-100000" fill="hold"/>
                                            <p:tgtEl>
                                              <p:spTgt spid="293"/>
                                            </p:tgtEl>
                                            <p:attrNameLst>
                                              <p:attrName>ppt_x</p:attrName>
                                              <p:attrName>ppt_y</p:attrName>
                                            </p:attrNameLst>
                                          </p:cBhvr>
                                          <p:rCtr x="0" y="2569"/>
                                        </p:animMotion>
                                      </p:childTnLst>
                                    </p:cTn>
                                  </p:par>
                                  <p:par>
                                    <p:cTn id="53" presetID="10" presetClass="entr" presetSubtype="0" fill="hold" nodeType="withEffect">
                                      <p:stCondLst>
                                        <p:cond delay="2200"/>
                                      </p:stCondLst>
                                      <p:childTnLst>
                                        <p:set>
                                          <p:cBhvr>
                                            <p:cTn id="54" dur="1" fill="hold">
                                              <p:stCondLst>
                                                <p:cond delay="0"/>
                                              </p:stCondLst>
                                            </p:cTn>
                                            <p:tgtEl>
                                              <p:spTgt spid="307"/>
                                            </p:tgtEl>
                                            <p:attrNameLst>
                                              <p:attrName>style.visibility</p:attrName>
                                            </p:attrNameLst>
                                          </p:cBhvr>
                                          <p:to>
                                            <p:strVal val="visible"/>
                                          </p:to>
                                        </p:set>
                                        <p:animEffect transition="in" filter="fade">
                                          <p:cBhvr>
                                            <p:cTn id="55" dur="1000"/>
                                            <p:tgtEl>
                                              <p:spTgt spid="307"/>
                                            </p:tgtEl>
                                          </p:cBhvr>
                                        </p:animEffect>
                                      </p:childTnLst>
                                    </p:cTn>
                                  </p:par>
                                  <p:par>
                                    <p:cTn id="56" presetID="42" presetClass="path" presetSubtype="0" decel="100000" fill="hold" nodeType="withEffect">
                                      <p:stCondLst>
                                        <p:cond delay="2200"/>
                                      </p:stCondLst>
                                      <p:childTnLst>
                                        <p:animMotion origin="layout" path="M -4.16667E-7 -1.85185E-6 L -4.16667E-7 0.05139 " pathEditMode="relative" rAng="0" ptsTypes="AA">
                                          <p:cBhvr>
                                            <p:cTn id="57" dur="1000" spd="-100000" fill="hold"/>
                                            <p:tgtEl>
                                              <p:spTgt spid="307"/>
                                            </p:tgtEl>
                                            <p:attrNameLst>
                                              <p:attrName>ppt_x</p:attrName>
                                              <p:attrName>ppt_y</p:attrName>
                                            </p:attrNameLst>
                                          </p:cBhvr>
                                          <p:rCtr x="0" y="2569"/>
                                        </p:animMotion>
                                      </p:childTnLst>
                                    </p:cTn>
                                  </p:par>
                                  <p:par>
                                    <p:cTn id="58" presetID="10" presetClass="entr" presetSubtype="0" fill="hold" grpId="0" nodeType="withEffect">
                                      <p:stCondLst>
                                        <p:cond delay="2300"/>
                                      </p:stCondLst>
                                      <p:childTnLst>
                                        <p:set>
                                          <p:cBhvr>
                                            <p:cTn id="59" dur="1" fill="hold">
                                              <p:stCondLst>
                                                <p:cond delay="0"/>
                                              </p:stCondLst>
                                            </p:cTn>
                                            <p:tgtEl>
                                              <p:spTgt spid="294"/>
                                            </p:tgtEl>
                                            <p:attrNameLst>
                                              <p:attrName>style.visibility</p:attrName>
                                            </p:attrNameLst>
                                          </p:cBhvr>
                                          <p:to>
                                            <p:strVal val="visible"/>
                                          </p:to>
                                        </p:set>
                                        <p:animEffect transition="in" filter="fade">
                                          <p:cBhvr>
                                            <p:cTn id="60" dur="1000"/>
                                            <p:tgtEl>
                                              <p:spTgt spid="294"/>
                                            </p:tgtEl>
                                          </p:cBhvr>
                                        </p:animEffect>
                                      </p:childTnLst>
                                    </p:cTn>
                                  </p:par>
                                  <p:par>
                                    <p:cTn id="61" presetID="42" presetClass="path" presetSubtype="0" decel="100000" fill="hold" grpId="1" nodeType="withEffect">
                                      <p:stCondLst>
                                        <p:cond delay="2300"/>
                                      </p:stCondLst>
                                      <p:childTnLst>
                                        <p:animMotion origin="layout" path="M -4.16667E-7 -1.85185E-6 L -4.16667E-7 0.05139 " pathEditMode="relative" rAng="0" ptsTypes="AA">
                                          <p:cBhvr>
                                            <p:cTn id="62" dur="1000" spd="-100000" fill="hold"/>
                                            <p:tgtEl>
                                              <p:spTgt spid="294"/>
                                            </p:tgtEl>
                                            <p:attrNameLst>
                                              <p:attrName>ppt_x</p:attrName>
                                              <p:attrName>ppt_y</p:attrName>
                                            </p:attrNameLst>
                                          </p:cBhvr>
                                          <p:rCtr x="0" y="2569"/>
                                        </p:animMotion>
                                      </p:childTnLst>
                                    </p:cTn>
                                  </p:par>
                                  <p:par>
                                    <p:cTn id="63" presetID="10" presetClass="entr" presetSubtype="0" fill="hold" grpId="0" nodeType="withEffect">
                                      <p:stCondLst>
                                        <p:cond delay="3200"/>
                                      </p:stCondLst>
                                      <p:childTnLst>
                                        <p:set>
                                          <p:cBhvr>
                                            <p:cTn id="64" dur="1" fill="hold">
                                              <p:stCondLst>
                                                <p:cond delay="0"/>
                                              </p:stCondLst>
                                            </p:cTn>
                                            <p:tgtEl>
                                              <p:spTgt spid="289"/>
                                            </p:tgtEl>
                                            <p:attrNameLst>
                                              <p:attrName>style.visibility</p:attrName>
                                            </p:attrNameLst>
                                          </p:cBhvr>
                                          <p:to>
                                            <p:strVal val="visible"/>
                                          </p:to>
                                        </p:set>
                                        <p:animEffect transition="in" filter="fade">
                                          <p:cBhvr>
                                            <p:cTn id="65" dur="1000"/>
                                            <p:tgtEl>
                                              <p:spTgt spid="289"/>
                                            </p:tgtEl>
                                          </p:cBhvr>
                                        </p:animEffect>
                                      </p:childTnLst>
                                    </p:cTn>
                                  </p:par>
                                  <p:par>
                                    <p:cTn id="66" presetID="42" presetClass="path" presetSubtype="0" decel="100000" fill="hold" grpId="1" nodeType="withEffect">
                                      <p:stCondLst>
                                        <p:cond delay="3200"/>
                                      </p:stCondLst>
                                      <p:childTnLst>
                                        <p:animMotion origin="layout" path="M -2.91667E-6 -3.7037E-7 L 0.0306 0.00162 " pathEditMode="relative" rAng="0" ptsTypes="AA">
                                          <p:cBhvr>
                                            <p:cTn id="67" dur="1000" spd="-100000" fill="hold"/>
                                            <p:tgtEl>
                                              <p:spTgt spid="289"/>
                                            </p:tgtEl>
                                            <p:attrNameLst>
                                              <p:attrName>ppt_x</p:attrName>
                                              <p:attrName>ppt_y</p:attrName>
                                            </p:attrNameLst>
                                          </p:cBhvr>
                                          <p:rCtr x="1523" y="69"/>
                                        </p:animMotion>
                                      </p:childTnLst>
                                    </p:cTn>
                                  </p:par>
                                  <p:par>
                                    <p:cTn id="68" presetID="10" presetClass="entr" presetSubtype="0" fill="hold" grpId="0" nodeType="withEffect">
                                      <p:stCondLst>
                                        <p:cond delay="3300"/>
                                      </p:stCondLst>
                                      <p:childTnLst>
                                        <p:set>
                                          <p:cBhvr>
                                            <p:cTn id="69" dur="1" fill="hold">
                                              <p:stCondLst>
                                                <p:cond delay="0"/>
                                              </p:stCondLst>
                                            </p:cTn>
                                            <p:tgtEl>
                                              <p:spTgt spid="290"/>
                                            </p:tgtEl>
                                            <p:attrNameLst>
                                              <p:attrName>style.visibility</p:attrName>
                                            </p:attrNameLst>
                                          </p:cBhvr>
                                          <p:to>
                                            <p:strVal val="visible"/>
                                          </p:to>
                                        </p:set>
                                        <p:animEffect transition="in" filter="fade">
                                          <p:cBhvr>
                                            <p:cTn id="70" dur="1000"/>
                                            <p:tgtEl>
                                              <p:spTgt spid="290"/>
                                            </p:tgtEl>
                                          </p:cBhvr>
                                        </p:animEffect>
                                      </p:childTnLst>
                                    </p:cTn>
                                  </p:par>
                                  <p:par>
                                    <p:cTn id="71" presetID="42" presetClass="path" presetSubtype="0" decel="100000" fill="hold" grpId="1" nodeType="withEffect">
                                      <p:stCondLst>
                                        <p:cond delay="3300"/>
                                      </p:stCondLst>
                                      <p:childTnLst>
                                        <p:animMotion origin="layout" path="M 2.29167E-6 -1.48148E-6 L 0.0306 0.00162 " pathEditMode="relative" rAng="0" ptsTypes="AA">
                                          <p:cBhvr>
                                            <p:cTn id="72" dur="1000" spd="-100000" fill="hold"/>
                                            <p:tgtEl>
                                              <p:spTgt spid="290"/>
                                            </p:tgtEl>
                                            <p:attrNameLst>
                                              <p:attrName>ppt_x</p:attrName>
                                              <p:attrName>ppt_y</p:attrName>
                                            </p:attrNameLst>
                                          </p:cBhvr>
                                          <p:rCtr x="1523" y="69"/>
                                        </p:animMotion>
                                      </p:childTnLst>
                                    </p:cTn>
                                  </p:par>
                                  <p:par>
                                    <p:cTn id="73" presetID="10" presetClass="entr" presetSubtype="0" fill="hold" grpId="0" nodeType="withEffect">
                                      <p:stCondLst>
                                        <p:cond delay="3400"/>
                                      </p:stCondLst>
                                      <p:childTnLst>
                                        <p:set>
                                          <p:cBhvr>
                                            <p:cTn id="74" dur="1" fill="hold">
                                              <p:stCondLst>
                                                <p:cond delay="0"/>
                                              </p:stCondLst>
                                            </p:cTn>
                                            <p:tgtEl>
                                              <p:spTgt spid="285"/>
                                            </p:tgtEl>
                                            <p:attrNameLst>
                                              <p:attrName>style.visibility</p:attrName>
                                            </p:attrNameLst>
                                          </p:cBhvr>
                                          <p:to>
                                            <p:strVal val="visible"/>
                                          </p:to>
                                        </p:set>
                                        <p:animEffect transition="in" filter="fade">
                                          <p:cBhvr>
                                            <p:cTn id="75" dur="1000"/>
                                            <p:tgtEl>
                                              <p:spTgt spid="285"/>
                                            </p:tgtEl>
                                          </p:cBhvr>
                                        </p:animEffect>
                                      </p:childTnLst>
                                    </p:cTn>
                                  </p:par>
                                  <p:par>
                                    <p:cTn id="76" presetID="42" presetClass="path" presetSubtype="0" decel="100000" fill="hold" grpId="1" nodeType="withEffect">
                                      <p:stCondLst>
                                        <p:cond delay="3400"/>
                                      </p:stCondLst>
                                      <p:childTnLst>
                                        <p:animMotion origin="layout" path="M -2.70833E-6 1.48148E-6 L 0.0306 0.00162 " pathEditMode="relative" rAng="0" ptsTypes="AA">
                                          <p:cBhvr>
                                            <p:cTn id="77" dur="1000" spd="-100000" fill="hold"/>
                                            <p:tgtEl>
                                              <p:spTgt spid="285"/>
                                            </p:tgtEl>
                                            <p:attrNameLst>
                                              <p:attrName>ppt_x</p:attrName>
                                              <p:attrName>ppt_y</p:attrName>
                                            </p:attrNameLst>
                                          </p:cBhvr>
                                          <p:rCtr x="1523" y="69"/>
                                        </p:animMotion>
                                      </p:childTnLst>
                                    </p:cTn>
                                  </p:par>
                                  <p:par>
                                    <p:cTn id="78" presetID="2" presetClass="entr" presetSubtype="8" accel="50000" fill="hold" nodeType="withEffect" p14:presetBounceEnd="50000">
                                      <p:stCondLst>
                                        <p:cond delay="500"/>
                                      </p:stCondLst>
                                      <p:childTnLst>
                                        <p:set>
                                          <p:cBhvr>
                                            <p:cTn id="79" dur="1" fill="hold">
                                              <p:stCondLst>
                                                <p:cond delay="0"/>
                                              </p:stCondLst>
                                            </p:cTn>
                                            <p:tgtEl>
                                              <p:spTgt spid="43"/>
                                            </p:tgtEl>
                                            <p:attrNameLst>
                                              <p:attrName>style.visibility</p:attrName>
                                            </p:attrNameLst>
                                          </p:cBhvr>
                                          <p:to>
                                            <p:strVal val="visible"/>
                                          </p:to>
                                        </p:set>
                                        <p:anim calcmode="lin" valueType="num" p14:bounceEnd="50000">
                                          <p:cBhvr additive="base">
                                            <p:cTn id="80" dur="5000" fill="hold"/>
                                            <p:tgtEl>
                                              <p:spTgt spid="43"/>
                                            </p:tgtEl>
                                            <p:attrNameLst>
                                              <p:attrName>ppt_x</p:attrName>
                                            </p:attrNameLst>
                                          </p:cBhvr>
                                          <p:tavLst>
                                            <p:tav tm="0">
                                              <p:val>
                                                <p:strVal val="0-#ppt_w/2"/>
                                              </p:val>
                                            </p:tav>
                                            <p:tav tm="100000">
                                              <p:val>
                                                <p:strVal val="#ppt_x"/>
                                              </p:val>
                                            </p:tav>
                                          </p:tavLst>
                                        </p:anim>
                                        <p:anim calcmode="lin" valueType="num" p14:bounceEnd="50000">
                                          <p:cBhvr additive="base">
                                            <p:cTn id="81" dur="5000" fill="hold"/>
                                            <p:tgtEl>
                                              <p:spTgt spid="43"/>
                                            </p:tgtEl>
                                            <p:attrNameLst>
                                              <p:attrName>ppt_y</p:attrName>
                                            </p:attrNameLst>
                                          </p:cBhvr>
                                          <p:tavLst>
                                            <p:tav tm="0">
                                              <p:val>
                                                <p:strVal val="#ppt_y"/>
                                              </p:val>
                                            </p:tav>
                                            <p:tav tm="100000">
                                              <p:val>
                                                <p:strVal val="#ppt_y"/>
                                              </p:val>
                                            </p:tav>
                                          </p:tavLst>
                                        </p:anim>
                                      </p:childTnLst>
                                    </p:cTn>
                                  </p:par>
                                  <p:par>
                                    <p:cTn id="82" presetID="2" presetClass="entr" presetSubtype="8" accel="50000" fill="hold" nodeType="withEffect" p14:presetBounceEnd="50000">
                                      <p:stCondLst>
                                        <p:cond delay="600"/>
                                      </p:stCondLst>
                                      <p:childTnLst>
                                        <p:set>
                                          <p:cBhvr>
                                            <p:cTn id="83" dur="1" fill="hold">
                                              <p:stCondLst>
                                                <p:cond delay="0"/>
                                              </p:stCondLst>
                                            </p:cTn>
                                            <p:tgtEl>
                                              <p:spTgt spid="46"/>
                                            </p:tgtEl>
                                            <p:attrNameLst>
                                              <p:attrName>style.visibility</p:attrName>
                                            </p:attrNameLst>
                                          </p:cBhvr>
                                          <p:to>
                                            <p:strVal val="visible"/>
                                          </p:to>
                                        </p:set>
                                        <p:anim calcmode="lin" valueType="num" p14:bounceEnd="50000">
                                          <p:cBhvr additive="base">
                                            <p:cTn id="84" dur="5000" fill="hold"/>
                                            <p:tgtEl>
                                              <p:spTgt spid="46"/>
                                            </p:tgtEl>
                                            <p:attrNameLst>
                                              <p:attrName>ppt_x</p:attrName>
                                            </p:attrNameLst>
                                          </p:cBhvr>
                                          <p:tavLst>
                                            <p:tav tm="0">
                                              <p:val>
                                                <p:strVal val="0-#ppt_w/2"/>
                                              </p:val>
                                            </p:tav>
                                            <p:tav tm="100000">
                                              <p:val>
                                                <p:strVal val="#ppt_x"/>
                                              </p:val>
                                            </p:tav>
                                          </p:tavLst>
                                        </p:anim>
                                        <p:anim calcmode="lin" valueType="num" p14:bounceEnd="50000">
                                          <p:cBhvr additive="base">
                                            <p:cTn id="85" dur="5000" fill="hold"/>
                                            <p:tgtEl>
                                              <p:spTgt spid="46"/>
                                            </p:tgtEl>
                                            <p:attrNameLst>
                                              <p:attrName>ppt_y</p:attrName>
                                            </p:attrNameLst>
                                          </p:cBhvr>
                                          <p:tavLst>
                                            <p:tav tm="0">
                                              <p:val>
                                                <p:strVal val="#ppt_y"/>
                                              </p:val>
                                            </p:tav>
                                            <p:tav tm="100000">
                                              <p:val>
                                                <p:strVal val="#ppt_y"/>
                                              </p:val>
                                            </p:tav>
                                          </p:tavLst>
                                        </p:anim>
                                      </p:childTnLst>
                                    </p:cTn>
                                  </p:par>
                                  <p:par>
                                    <p:cTn id="86" presetID="2" presetClass="entr" presetSubtype="8" accel="50000" fill="hold" nodeType="withEffect" p14:presetBounceEnd="50000">
                                      <p:stCondLst>
                                        <p:cond delay="700"/>
                                      </p:stCondLst>
                                      <p:childTnLst>
                                        <p:set>
                                          <p:cBhvr>
                                            <p:cTn id="87" dur="1" fill="hold">
                                              <p:stCondLst>
                                                <p:cond delay="0"/>
                                              </p:stCondLst>
                                            </p:cTn>
                                            <p:tgtEl>
                                              <p:spTgt spid="49"/>
                                            </p:tgtEl>
                                            <p:attrNameLst>
                                              <p:attrName>style.visibility</p:attrName>
                                            </p:attrNameLst>
                                          </p:cBhvr>
                                          <p:to>
                                            <p:strVal val="visible"/>
                                          </p:to>
                                        </p:set>
                                        <p:anim calcmode="lin" valueType="num" p14:bounceEnd="50000">
                                          <p:cBhvr additive="base">
                                            <p:cTn id="88" dur="5000" fill="hold"/>
                                            <p:tgtEl>
                                              <p:spTgt spid="49"/>
                                            </p:tgtEl>
                                            <p:attrNameLst>
                                              <p:attrName>ppt_x</p:attrName>
                                            </p:attrNameLst>
                                          </p:cBhvr>
                                          <p:tavLst>
                                            <p:tav tm="0">
                                              <p:val>
                                                <p:strVal val="0-#ppt_w/2"/>
                                              </p:val>
                                            </p:tav>
                                            <p:tav tm="100000">
                                              <p:val>
                                                <p:strVal val="#ppt_x"/>
                                              </p:val>
                                            </p:tav>
                                          </p:tavLst>
                                        </p:anim>
                                        <p:anim calcmode="lin" valueType="num" p14:bounceEnd="50000">
                                          <p:cBhvr additive="base">
                                            <p:cTn id="89" dur="50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162" grpId="0"/>
          <p:bldP spid="276" grpId="0" animBg="1"/>
          <p:bldP spid="277" grpId="0"/>
          <p:bldP spid="277" grpId="1"/>
          <p:bldP spid="285" grpId="0"/>
          <p:bldP spid="285" grpId="1"/>
          <p:bldP spid="289" grpId="0"/>
          <p:bldP spid="289" grpId="1"/>
          <p:bldP spid="290" grpId="0"/>
          <p:bldP spid="290" grpId="1"/>
          <p:bldP spid="292" grpId="0"/>
          <p:bldP spid="292" grpId="1"/>
          <p:bldP spid="293" grpId="0"/>
          <p:bldP spid="293" grpId="1"/>
          <p:bldP spid="294" grpId="0"/>
          <p:bldP spid="29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par>
                                    <p:cTn id="12" presetID="42" presetClass="path" presetSubtype="0" decel="100000" fill="hold" grpId="1" nodeType="withEffect">
                                      <p:stCondLst>
                                        <p:cond delay="200"/>
                                      </p:stCondLst>
                                      <p:childTnLst>
                                        <p:animMotion origin="layout" path="M 1.875E-6 3.7037E-6 L -0.04766 -0.00186 " pathEditMode="relative" rAng="0" ptsTypes="AA">
                                          <p:cBhvr>
                                            <p:cTn id="13" dur="1000" spd="-100000" fill="hold"/>
                                            <p:tgtEl>
                                              <p:spTgt spid="41"/>
                                            </p:tgtEl>
                                            <p:attrNameLst>
                                              <p:attrName>ppt_x</p:attrName>
                                              <p:attrName>ppt_y</p:attrName>
                                            </p:attrNameLst>
                                          </p:cBhvr>
                                          <p:rCtr x="-2383" y="-93"/>
                                        </p:animMotion>
                                      </p:childTnLst>
                                    </p:cTn>
                                  </p:par>
                                  <p:par>
                                    <p:cTn id="14" presetID="55" presetClass="entr" presetSubtype="0" fill="hold" grpId="0" nodeType="withEffect">
                                      <p:stCondLst>
                                        <p:cond delay="1000"/>
                                      </p:stCondLst>
                                      <p:iterate type="lt">
                                        <p:tmPct val="10000"/>
                                      </p:iterate>
                                      <p:childTnLst>
                                        <p:set>
                                          <p:cBhvr>
                                            <p:cTn id="15" dur="1" fill="hold">
                                              <p:stCondLst>
                                                <p:cond delay="0"/>
                                              </p:stCondLst>
                                            </p:cTn>
                                            <p:tgtEl>
                                              <p:spTgt spid="162"/>
                                            </p:tgtEl>
                                            <p:attrNameLst>
                                              <p:attrName>style.visibility</p:attrName>
                                            </p:attrNameLst>
                                          </p:cBhvr>
                                          <p:to>
                                            <p:strVal val="visible"/>
                                          </p:to>
                                        </p:set>
                                        <p:anim calcmode="lin" valueType="num">
                                          <p:cBhvr>
                                            <p:cTn id="16" dur="100" fill="hold"/>
                                            <p:tgtEl>
                                              <p:spTgt spid="162"/>
                                            </p:tgtEl>
                                            <p:attrNameLst>
                                              <p:attrName>ppt_w</p:attrName>
                                            </p:attrNameLst>
                                          </p:cBhvr>
                                          <p:tavLst>
                                            <p:tav tm="0">
                                              <p:val>
                                                <p:strVal val="#ppt_w*0.70"/>
                                              </p:val>
                                            </p:tav>
                                            <p:tav tm="100000">
                                              <p:val>
                                                <p:strVal val="#ppt_w"/>
                                              </p:val>
                                            </p:tav>
                                          </p:tavLst>
                                        </p:anim>
                                        <p:anim calcmode="lin" valueType="num">
                                          <p:cBhvr>
                                            <p:cTn id="17" dur="100" fill="hold"/>
                                            <p:tgtEl>
                                              <p:spTgt spid="162"/>
                                            </p:tgtEl>
                                            <p:attrNameLst>
                                              <p:attrName>ppt_h</p:attrName>
                                            </p:attrNameLst>
                                          </p:cBhvr>
                                          <p:tavLst>
                                            <p:tav tm="0">
                                              <p:val>
                                                <p:strVal val="#ppt_h"/>
                                              </p:val>
                                            </p:tav>
                                            <p:tav tm="100000">
                                              <p:val>
                                                <p:strVal val="#ppt_h"/>
                                              </p:val>
                                            </p:tav>
                                          </p:tavLst>
                                        </p:anim>
                                        <p:animEffect transition="in" filter="fade">
                                          <p:cBhvr>
                                            <p:cTn id="18" dur="100"/>
                                            <p:tgtEl>
                                              <p:spTgt spid="16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6"/>
                                            </p:tgtEl>
                                            <p:attrNameLst>
                                              <p:attrName>style.visibility</p:attrName>
                                            </p:attrNameLst>
                                          </p:cBhvr>
                                          <p:to>
                                            <p:strVal val="visible"/>
                                          </p:to>
                                        </p:set>
                                        <p:animEffect transition="in" filter="fade">
                                          <p:cBhvr>
                                            <p:cTn id="23" dur="500"/>
                                            <p:tgtEl>
                                              <p:spTgt spid="276"/>
                                            </p:tgtEl>
                                          </p:cBhvr>
                                        </p:animEffect>
                                      </p:childTnLst>
                                    </p:cTn>
                                  </p:par>
                                  <p:par>
                                    <p:cTn id="24" presetID="2" presetClass="entr" presetSubtype="8" accel="50000" decel="50000" fill="hold" nodeType="withEffect">
                                      <p:stCondLst>
                                        <p:cond delay="0"/>
                                      </p:stCondLst>
                                      <p:childTnLst>
                                        <p:set>
                                          <p:cBhvr>
                                            <p:cTn id="25" dur="1" fill="hold">
                                              <p:stCondLst>
                                                <p:cond delay="0"/>
                                              </p:stCondLst>
                                            </p:cTn>
                                            <p:tgtEl>
                                              <p:spTgt spid="278"/>
                                            </p:tgtEl>
                                            <p:attrNameLst>
                                              <p:attrName>style.visibility</p:attrName>
                                            </p:attrNameLst>
                                          </p:cBhvr>
                                          <p:to>
                                            <p:strVal val="visible"/>
                                          </p:to>
                                        </p:set>
                                        <p:anim calcmode="lin" valueType="num">
                                          <p:cBhvr additive="base">
                                            <p:cTn id="26" dur="1000" fill="hold"/>
                                            <p:tgtEl>
                                              <p:spTgt spid="278"/>
                                            </p:tgtEl>
                                            <p:attrNameLst>
                                              <p:attrName>ppt_x</p:attrName>
                                            </p:attrNameLst>
                                          </p:cBhvr>
                                          <p:tavLst>
                                            <p:tav tm="0">
                                              <p:val>
                                                <p:strVal val="0-#ppt_w/2"/>
                                              </p:val>
                                            </p:tav>
                                            <p:tav tm="100000">
                                              <p:val>
                                                <p:strVal val="#ppt_x"/>
                                              </p:val>
                                            </p:tav>
                                          </p:tavLst>
                                        </p:anim>
                                        <p:anim calcmode="lin" valueType="num">
                                          <p:cBhvr additive="base">
                                            <p:cTn id="27" dur="1000" fill="hold"/>
                                            <p:tgtEl>
                                              <p:spTgt spid="278"/>
                                            </p:tgtEl>
                                            <p:attrNameLst>
                                              <p:attrName>ppt_y</p:attrName>
                                            </p:attrNameLst>
                                          </p:cBhvr>
                                          <p:tavLst>
                                            <p:tav tm="0">
                                              <p:val>
                                                <p:strVal val="#ppt_y"/>
                                              </p:val>
                                            </p:tav>
                                            <p:tav tm="100000">
                                              <p:val>
                                                <p:strVal val="#ppt_y"/>
                                              </p:val>
                                            </p:tav>
                                          </p:tavLst>
                                        </p:anim>
                                      </p:childTnLst>
                                    </p:cTn>
                                  </p:par>
                                  <p:par>
                                    <p:cTn id="28" presetID="10" presetClass="entr" presetSubtype="0" fill="hold" grpId="0" nodeType="withEffect">
                                      <p:stCondLst>
                                        <p:cond delay="200"/>
                                      </p:stCondLst>
                                      <p:childTnLst>
                                        <p:set>
                                          <p:cBhvr>
                                            <p:cTn id="29" dur="1" fill="hold">
                                              <p:stCondLst>
                                                <p:cond delay="0"/>
                                              </p:stCondLst>
                                            </p:cTn>
                                            <p:tgtEl>
                                              <p:spTgt spid="277"/>
                                            </p:tgtEl>
                                            <p:attrNameLst>
                                              <p:attrName>style.visibility</p:attrName>
                                            </p:attrNameLst>
                                          </p:cBhvr>
                                          <p:to>
                                            <p:strVal val="visible"/>
                                          </p:to>
                                        </p:set>
                                        <p:animEffect transition="in" filter="fade">
                                          <p:cBhvr>
                                            <p:cTn id="30" dur="1000"/>
                                            <p:tgtEl>
                                              <p:spTgt spid="277"/>
                                            </p:tgtEl>
                                          </p:cBhvr>
                                        </p:animEffect>
                                      </p:childTnLst>
                                    </p:cTn>
                                  </p:par>
                                  <p:par>
                                    <p:cTn id="31" presetID="42" presetClass="path" presetSubtype="0" decel="100000" fill="hold" grpId="1" nodeType="withEffect">
                                      <p:stCondLst>
                                        <p:cond delay="200"/>
                                      </p:stCondLst>
                                      <p:childTnLst>
                                        <p:animMotion origin="layout" path="M 2.91667E-6 -2.96296E-6 L -0.04766 -0.00185 " pathEditMode="relative" rAng="0" ptsTypes="AA">
                                          <p:cBhvr>
                                            <p:cTn id="32" dur="1000" spd="-100000" fill="hold"/>
                                            <p:tgtEl>
                                              <p:spTgt spid="277"/>
                                            </p:tgtEl>
                                            <p:attrNameLst>
                                              <p:attrName>ppt_x</p:attrName>
                                              <p:attrName>ppt_y</p:attrName>
                                            </p:attrNameLst>
                                          </p:cBhvr>
                                          <p:rCtr x="-2383" y="-93"/>
                                        </p:animMotion>
                                      </p:childTnLst>
                                    </p:cTn>
                                  </p:par>
                                  <p:par>
                                    <p:cTn id="33" presetID="10" presetClass="entr" presetSubtype="0" fill="hold" nodeType="withEffect">
                                      <p:stCondLst>
                                        <p:cond delay="2000"/>
                                      </p:stCondLst>
                                      <p:childTnLst>
                                        <p:set>
                                          <p:cBhvr>
                                            <p:cTn id="34" dur="1" fill="hold">
                                              <p:stCondLst>
                                                <p:cond delay="0"/>
                                              </p:stCondLst>
                                            </p:cTn>
                                            <p:tgtEl>
                                              <p:spTgt spid="295"/>
                                            </p:tgtEl>
                                            <p:attrNameLst>
                                              <p:attrName>style.visibility</p:attrName>
                                            </p:attrNameLst>
                                          </p:cBhvr>
                                          <p:to>
                                            <p:strVal val="visible"/>
                                          </p:to>
                                        </p:set>
                                        <p:animEffect transition="in" filter="fade">
                                          <p:cBhvr>
                                            <p:cTn id="35" dur="1000"/>
                                            <p:tgtEl>
                                              <p:spTgt spid="295"/>
                                            </p:tgtEl>
                                          </p:cBhvr>
                                        </p:animEffect>
                                      </p:childTnLst>
                                    </p:cTn>
                                  </p:par>
                                  <p:par>
                                    <p:cTn id="36" presetID="42" presetClass="path" presetSubtype="0" decel="100000" fill="hold" nodeType="withEffect">
                                      <p:stCondLst>
                                        <p:cond delay="2000"/>
                                      </p:stCondLst>
                                      <p:childTnLst>
                                        <p:animMotion origin="layout" path="M -4.16667E-7 -1.85185E-6 L -4.16667E-7 0.05139 " pathEditMode="relative" rAng="0" ptsTypes="AA">
                                          <p:cBhvr>
                                            <p:cTn id="37" dur="1000" spd="-100000" fill="hold"/>
                                            <p:tgtEl>
                                              <p:spTgt spid="295"/>
                                            </p:tgtEl>
                                            <p:attrNameLst>
                                              <p:attrName>ppt_x</p:attrName>
                                              <p:attrName>ppt_y</p:attrName>
                                            </p:attrNameLst>
                                          </p:cBhvr>
                                          <p:rCtr x="0" y="2569"/>
                                        </p:animMotion>
                                      </p:childTnLst>
                                    </p:cTn>
                                  </p:par>
                                  <p:par>
                                    <p:cTn id="38" presetID="10" presetClass="entr" presetSubtype="0" fill="hold" grpId="0" nodeType="withEffect">
                                      <p:stCondLst>
                                        <p:cond delay="2100"/>
                                      </p:stCondLst>
                                      <p:childTnLst>
                                        <p:set>
                                          <p:cBhvr>
                                            <p:cTn id="39" dur="1" fill="hold">
                                              <p:stCondLst>
                                                <p:cond delay="0"/>
                                              </p:stCondLst>
                                            </p:cTn>
                                            <p:tgtEl>
                                              <p:spTgt spid="292"/>
                                            </p:tgtEl>
                                            <p:attrNameLst>
                                              <p:attrName>style.visibility</p:attrName>
                                            </p:attrNameLst>
                                          </p:cBhvr>
                                          <p:to>
                                            <p:strVal val="visible"/>
                                          </p:to>
                                        </p:set>
                                        <p:animEffect transition="in" filter="fade">
                                          <p:cBhvr>
                                            <p:cTn id="40" dur="1000"/>
                                            <p:tgtEl>
                                              <p:spTgt spid="292"/>
                                            </p:tgtEl>
                                          </p:cBhvr>
                                        </p:animEffect>
                                      </p:childTnLst>
                                    </p:cTn>
                                  </p:par>
                                  <p:par>
                                    <p:cTn id="41" presetID="42" presetClass="path" presetSubtype="0" decel="100000" fill="hold" grpId="1" nodeType="withEffect">
                                      <p:stCondLst>
                                        <p:cond delay="2100"/>
                                      </p:stCondLst>
                                      <p:childTnLst>
                                        <p:animMotion origin="layout" path="M -4.16667E-7 -1.85185E-6 L -4.16667E-7 0.05139 " pathEditMode="relative" rAng="0" ptsTypes="AA">
                                          <p:cBhvr>
                                            <p:cTn id="42" dur="1000" spd="-100000" fill="hold"/>
                                            <p:tgtEl>
                                              <p:spTgt spid="292"/>
                                            </p:tgtEl>
                                            <p:attrNameLst>
                                              <p:attrName>ppt_x</p:attrName>
                                              <p:attrName>ppt_y</p:attrName>
                                            </p:attrNameLst>
                                          </p:cBhvr>
                                          <p:rCtr x="0" y="2569"/>
                                        </p:animMotion>
                                      </p:childTnLst>
                                    </p:cTn>
                                  </p:par>
                                  <p:par>
                                    <p:cTn id="43" presetID="10" presetClass="entr" presetSubtype="0" fill="hold" nodeType="withEffect">
                                      <p:stCondLst>
                                        <p:cond delay="2100"/>
                                      </p:stCondLst>
                                      <p:childTnLst>
                                        <p:set>
                                          <p:cBhvr>
                                            <p:cTn id="44" dur="1" fill="hold">
                                              <p:stCondLst>
                                                <p:cond delay="0"/>
                                              </p:stCondLst>
                                            </p:cTn>
                                            <p:tgtEl>
                                              <p:spTgt spid="298"/>
                                            </p:tgtEl>
                                            <p:attrNameLst>
                                              <p:attrName>style.visibility</p:attrName>
                                            </p:attrNameLst>
                                          </p:cBhvr>
                                          <p:to>
                                            <p:strVal val="visible"/>
                                          </p:to>
                                        </p:set>
                                        <p:animEffect transition="in" filter="fade">
                                          <p:cBhvr>
                                            <p:cTn id="45" dur="1000"/>
                                            <p:tgtEl>
                                              <p:spTgt spid="298"/>
                                            </p:tgtEl>
                                          </p:cBhvr>
                                        </p:animEffect>
                                      </p:childTnLst>
                                    </p:cTn>
                                  </p:par>
                                  <p:par>
                                    <p:cTn id="46" presetID="42" presetClass="path" presetSubtype="0" decel="100000" fill="hold" nodeType="withEffect">
                                      <p:stCondLst>
                                        <p:cond delay="2100"/>
                                      </p:stCondLst>
                                      <p:childTnLst>
                                        <p:animMotion origin="layout" path="M -4.16667E-7 -1.85185E-6 L -4.16667E-7 0.05139 " pathEditMode="relative" rAng="0" ptsTypes="AA">
                                          <p:cBhvr>
                                            <p:cTn id="47" dur="1000" spd="-100000" fill="hold"/>
                                            <p:tgtEl>
                                              <p:spTgt spid="298"/>
                                            </p:tgtEl>
                                            <p:attrNameLst>
                                              <p:attrName>ppt_x</p:attrName>
                                              <p:attrName>ppt_y</p:attrName>
                                            </p:attrNameLst>
                                          </p:cBhvr>
                                          <p:rCtr x="0" y="2569"/>
                                        </p:animMotion>
                                      </p:childTnLst>
                                    </p:cTn>
                                  </p:par>
                                  <p:par>
                                    <p:cTn id="48" presetID="10" presetClass="entr" presetSubtype="0" fill="hold" grpId="0" nodeType="withEffect">
                                      <p:stCondLst>
                                        <p:cond delay="2200"/>
                                      </p:stCondLst>
                                      <p:childTnLst>
                                        <p:set>
                                          <p:cBhvr>
                                            <p:cTn id="49" dur="1" fill="hold">
                                              <p:stCondLst>
                                                <p:cond delay="0"/>
                                              </p:stCondLst>
                                            </p:cTn>
                                            <p:tgtEl>
                                              <p:spTgt spid="293"/>
                                            </p:tgtEl>
                                            <p:attrNameLst>
                                              <p:attrName>style.visibility</p:attrName>
                                            </p:attrNameLst>
                                          </p:cBhvr>
                                          <p:to>
                                            <p:strVal val="visible"/>
                                          </p:to>
                                        </p:set>
                                        <p:animEffect transition="in" filter="fade">
                                          <p:cBhvr>
                                            <p:cTn id="50" dur="1000"/>
                                            <p:tgtEl>
                                              <p:spTgt spid="293"/>
                                            </p:tgtEl>
                                          </p:cBhvr>
                                        </p:animEffect>
                                      </p:childTnLst>
                                    </p:cTn>
                                  </p:par>
                                  <p:par>
                                    <p:cTn id="51" presetID="42" presetClass="path" presetSubtype="0" decel="100000" fill="hold" grpId="1" nodeType="withEffect">
                                      <p:stCondLst>
                                        <p:cond delay="2200"/>
                                      </p:stCondLst>
                                      <p:childTnLst>
                                        <p:animMotion origin="layout" path="M -4.16667E-7 -1.85185E-6 L -4.16667E-7 0.05139 " pathEditMode="relative" rAng="0" ptsTypes="AA">
                                          <p:cBhvr>
                                            <p:cTn id="52" dur="1000" spd="-100000" fill="hold"/>
                                            <p:tgtEl>
                                              <p:spTgt spid="293"/>
                                            </p:tgtEl>
                                            <p:attrNameLst>
                                              <p:attrName>ppt_x</p:attrName>
                                              <p:attrName>ppt_y</p:attrName>
                                            </p:attrNameLst>
                                          </p:cBhvr>
                                          <p:rCtr x="0" y="2569"/>
                                        </p:animMotion>
                                      </p:childTnLst>
                                    </p:cTn>
                                  </p:par>
                                  <p:par>
                                    <p:cTn id="53" presetID="10" presetClass="entr" presetSubtype="0" fill="hold" nodeType="withEffect">
                                      <p:stCondLst>
                                        <p:cond delay="2200"/>
                                      </p:stCondLst>
                                      <p:childTnLst>
                                        <p:set>
                                          <p:cBhvr>
                                            <p:cTn id="54" dur="1" fill="hold">
                                              <p:stCondLst>
                                                <p:cond delay="0"/>
                                              </p:stCondLst>
                                            </p:cTn>
                                            <p:tgtEl>
                                              <p:spTgt spid="307"/>
                                            </p:tgtEl>
                                            <p:attrNameLst>
                                              <p:attrName>style.visibility</p:attrName>
                                            </p:attrNameLst>
                                          </p:cBhvr>
                                          <p:to>
                                            <p:strVal val="visible"/>
                                          </p:to>
                                        </p:set>
                                        <p:animEffect transition="in" filter="fade">
                                          <p:cBhvr>
                                            <p:cTn id="55" dur="1000"/>
                                            <p:tgtEl>
                                              <p:spTgt spid="307"/>
                                            </p:tgtEl>
                                          </p:cBhvr>
                                        </p:animEffect>
                                      </p:childTnLst>
                                    </p:cTn>
                                  </p:par>
                                  <p:par>
                                    <p:cTn id="56" presetID="42" presetClass="path" presetSubtype="0" decel="100000" fill="hold" nodeType="withEffect">
                                      <p:stCondLst>
                                        <p:cond delay="2200"/>
                                      </p:stCondLst>
                                      <p:childTnLst>
                                        <p:animMotion origin="layout" path="M -4.16667E-7 -1.85185E-6 L -4.16667E-7 0.05139 " pathEditMode="relative" rAng="0" ptsTypes="AA">
                                          <p:cBhvr>
                                            <p:cTn id="57" dur="1000" spd="-100000" fill="hold"/>
                                            <p:tgtEl>
                                              <p:spTgt spid="307"/>
                                            </p:tgtEl>
                                            <p:attrNameLst>
                                              <p:attrName>ppt_x</p:attrName>
                                              <p:attrName>ppt_y</p:attrName>
                                            </p:attrNameLst>
                                          </p:cBhvr>
                                          <p:rCtr x="0" y="2569"/>
                                        </p:animMotion>
                                      </p:childTnLst>
                                    </p:cTn>
                                  </p:par>
                                  <p:par>
                                    <p:cTn id="58" presetID="10" presetClass="entr" presetSubtype="0" fill="hold" grpId="0" nodeType="withEffect">
                                      <p:stCondLst>
                                        <p:cond delay="2300"/>
                                      </p:stCondLst>
                                      <p:childTnLst>
                                        <p:set>
                                          <p:cBhvr>
                                            <p:cTn id="59" dur="1" fill="hold">
                                              <p:stCondLst>
                                                <p:cond delay="0"/>
                                              </p:stCondLst>
                                            </p:cTn>
                                            <p:tgtEl>
                                              <p:spTgt spid="294"/>
                                            </p:tgtEl>
                                            <p:attrNameLst>
                                              <p:attrName>style.visibility</p:attrName>
                                            </p:attrNameLst>
                                          </p:cBhvr>
                                          <p:to>
                                            <p:strVal val="visible"/>
                                          </p:to>
                                        </p:set>
                                        <p:animEffect transition="in" filter="fade">
                                          <p:cBhvr>
                                            <p:cTn id="60" dur="1000"/>
                                            <p:tgtEl>
                                              <p:spTgt spid="294"/>
                                            </p:tgtEl>
                                          </p:cBhvr>
                                        </p:animEffect>
                                      </p:childTnLst>
                                    </p:cTn>
                                  </p:par>
                                  <p:par>
                                    <p:cTn id="61" presetID="42" presetClass="path" presetSubtype="0" decel="100000" fill="hold" grpId="1" nodeType="withEffect">
                                      <p:stCondLst>
                                        <p:cond delay="2300"/>
                                      </p:stCondLst>
                                      <p:childTnLst>
                                        <p:animMotion origin="layout" path="M -4.16667E-7 -1.85185E-6 L -4.16667E-7 0.05139 " pathEditMode="relative" rAng="0" ptsTypes="AA">
                                          <p:cBhvr>
                                            <p:cTn id="62" dur="1000" spd="-100000" fill="hold"/>
                                            <p:tgtEl>
                                              <p:spTgt spid="294"/>
                                            </p:tgtEl>
                                            <p:attrNameLst>
                                              <p:attrName>ppt_x</p:attrName>
                                              <p:attrName>ppt_y</p:attrName>
                                            </p:attrNameLst>
                                          </p:cBhvr>
                                          <p:rCtr x="0" y="2569"/>
                                        </p:animMotion>
                                      </p:childTnLst>
                                    </p:cTn>
                                  </p:par>
                                  <p:par>
                                    <p:cTn id="63" presetID="10" presetClass="entr" presetSubtype="0" fill="hold" grpId="0" nodeType="withEffect">
                                      <p:stCondLst>
                                        <p:cond delay="3200"/>
                                      </p:stCondLst>
                                      <p:childTnLst>
                                        <p:set>
                                          <p:cBhvr>
                                            <p:cTn id="64" dur="1" fill="hold">
                                              <p:stCondLst>
                                                <p:cond delay="0"/>
                                              </p:stCondLst>
                                            </p:cTn>
                                            <p:tgtEl>
                                              <p:spTgt spid="289"/>
                                            </p:tgtEl>
                                            <p:attrNameLst>
                                              <p:attrName>style.visibility</p:attrName>
                                            </p:attrNameLst>
                                          </p:cBhvr>
                                          <p:to>
                                            <p:strVal val="visible"/>
                                          </p:to>
                                        </p:set>
                                        <p:animEffect transition="in" filter="fade">
                                          <p:cBhvr>
                                            <p:cTn id="65" dur="1000"/>
                                            <p:tgtEl>
                                              <p:spTgt spid="289"/>
                                            </p:tgtEl>
                                          </p:cBhvr>
                                        </p:animEffect>
                                      </p:childTnLst>
                                    </p:cTn>
                                  </p:par>
                                  <p:par>
                                    <p:cTn id="66" presetID="42" presetClass="path" presetSubtype="0" decel="100000" fill="hold" grpId="1" nodeType="withEffect">
                                      <p:stCondLst>
                                        <p:cond delay="3200"/>
                                      </p:stCondLst>
                                      <p:childTnLst>
                                        <p:animMotion origin="layout" path="M -2.91667E-6 -3.7037E-7 L 0.0306 0.00162 " pathEditMode="relative" rAng="0" ptsTypes="AA">
                                          <p:cBhvr>
                                            <p:cTn id="67" dur="1000" spd="-100000" fill="hold"/>
                                            <p:tgtEl>
                                              <p:spTgt spid="289"/>
                                            </p:tgtEl>
                                            <p:attrNameLst>
                                              <p:attrName>ppt_x</p:attrName>
                                              <p:attrName>ppt_y</p:attrName>
                                            </p:attrNameLst>
                                          </p:cBhvr>
                                          <p:rCtr x="1523" y="69"/>
                                        </p:animMotion>
                                      </p:childTnLst>
                                    </p:cTn>
                                  </p:par>
                                  <p:par>
                                    <p:cTn id="68" presetID="10" presetClass="entr" presetSubtype="0" fill="hold" grpId="0" nodeType="withEffect">
                                      <p:stCondLst>
                                        <p:cond delay="3300"/>
                                      </p:stCondLst>
                                      <p:childTnLst>
                                        <p:set>
                                          <p:cBhvr>
                                            <p:cTn id="69" dur="1" fill="hold">
                                              <p:stCondLst>
                                                <p:cond delay="0"/>
                                              </p:stCondLst>
                                            </p:cTn>
                                            <p:tgtEl>
                                              <p:spTgt spid="290"/>
                                            </p:tgtEl>
                                            <p:attrNameLst>
                                              <p:attrName>style.visibility</p:attrName>
                                            </p:attrNameLst>
                                          </p:cBhvr>
                                          <p:to>
                                            <p:strVal val="visible"/>
                                          </p:to>
                                        </p:set>
                                        <p:animEffect transition="in" filter="fade">
                                          <p:cBhvr>
                                            <p:cTn id="70" dur="1000"/>
                                            <p:tgtEl>
                                              <p:spTgt spid="290"/>
                                            </p:tgtEl>
                                          </p:cBhvr>
                                        </p:animEffect>
                                      </p:childTnLst>
                                    </p:cTn>
                                  </p:par>
                                  <p:par>
                                    <p:cTn id="71" presetID="42" presetClass="path" presetSubtype="0" decel="100000" fill="hold" grpId="1" nodeType="withEffect">
                                      <p:stCondLst>
                                        <p:cond delay="3300"/>
                                      </p:stCondLst>
                                      <p:childTnLst>
                                        <p:animMotion origin="layout" path="M -2.70833E-6 1.48148E-6 L 0.0306 0.00162 " pathEditMode="relative" rAng="0" ptsTypes="AA">
                                          <p:cBhvr>
                                            <p:cTn id="72" dur="1000" spd="-100000" fill="hold"/>
                                            <p:tgtEl>
                                              <p:spTgt spid="290"/>
                                            </p:tgtEl>
                                            <p:attrNameLst>
                                              <p:attrName>ppt_x</p:attrName>
                                              <p:attrName>ppt_y</p:attrName>
                                            </p:attrNameLst>
                                          </p:cBhvr>
                                          <p:rCtr x="1523" y="69"/>
                                        </p:animMotion>
                                      </p:childTnLst>
                                    </p:cTn>
                                  </p:par>
                                  <p:par>
                                    <p:cTn id="73" presetID="10" presetClass="entr" presetSubtype="0" fill="hold" grpId="0" nodeType="withEffect">
                                      <p:stCondLst>
                                        <p:cond delay="3400"/>
                                      </p:stCondLst>
                                      <p:childTnLst>
                                        <p:set>
                                          <p:cBhvr>
                                            <p:cTn id="74" dur="1" fill="hold">
                                              <p:stCondLst>
                                                <p:cond delay="0"/>
                                              </p:stCondLst>
                                            </p:cTn>
                                            <p:tgtEl>
                                              <p:spTgt spid="285"/>
                                            </p:tgtEl>
                                            <p:attrNameLst>
                                              <p:attrName>style.visibility</p:attrName>
                                            </p:attrNameLst>
                                          </p:cBhvr>
                                          <p:to>
                                            <p:strVal val="visible"/>
                                          </p:to>
                                        </p:set>
                                        <p:animEffect transition="in" filter="fade">
                                          <p:cBhvr>
                                            <p:cTn id="75" dur="1000"/>
                                            <p:tgtEl>
                                              <p:spTgt spid="285"/>
                                            </p:tgtEl>
                                          </p:cBhvr>
                                        </p:animEffect>
                                      </p:childTnLst>
                                    </p:cTn>
                                  </p:par>
                                  <p:par>
                                    <p:cTn id="76" presetID="42" presetClass="path" presetSubtype="0" decel="100000" fill="hold" grpId="1" nodeType="withEffect">
                                      <p:stCondLst>
                                        <p:cond delay="3400"/>
                                      </p:stCondLst>
                                      <p:childTnLst>
                                        <p:animMotion origin="layout" path="M -2.70833E-6 1.48148E-6 L 0.0306 0.00162 " pathEditMode="relative" rAng="0" ptsTypes="AA">
                                          <p:cBhvr>
                                            <p:cTn id="77" dur="1000" spd="-100000" fill="hold"/>
                                            <p:tgtEl>
                                              <p:spTgt spid="285"/>
                                            </p:tgtEl>
                                            <p:attrNameLst>
                                              <p:attrName>ppt_x</p:attrName>
                                              <p:attrName>ppt_y</p:attrName>
                                            </p:attrNameLst>
                                          </p:cBhvr>
                                          <p:rCtr x="1523" y="69"/>
                                        </p:animMotion>
                                      </p:childTnLst>
                                    </p:cTn>
                                  </p:par>
                                  <p:par>
                                    <p:cTn id="78" presetID="2" presetClass="entr" presetSubtype="8" accel="50000" fill="hold" nodeType="withEffect">
                                      <p:stCondLst>
                                        <p:cond delay="500"/>
                                      </p:stCondLst>
                                      <p:childTnLst>
                                        <p:set>
                                          <p:cBhvr>
                                            <p:cTn id="79" dur="1" fill="hold">
                                              <p:stCondLst>
                                                <p:cond delay="0"/>
                                              </p:stCondLst>
                                            </p:cTn>
                                            <p:tgtEl>
                                              <p:spTgt spid="43"/>
                                            </p:tgtEl>
                                            <p:attrNameLst>
                                              <p:attrName>style.visibility</p:attrName>
                                            </p:attrNameLst>
                                          </p:cBhvr>
                                          <p:to>
                                            <p:strVal val="visible"/>
                                          </p:to>
                                        </p:set>
                                        <p:anim calcmode="lin" valueType="num">
                                          <p:cBhvr additive="base">
                                            <p:cTn id="80" dur="5000" fill="hold"/>
                                            <p:tgtEl>
                                              <p:spTgt spid="43"/>
                                            </p:tgtEl>
                                            <p:attrNameLst>
                                              <p:attrName>ppt_x</p:attrName>
                                            </p:attrNameLst>
                                          </p:cBhvr>
                                          <p:tavLst>
                                            <p:tav tm="0">
                                              <p:val>
                                                <p:strVal val="0-#ppt_w/2"/>
                                              </p:val>
                                            </p:tav>
                                            <p:tav tm="100000">
                                              <p:val>
                                                <p:strVal val="#ppt_x"/>
                                              </p:val>
                                            </p:tav>
                                          </p:tavLst>
                                        </p:anim>
                                        <p:anim calcmode="lin" valueType="num">
                                          <p:cBhvr additive="base">
                                            <p:cTn id="81" dur="5000" fill="hold"/>
                                            <p:tgtEl>
                                              <p:spTgt spid="43"/>
                                            </p:tgtEl>
                                            <p:attrNameLst>
                                              <p:attrName>ppt_y</p:attrName>
                                            </p:attrNameLst>
                                          </p:cBhvr>
                                          <p:tavLst>
                                            <p:tav tm="0">
                                              <p:val>
                                                <p:strVal val="#ppt_y"/>
                                              </p:val>
                                            </p:tav>
                                            <p:tav tm="100000">
                                              <p:val>
                                                <p:strVal val="#ppt_y"/>
                                              </p:val>
                                            </p:tav>
                                          </p:tavLst>
                                        </p:anim>
                                      </p:childTnLst>
                                    </p:cTn>
                                  </p:par>
                                  <p:par>
                                    <p:cTn id="82" presetID="2" presetClass="entr" presetSubtype="8" accel="50000" fill="hold" nodeType="withEffect">
                                      <p:stCondLst>
                                        <p:cond delay="600"/>
                                      </p:stCondLst>
                                      <p:childTnLst>
                                        <p:set>
                                          <p:cBhvr>
                                            <p:cTn id="83" dur="1" fill="hold">
                                              <p:stCondLst>
                                                <p:cond delay="0"/>
                                              </p:stCondLst>
                                            </p:cTn>
                                            <p:tgtEl>
                                              <p:spTgt spid="46"/>
                                            </p:tgtEl>
                                            <p:attrNameLst>
                                              <p:attrName>style.visibility</p:attrName>
                                            </p:attrNameLst>
                                          </p:cBhvr>
                                          <p:to>
                                            <p:strVal val="visible"/>
                                          </p:to>
                                        </p:set>
                                        <p:anim calcmode="lin" valueType="num">
                                          <p:cBhvr additive="base">
                                            <p:cTn id="84" dur="5000" fill="hold"/>
                                            <p:tgtEl>
                                              <p:spTgt spid="46"/>
                                            </p:tgtEl>
                                            <p:attrNameLst>
                                              <p:attrName>ppt_x</p:attrName>
                                            </p:attrNameLst>
                                          </p:cBhvr>
                                          <p:tavLst>
                                            <p:tav tm="0">
                                              <p:val>
                                                <p:strVal val="0-#ppt_w/2"/>
                                              </p:val>
                                            </p:tav>
                                            <p:tav tm="100000">
                                              <p:val>
                                                <p:strVal val="#ppt_x"/>
                                              </p:val>
                                            </p:tav>
                                          </p:tavLst>
                                        </p:anim>
                                        <p:anim calcmode="lin" valueType="num">
                                          <p:cBhvr additive="base">
                                            <p:cTn id="85" dur="5000" fill="hold"/>
                                            <p:tgtEl>
                                              <p:spTgt spid="46"/>
                                            </p:tgtEl>
                                            <p:attrNameLst>
                                              <p:attrName>ppt_y</p:attrName>
                                            </p:attrNameLst>
                                          </p:cBhvr>
                                          <p:tavLst>
                                            <p:tav tm="0">
                                              <p:val>
                                                <p:strVal val="#ppt_y"/>
                                              </p:val>
                                            </p:tav>
                                            <p:tav tm="100000">
                                              <p:val>
                                                <p:strVal val="#ppt_y"/>
                                              </p:val>
                                            </p:tav>
                                          </p:tavLst>
                                        </p:anim>
                                      </p:childTnLst>
                                    </p:cTn>
                                  </p:par>
                                  <p:par>
                                    <p:cTn id="86" presetID="2" presetClass="entr" presetSubtype="8" accel="50000" fill="hold" nodeType="withEffect">
                                      <p:stCondLst>
                                        <p:cond delay="700"/>
                                      </p:stCondLst>
                                      <p:childTnLst>
                                        <p:set>
                                          <p:cBhvr>
                                            <p:cTn id="87" dur="1" fill="hold">
                                              <p:stCondLst>
                                                <p:cond delay="0"/>
                                              </p:stCondLst>
                                            </p:cTn>
                                            <p:tgtEl>
                                              <p:spTgt spid="49"/>
                                            </p:tgtEl>
                                            <p:attrNameLst>
                                              <p:attrName>style.visibility</p:attrName>
                                            </p:attrNameLst>
                                          </p:cBhvr>
                                          <p:to>
                                            <p:strVal val="visible"/>
                                          </p:to>
                                        </p:set>
                                        <p:anim calcmode="lin" valueType="num">
                                          <p:cBhvr additive="base">
                                            <p:cTn id="88" dur="5000" fill="hold"/>
                                            <p:tgtEl>
                                              <p:spTgt spid="49"/>
                                            </p:tgtEl>
                                            <p:attrNameLst>
                                              <p:attrName>ppt_x</p:attrName>
                                            </p:attrNameLst>
                                          </p:cBhvr>
                                          <p:tavLst>
                                            <p:tav tm="0">
                                              <p:val>
                                                <p:strVal val="0-#ppt_w/2"/>
                                              </p:val>
                                            </p:tav>
                                            <p:tav tm="100000">
                                              <p:val>
                                                <p:strVal val="#ppt_x"/>
                                              </p:val>
                                            </p:tav>
                                          </p:tavLst>
                                        </p:anim>
                                        <p:anim calcmode="lin" valueType="num">
                                          <p:cBhvr additive="base">
                                            <p:cTn id="89" dur="50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162" grpId="0"/>
          <p:bldP spid="276" grpId="0" animBg="1"/>
          <p:bldP spid="277" grpId="0"/>
          <p:bldP spid="277" grpId="1"/>
          <p:bldP spid="285" grpId="0"/>
          <p:bldP spid="285" grpId="1"/>
          <p:bldP spid="289" grpId="0"/>
          <p:bldP spid="289" grpId="1"/>
          <p:bldP spid="290" grpId="0"/>
          <p:bldP spid="290" grpId="1"/>
          <p:bldP spid="292" grpId="0"/>
          <p:bldP spid="292" grpId="1"/>
          <p:bldP spid="293" grpId="0"/>
          <p:bldP spid="293" grpId="1"/>
          <p:bldP spid="294" grpId="0"/>
          <p:bldP spid="294" grpId="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1F12E312-47C2-634F-93AB-3DCC85147204}"/>
              </a:ext>
            </a:extLst>
          </p:cNvPr>
          <p:cNvSpPr/>
          <p:nvPr/>
        </p:nvSpPr>
        <p:spPr>
          <a:xfrm>
            <a:off x="2311400" y="2298700"/>
            <a:ext cx="7567612" cy="2260600"/>
          </a:xfrm>
          <a:prstGeom prst="roundRect">
            <a:avLst>
              <a:gd name="adj" fmla="val 18633"/>
            </a:avLst>
          </a:prstGeom>
          <a:solidFill>
            <a:schemeClr val="bg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6" name="Graphic 15">
            <a:extLst>
              <a:ext uri="{FF2B5EF4-FFF2-40B4-BE49-F238E27FC236}">
                <a16:creationId xmlns:a16="http://schemas.microsoft.com/office/drawing/2014/main" id="{BFF9DB2E-8D4F-4C44-8960-307B6532F3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278406" y="2272942"/>
            <a:ext cx="623156" cy="627367"/>
          </a:xfrm>
          <a:prstGeom prst="rect">
            <a:avLst/>
          </a:prstGeom>
        </p:spPr>
      </p:pic>
      <p:pic>
        <p:nvPicPr>
          <p:cNvPr id="17" name="Graphic 16">
            <a:extLst>
              <a:ext uri="{FF2B5EF4-FFF2-40B4-BE49-F238E27FC236}">
                <a16:creationId xmlns:a16="http://schemas.microsoft.com/office/drawing/2014/main" id="{A5985318-676A-F140-A64B-6B6B841086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V="1">
            <a:off x="2278406" y="3960825"/>
            <a:ext cx="623156" cy="627367"/>
          </a:xfrm>
          <a:prstGeom prst="rect">
            <a:avLst/>
          </a:prstGeom>
        </p:spPr>
      </p:pic>
      <p:pic>
        <p:nvPicPr>
          <p:cNvPr id="18" name="Graphic 17">
            <a:extLst>
              <a:ext uri="{FF2B5EF4-FFF2-40B4-BE49-F238E27FC236}">
                <a16:creationId xmlns:a16="http://schemas.microsoft.com/office/drawing/2014/main" id="{7F2F3D82-89E0-9E43-994A-C471DE4574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9288626" y="2272942"/>
            <a:ext cx="623156" cy="627367"/>
          </a:xfrm>
          <a:prstGeom prst="rect">
            <a:avLst/>
          </a:prstGeom>
        </p:spPr>
      </p:pic>
      <p:pic>
        <p:nvPicPr>
          <p:cNvPr id="19" name="Graphic 18">
            <a:extLst>
              <a:ext uri="{FF2B5EF4-FFF2-40B4-BE49-F238E27FC236}">
                <a16:creationId xmlns:a16="http://schemas.microsoft.com/office/drawing/2014/main" id="{23F0348B-E80E-1646-BEEF-DBE16806B2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flipV="1">
            <a:off x="9288626" y="3960825"/>
            <a:ext cx="623156" cy="627367"/>
          </a:xfrm>
          <a:prstGeom prst="rect">
            <a:avLst/>
          </a:prstGeom>
        </p:spPr>
      </p:pic>
      <p:sp>
        <p:nvSpPr>
          <p:cNvPr id="20" name="TextBox 19">
            <a:extLst>
              <a:ext uri="{FF2B5EF4-FFF2-40B4-BE49-F238E27FC236}">
                <a16:creationId xmlns:a16="http://schemas.microsoft.com/office/drawing/2014/main" id="{6A9C72FA-C0D2-AC46-B55A-7E5CA00D5823}"/>
              </a:ext>
            </a:extLst>
          </p:cNvPr>
          <p:cNvSpPr txBox="1"/>
          <p:nvPr/>
        </p:nvSpPr>
        <p:spPr>
          <a:xfrm>
            <a:off x="3717806" y="2905332"/>
            <a:ext cx="4756430" cy="1047338"/>
          </a:xfrm>
          <a:prstGeom prst="rect">
            <a:avLst/>
          </a:prstGeom>
          <a:noFill/>
        </p:spPr>
        <p:txBody>
          <a:bodyPr wrap="none" rtlCol="0" anchor="ctr" anchorCtr="0">
            <a:spAutoFit/>
          </a:bodyPr>
          <a:lstStyle/>
          <a:p>
            <a:pPr algn="ctr">
              <a:lnSpc>
                <a:spcPts val="3900"/>
              </a:lnSpc>
            </a:pPr>
            <a:r>
              <a:rPr lang="tr-TR" sz="30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a:t>
            </a:r>
          </a:p>
          <a:p>
            <a:pPr algn="ctr">
              <a:lnSpc>
                <a:spcPts val="3900"/>
              </a:lnSpc>
            </a:pPr>
            <a:r>
              <a:rPr lang="tr-TR" sz="30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UYGULAMALARI</a:t>
            </a:r>
          </a:p>
        </p:txBody>
      </p:sp>
    </p:spTree>
    <p:extLst>
      <p:ext uri="{BB962C8B-B14F-4D97-AF65-F5344CB8AC3E}">
        <p14:creationId xmlns:p14="http://schemas.microsoft.com/office/powerpoint/2010/main" val="369925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50000" decel="5000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3" accel="50000" decel="50000" fill="hold" nodeType="withEffect">
                                  <p:stCondLst>
                                    <p:cond delay="10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2" accel="50000" decel="50000" fill="hold" nodeType="withEffect">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0-#ppt_w/2"/>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9" accel="50000" decel="50000"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0-#ppt_w/2"/>
                                          </p:val>
                                        </p:tav>
                                        <p:tav tm="100000">
                                          <p:val>
                                            <p:strVal val="#ppt_x"/>
                                          </p:val>
                                        </p:tav>
                                      </p:tavLst>
                                    </p:anim>
                                    <p:anim calcmode="lin" valueType="num">
                                      <p:cBhvr additive="base">
                                        <p:cTn id="20" dur="1000" fill="hold"/>
                                        <p:tgtEl>
                                          <p:spTgt spid="19"/>
                                        </p:tgtEl>
                                        <p:attrNameLst>
                                          <p:attrName>ppt_y</p:attrName>
                                        </p:attrNameLst>
                                      </p:cBhvr>
                                      <p:tavLst>
                                        <p:tav tm="0">
                                          <p:val>
                                            <p:strVal val="0-#ppt_h/2"/>
                                          </p:val>
                                        </p:tav>
                                        <p:tav tm="100000">
                                          <p:val>
                                            <p:strVal val="#ppt_y"/>
                                          </p:val>
                                        </p:tav>
                                      </p:tavLst>
                                    </p:anim>
                                  </p:childTnLst>
                                </p:cTn>
                              </p:par>
                              <p:par>
                                <p:cTn id="21" presetID="6" presetClass="entr" presetSubtype="32" fill="hold" grpId="0" nodeType="withEffect">
                                  <p:stCondLst>
                                    <p:cond delay="1500"/>
                                  </p:stCondLst>
                                  <p:childTnLst>
                                    <p:set>
                                      <p:cBhvr>
                                        <p:cTn id="22" dur="1" fill="hold">
                                          <p:stCondLst>
                                            <p:cond delay="0"/>
                                          </p:stCondLst>
                                        </p:cTn>
                                        <p:tgtEl>
                                          <p:spTgt spid="14"/>
                                        </p:tgtEl>
                                        <p:attrNameLst>
                                          <p:attrName>style.visibility</p:attrName>
                                        </p:attrNameLst>
                                      </p:cBhvr>
                                      <p:to>
                                        <p:strVal val="visible"/>
                                      </p:to>
                                    </p:set>
                                    <p:animEffect transition="in" filter="circle(out)">
                                      <p:cBhvr>
                                        <p:cTn id="23" dur="500"/>
                                        <p:tgtEl>
                                          <p:spTgt spid="14"/>
                                        </p:tgtEl>
                                      </p:cBhvr>
                                    </p:animEffect>
                                  </p:childTnLst>
                                </p:cTn>
                              </p:par>
                              <p:par>
                                <p:cTn id="24" presetID="23" presetClass="entr" presetSubtype="16" fill="hold" grpId="0" nodeType="withEffect">
                                  <p:stCondLst>
                                    <p:cond delay="2000"/>
                                  </p:stCondLst>
                                  <p:iterate type="lt">
                                    <p:tmPct val="0"/>
                                  </p:iterate>
                                  <p:childTnLst>
                                    <p:set>
                                      <p:cBhvr>
                                        <p:cTn id="25" dur="1" fill="hold">
                                          <p:stCondLst>
                                            <p:cond delay="0"/>
                                          </p:stCondLst>
                                        </p:cTn>
                                        <p:tgtEl>
                                          <p:spTgt spid="20"/>
                                        </p:tgtEl>
                                        <p:attrNameLst>
                                          <p:attrName>style.visibility</p:attrName>
                                        </p:attrNameLst>
                                      </p:cBhvr>
                                      <p:to>
                                        <p:strVal val="visible"/>
                                      </p:to>
                                    </p:set>
                                    <p:anim calcmode="lin" valueType="num">
                                      <p:cBhvr>
                                        <p:cTn id="26" dur="300" fill="hold"/>
                                        <p:tgtEl>
                                          <p:spTgt spid="20"/>
                                        </p:tgtEl>
                                        <p:attrNameLst>
                                          <p:attrName>ppt_w</p:attrName>
                                        </p:attrNameLst>
                                      </p:cBhvr>
                                      <p:tavLst>
                                        <p:tav tm="0">
                                          <p:val>
                                            <p:fltVal val="0"/>
                                          </p:val>
                                        </p:tav>
                                        <p:tav tm="100000">
                                          <p:val>
                                            <p:strVal val="#ppt_w"/>
                                          </p:val>
                                        </p:tav>
                                      </p:tavLst>
                                    </p:anim>
                                    <p:anim calcmode="lin" valueType="num">
                                      <p:cBhvr>
                                        <p:cTn id="27" dur="300" fill="hold"/>
                                        <p:tgtEl>
                                          <p:spTgt spid="20"/>
                                        </p:tgtEl>
                                        <p:attrNameLst>
                                          <p:attrName>ppt_h</p:attrName>
                                        </p:attrNameLst>
                                      </p:cBhvr>
                                      <p:tavLst>
                                        <p:tav tm="0">
                                          <p:val>
                                            <p:fltVal val="0"/>
                                          </p:val>
                                        </p:tav>
                                        <p:tav tm="100000">
                                          <p:val>
                                            <p:strVal val="#ppt_h"/>
                                          </p:val>
                                        </p:tav>
                                      </p:tavLst>
                                    </p:anim>
                                  </p:childTnLst>
                                </p:cTn>
                              </p:par>
                              <p:par>
                                <p:cTn id="28" presetID="45" presetClass="entr" presetSubtype="0" fill="hold" grpId="1" nodeType="withEffect">
                                  <p:stCondLst>
                                    <p:cond delay="2000"/>
                                  </p:stCondLst>
                                  <p:iterate type="lt">
                                    <p:tmPct val="10000"/>
                                  </p:iterate>
                                  <p:childTnLst>
                                    <p:set>
                                      <p:cBhvr>
                                        <p:cTn id="29" dur="1" fill="hold">
                                          <p:stCondLst>
                                            <p:cond delay="0"/>
                                          </p:stCondLst>
                                        </p:cTn>
                                        <p:tgtEl>
                                          <p:spTgt spid="20"/>
                                        </p:tgtEl>
                                        <p:attrNameLst>
                                          <p:attrName>style.visibility</p:attrName>
                                        </p:attrNameLst>
                                      </p:cBhvr>
                                      <p:to>
                                        <p:strVal val="visible"/>
                                      </p:to>
                                    </p:set>
                                    <p:animEffect transition="in" filter="fade">
                                      <p:cBhvr>
                                        <p:cTn id="30" dur="200"/>
                                        <p:tgtEl>
                                          <p:spTgt spid="20"/>
                                        </p:tgtEl>
                                      </p:cBhvr>
                                    </p:animEffect>
                                    <p:anim calcmode="lin" valueType="num">
                                      <p:cBhvr>
                                        <p:cTn id="31" dur="200" fill="hold"/>
                                        <p:tgtEl>
                                          <p:spTgt spid="20"/>
                                        </p:tgtEl>
                                        <p:attrNameLst>
                                          <p:attrName>ppt_w</p:attrName>
                                        </p:attrNameLst>
                                      </p:cBhvr>
                                      <p:tavLst>
                                        <p:tav tm="0" fmla="#ppt_w*sin(2.5*pi*$)">
                                          <p:val>
                                            <p:fltVal val="0"/>
                                          </p:val>
                                        </p:tav>
                                        <p:tav tm="100000">
                                          <p:val>
                                            <p:fltVal val="1"/>
                                          </p:val>
                                        </p:tav>
                                      </p:tavLst>
                                    </p:anim>
                                    <p:anim calcmode="lin" valueType="num">
                                      <p:cBhvr>
                                        <p:cTn id="32" dur="2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Group 231">
            <a:extLst>
              <a:ext uri="{FF2B5EF4-FFF2-40B4-BE49-F238E27FC236}">
                <a16:creationId xmlns:a16="http://schemas.microsoft.com/office/drawing/2014/main" id="{E5C86F40-EC28-2745-A18D-E7C2B77812FD}"/>
              </a:ext>
            </a:extLst>
          </p:cNvPr>
          <p:cNvGrpSpPr/>
          <p:nvPr/>
        </p:nvGrpSpPr>
        <p:grpSpPr>
          <a:xfrm flipV="1">
            <a:off x="6533929" y="4697769"/>
            <a:ext cx="422638" cy="1331866"/>
            <a:chOff x="5698308" y="3386998"/>
            <a:chExt cx="675553" cy="1690906"/>
          </a:xfrm>
        </p:grpSpPr>
        <p:sp>
          <p:nvSpPr>
            <p:cNvPr id="233" name="Trapezoid 232">
              <a:extLst>
                <a:ext uri="{FF2B5EF4-FFF2-40B4-BE49-F238E27FC236}">
                  <a16:creationId xmlns:a16="http://schemas.microsoft.com/office/drawing/2014/main" id="{AFB9067D-D255-A64F-B5DE-7D8CE3846FDF}"/>
                </a:ext>
              </a:extLst>
            </p:cNvPr>
            <p:cNvSpPr/>
            <p:nvPr/>
          </p:nvSpPr>
          <p:spPr>
            <a:xfrm rot="16200000" flipH="1">
              <a:off x="5022648" y="4062658"/>
              <a:ext cx="1690904" cy="339584"/>
            </a:xfrm>
            <a:prstGeom prst="trapezoid">
              <a:avLst/>
            </a:prstGeom>
            <a:gradFill>
              <a:gsLst>
                <a:gs pos="52000">
                  <a:schemeClr val="accent2"/>
                </a:gs>
                <a:gs pos="0">
                  <a:schemeClr val="accent4"/>
                </a:gs>
                <a:gs pos="100000">
                  <a:schemeClr val="accent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4" name="Trapezoid 233">
              <a:extLst>
                <a:ext uri="{FF2B5EF4-FFF2-40B4-BE49-F238E27FC236}">
                  <a16:creationId xmlns:a16="http://schemas.microsoft.com/office/drawing/2014/main" id="{29AA1988-1270-BE4D-B81F-6E5BB3AF8377}"/>
                </a:ext>
              </a:extLst>
            </p:cNvPr>
            <p:cNvSpPr/>
            <p:nvPr/>
          </p:nvSpPr>
          <p:spPr>
            <a:xfrm rot="5400000">
              <a:off x="5358620" y="4062663"/>
              <a:ext cx="1690904" cy="339578"/>
            </a:xfrm>
            <a:prstGeom prst="trapezoid">
              <a:avLst/>
            </a:prstGeom>
            <a:gradFill>
              <a:gsLst>
                <a:gs pos="51000">
                  <a:schemeClr val="accent1"/>
                </a:gs>
                <a:gs pos="0">
                  <a:schemeClr val="accent3"/>
                </a:gs>
                <a:gs pos="99000">
                  <a:schemeClr val="accent1">
                    <a:lumMod val="50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236" name="Group 235">
            <a:extLst>
              <a:ext uri="{FF2B5EF4-FFF2-40B4-BE49-F238E27FC236}">
                <a16:creationId xmlns:a16="http://schemas.microsoft.com/office/drawing/2014/main" id="{A9A5F91D-B962-A04E-8A4F-CAA74C77E235}"/>
              </a:ext>
            </a:extLst>
          </p:cNvPr>
          <p:cNvGrpSpPr/>
          <p:nvPr/>
        </p:nvGrpSpPr>
        <p:grpSpPr>
          <a:xfrm flipV="1">
            <a:off x="6950232" y="4343136"/>
            <a:ext cx="422638" cy="1631963"/>
            <a:chOff x="5698308" y="3386998"/>
            <a:chExt cx="675553" cy="1690906"/>
          </a:xfrm>
        </p:grpSpPr>
        <p:sp>
          <p:nvSpPr>
            <p:cNvPr id="237" name="Trapezoid 236">
              <a:extLst>
                <a:ext uri="{FF2B5EF4-FFF2-40B4-BE49-F238E27FC236}">
                  <a16:creationId xmlns:a16="http://schemas.microsoft.com/office/drawing/2014/main" id="{CD71DEFD-BFE8-E941-9D68-3BFC71FDB0F1}"/>
                </a:ext>
              </a:extLst>
            </p:cNvPr>
            <p:cNvSpPr/>
            <p:nvPr/>
          </p:nvSpPr>
          <p:spPr>
            <a:xfrm rot="16200000" flipH="1">
              <a:off x="5022648" y="4062658"/>
              <a:ext cx="1690904" cy="339584"/>
            </a:xfrm>
            <a:prstGeom prst="trapezoid">
              <a:avLst/>
            </a:prstGeom>
            <a:gradFill>
              <a:gsLst>
                <a:gs pos="52000">
                  <a:schemeClr val="accent2"/>
                </a:gs>
                <a:gs pos="0">
                  <a:schemeClr val="accent4"/>
                </a:gs>
                <a:gs pos="100000">
                  <a:schemeClr val="accent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8" name="Trapezoid 237">
              <a:extLst>
                <a:ext uri="{FF2B5EF4-FFF2-40B4-BE49-F238E27FC236}">
                  <a16:creationId xmlns:a16="http://schemas.microsoft.com/office/drawing/2014/main" id="{9355F56D-CB82-4243-8258-396ADA5B4817}"/>
                </a:ext>
              </a:extLst>
            </p:cNvPr>
            <p:cNvSpPr/>
            <p:nvPr/>
          </p:nvSpPr>
          <p:spPr>
            <a:xfrm rot="5400000">
              <a:off x="5358620" y="4062663"/>
              <a:ext cx="1690904" cy="339578"/>
            </a:xfrm>
            <a:prstGeom prst="trapezoid">
              <a:avLst/>
            </a:prstGeom>
            <a:gradFill>
              <a:gsLst>
                <a:gs pos="51000">
                  <a:schemeClr val="accent1"/>
                </a:gs>
                <a:gs pos="0">
                  <a:schemeClr val="accent3"/>
                </a:gs>
                <a:gs pos="99000">
                  <a:schemeClr val="accent1">
                    <a:lumMod val="50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239" name="Group 238">
            <a:extLst>
              <a:ext uri="{FF2B5EF4-FFF2-40B4-BE49-F238E27FC236}">
                <a16:creationId xmlns:a16="http://schemas.microsoft.com/office/drawing/2014/main" id="{C928A019-6319-7F41-B3D9-5916D137AC6B}"/>
              </a:ext>
            </a:extLst>
          </p:cNvPr>
          <p:cNvGrpSpPr/>
          <p:nvPr/>
        </p:nvGrpSpPr>
        <p:grpSpPr>
          <a:xfrm flipV="1">
            <a:off x="7366535" y="4008711"/>
            <a:ext cx="422638" cy="1879986"/>
            <a:chOff x="5698308" y="3386998"/>
            <a:chExt cx="675553" cy="1690906"/>
          </a:xfrm>
        </p:grpSpPr>
        <p:sp>
          <p:nvSpPr>
            <p:cNvPr id="240" name="Trapezoid 239">
              <a:extLst>
                <a:ext uri="{FF2B5EF4-FFF2-40B4-BE49-F238E27FC236}">
                  <a16:creationId xmlns:a16="http://schemas.microsoft.com/office/drawing/2014/main" id="{1892ACCB-7A91-1846-85E9-6747A57000BA}"/>
                </a:ext>
              </a:extLst>
            </p:cNvPr>
            <p:cNvSpPr/>
            <p:nvPr/>
          </p:nvSpPr>
          <p:spPr>
            <a:xfrm rot="16200000" flipH="1">
              <a:off x="5022648" y="4062658"/>
              <a:ext cx="1690904" cy="339584"/>
            </a:xfrm>
            <a:prstGeom prst="trapezoid">
              <a:avLst/>
            </a:prstGeom>
            <a:gradFill>
              <a:gsLst>
                <a:gs pos="52000">
                  <a:schemeClr val="accent2"/>
                </a:gs>
                <a:gs pos="0">
                  <a:schemeClr val="accent4"/>
                </a:gs>
                <a:gs pos="100000">
                  <a:schemeClr val="accent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1" name="Trapezoid 240">
              <a:extLst>
                <a:ext uri="{FF2B5EF4-FFF2-40B4-BE49-F238E27FC236}">
                  <a16:creationId xmlns:a16="http://schemas.microsoft.com/office/drawing/2014/main" id="{3F4A776E-8F76-B048-A56C-BE2011554E1C}"/>
                </a:ext>
              </a:extLst>
            </p:cNvPr>
            <p:cNvSpPr/>
            <p:nvPr/>
          </p:nvSpPr>
          <p:spPr>
            <a:xfrm rot="5400000">
              <a:off x="5358620" y="4062663"/>
              <a:ext cx="1690904" cy="339578"/>
            </a:xfrm>
            <a:prstGeom prst="trapezoid">
              <a:avLst/>
            </a:prstGeom>
            <a:gradFill>
              <a:gsLst>
                <a:gs pos="51000">
                  <a:schemeClr val="accent1"/>
                </a:gs>
                <a:gs pos="0">
                  <a:schemeClr val="accent3"/>
                </a:gs>
                <a:gs pos="99000">
                  <a:schemeClr val="accent1">
                    <a:lumMod val="50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242" name="Group 241">
            <a:extLst>
              <a:ext uri="{FF2B5EF4-FFF2-40B4-BE49-F238E27FC236}">
                <a16:creationId xmlns:a16="http://schemas.microsoft.com/office/drawing/2014/main" id="{87266E0F-2B31-1F4B-B5AF-C22FAF042053}"/>
              </a:ext>
            </a:extLst>
          </p:cNvPr>
          <p:cNvGrpSpPr/>
          <p:nvPr/>
        </p:nvGrpSpPr>
        <p:grpSpPr>
          <a:xfrm flipV="1">
            <a:off x="7782838" y="3640346"/>
            <a:ext cx="422638" cy="2068348"/>
            <a:chOff x="5698308" y="3386998"/>
            <a:chExt cx="675553" cy="1690906"/>
          </a:xfrm>
        </p:grpSpPr>
        <p:sp>
          <p:nvSpPr>
            <p:cNvPr id="243" name="Trapezoid 242">
              <a:extLst>
                <a:ext uri="{FF2B5EF4-FFF2-40B4-BE49-F238E27FC236}">
                  <a16:creationId xmlns:a16="http://schemas.microsoft.com/office/drawing/2014/main" id="{76622F19-65D1-9A4E-8F05-710BF98280E8}"/>
                </a:ext>
              </a:extLst>
            </p:cNvPr>
            <p:cNvSpPr/>
            <p:nvPr/>
          </p:nvSpPr>
          <p:spPr>
            <a:xfrm rot="16200000" flipH="1">
              <a:off x="5022648" y="4062658"/>
              <a:ext cx="1690904" cy="339584"/>
            </a:xfrm>
            <a:prstGeom prst="trapezoid">
              <a:avLst/>
            </a:prstGeom>
            <a:gradFill>
              <a:gsLst>
                <a:gs pos="52000">
                  <a:schemeClr val="accent2"/>
                </a:gs>
                <a:gs pos="0">
                  <a:schemeClr val="accent4"/>
                </a:gs>
                <a:gs pos="100000">
                  <a:schemeClr val="accent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4" name="Trapezoid 243">
              <a:extLst>
                <a:ext uri="{FF2B5EF4-FFF2-40B4-BE49-F238E27FC236}">
                  <a16:creationId xmlns:a16="http://schemas.microsoft.com/office/drawing/2014/main" id="{3F760452-8BB8-0C40-9686-A5E6BE5FFCFF}"/>
                </a:ext>
              </a:extLst>
            </p:cNvPr>
            <p:cNvSpPr/>
            <p:nvPr/>
          </p:nvSpPr>
          <p:spPr>
            <a:xfrm rot="5400000">
              <a:off x="5358620" y="4062663"/>
              <a:ext cx="1690904" cy="339578"/>
            </a:xfrm>
            <a:prstGeom prst="trapezoid">
              <a:avLst/>
            </a:prstGeom>
            <a:gradFill>
              <a:gsLst>
                <a:gs pos="51000">
                  <a:schemeClr val="accent1"/>
                </a:gs>
                <a:gs pos="0">
                  <a:schemeClr val="accent3"/>
                </a:gs>
                <a:gs pos="99000">
                  <a:schemeClr val="accent1">
                    <a:lumMod val="50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246" name="Group 245">
            <a:extLst>
              <a:ext uri="{FF2B5EF4-FFF2-40B4-BE49-F238E27FC236}">
                <a16:creationId xmlns:a16="http://schemas.microsoft.com/office/drawing/2014/main" id="{8533BD8A-0BB5-6946-9728-D2FEC23E84CF}"/>
              </a:ext>
            </a:extLst>
          </p:cNvPr>
          <p:cNvGrpSpPr/>
          <p:nvPr/>
        </p:nvGrpSpPr>
        <p:grpSpPr>
          <a:xfrm flipV="1">
            <a:off x="8199141" y="3294160"/>
            <a:ext cx="422638" cy="2285805"/>
            <a:chOff x="5698308" y="3386998"/>
            <a:chExt cx="675553" cy="1690906"/>
          </a:xfrm>
        </p:grpSpPr>
        <p:sp>
          <p:nvSpPr>
            <p:cNvPr id="247" name="Trapezoid 246">
              <a:extLst>
                <a:ext uri="{FF2B5EF4-FFF2-40B4-BE49-F238E27FC236}">
                  <a16:creationId xmlns:a16="http://schemas.microsoft.com/office/drawing/2014/main" id="{CE923299-D830-1D46-9B30-759BB6E1B6C8}"/>
                </a:ext>
              </a:extLst>
            </p:cNvPr>
            <p:cNvSpPr/>
            <p:nvPr/>
          </p:nvSpPr>
          <p:spPr>
            <a:xfrm rot="16200000" flipH="1">
              <a:off x="5022648" y="4062658"/>
              <a:ext cx="1690904" cy="339584"/>
            </a:xfrm>
            <a:prstGeom prst="trapezoid">
              <a:avLst/>
            </a:prstGeom>
            <a:gradFill>
              <a:gsLst>
                <a:gs pos="52000">
                  <a:schemeClr val="accent2"/>
                </a:gs>
                <a:gs pos="0">
                  <a:schemeClr val="accent4"/>
                </a:gs>
                <a:gs pos="100000">
                  <a:schemeClr val="accent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8" name="Trapezoid 247">
              <a:extLst>
                <a:ext uri="{FF2B5EF4-FFF2-40B4-BE49-F238E27FC236}">
                  <a16:creationId xmlns:a16="http://schemas.microsoft.com/office/drawing/2014/main" id="{28902955-2515-2D48-9CD2-3DA23706D49B}"/>
                </a:ext>
              </a:extLst>
            </p:cNvPr>
            <p:cNvSpPr/>
            <p:nvPr/>
          </p:nvSpPr>
          <p:spPr>
            <a:xfrm rot="5400000">
              <a:off x="5358620" y="4062663"/>
              <a:ext cx="1690904" cy="339578"/>
            </a:xfrm>
            <a:prstGeom prst="trapezoid">
              <a:avLst/>
            </a:prstGeom>
            <a:gradFill>
              <a:gsLst>
                <a:gs pos="51000">
                  <a:schemeClr val="accent1"/>
                </a:gs>
                <a:gs pos="0">
                  <a:schemeClr val="accent3"/>
                </a:gs>
                <a:gs pos="99000">
                  <a:schemeClr val="accent1">
                    <a:lumMod val="50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249" name="Group 248">
            <a:extLst>
              <a:ext uri="{FF2B5EF4-FFF2-40B4-BE49-F238E27FC236}">
                <a16:creationId xmlns:a16="http://schemas.microsoft.com/office/drawing/2014/main" id="{F08E70D9-DC89-714F-82B6-4458C857B28A}"/>
              </a:ext>
            </a:extLst>
          </p:cNvPr>
          <p:cNvGrpSpPr/>
          <p:nvPr/>
        </p:nvGrpSpPr>
        <p:grpSpPr>
          <a:xfrm flipV="1">
            <a:off x="8615444" y="2951997"/>
            <a:ext cx="422638" cy="2462364"/>
            <a:chOff x="5698308" y="3386998"/>
            <a:chExt cx="675553" cy="1690906"/>
          </a:xfrm>
        </p:grpSpPr>
        <p:sp>
          <p:nvSpPr>
            <p:cNvPr id="250" name="Trapezoid 249">
              <a:extLst>
                <a:ext uri="{FF2B5EF4-FFF2-40B4-BE49-F238E27FC236}">
                  <a16:creationId xmlns:a16="http://schemas.microsoft.com/office/drawing/2014/main" id="{417E9752-5AA0-794D-848F-292380C811E4}"/>
                </a:ext>
              </a:extLst>
            </p:cNvPr>
            <p:cNvSpPr/>
            <p:nvPr/>
          </p:nvSpPr>
          <p:spPr>
            <a:xfrm rot="16200000" flipH="1">
              <a:off x="5022648" y="4062658"/>
              <a:ext cx="1690904" cy="339584"/>
            </a:xfrm>
            <a:prstGeom prst="trapezoid">
              <a:avLst/>
            </a:prstGeom>
            <a:gradFill>
              <a:gsLst>
                <a:gs pos="52000">
                  <a:schemeClr val="accent2"/>
                </a:gs>
                <a:gs pos="0">
                  <a:schemeClr val="accent4"/>
                </a:gs>
                <a:gs pos="100000">
                  <a:schemeClr val="accent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1" name="Trapezoid 250">
              <a:extLst>
                <a:ext uri="{FF2B5EF4-FFF2-40B4-BE49-F238E27FC236}">
                  <a16:creationId xmlns:a16="http://schemas.microsoft.com/office/drawing/2014/main" id="{7B887F2C-A0E1-8641-9674-E75449D52B6C}"/>
                </a:ext>
              </a:extLst>
            </p:cNvPr>
            <p:cNvSpPr/>
            <p:nvPr/>
          </p:nvSpPr>
          <p:spPr>
            <a:xfrm rot="5400000">
              <a:off x="5358620" y="4062663"/>
              <a:ext cx="1690904" cy="339578"/>
            </a:xfrm>
            <a:prstGeom prst="trapezoid">
              <a:avLst/>
            </a:prstGeom>
            <a:gradFill>
              <a:gsLst>
                <a:gs pos="51000">
                  <a:schemeClr val="accent1"/>
                </a:gs>
                <a:gs pos="0">
                  <a:schemeClr val="accent3"/>
                </a:gs>
                <a:gs pos="99000">
                  <a:schemeClr val="accent1">
                    <a:lumMod val="50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252" name="Group 251">
            <a:extLst>
              <a:ext uri="{FF2B5EF4-FFF2-40B4-BE49-F238E27FC236}">
                <a16:creationId xmlns:a16="http://schemas.microsoft.com/office/drawing/2014/main" id="{F02A846C-3A2F-2444-AD6F-1CC2E7A4B443}"/>
              </a:ext>
            </a:extLst>
          </p:cNvPr>
          <p:cNvGrpSpPr/>
          <p:nvPr/>
        </p:nvGrpSpPr>
        <p:grpSpPr>
          <a:xfrm flipV="1">
            <a:off x="9031747" y="2608903"/>
            <a:ext cx="422638" cy="2726255"/>
            <a:chOff x="5698308" y="3386998"/>
            <a:chExt cx="675553" cy="1690906"/>
          </a:xfrm>
        </p:grpSpPr>
        <p:sp>
          <p:nvSpPr>
            <p:cNvPr id="253" name="Trapezoid 252">
              <a:extLst>
                <a:ext uri="{FF2B5EF4-FFF2-40B4-BE49-F238E27FC236}">
                  <a16:creationId xmlns:a16="http://schemas.microsoft.com/office/drawing/2014/main" id="{159E4513-0C99-2446-A88F-DC57277A6F05}"/>
                </a:ext>
              </a:extLst>
            </p:cNvPr>
            <p:cNvSpPr/>
            <p:nvPr/>
          </p:nvSpPr>
          <p:spPr>
            <a:xfrm rot="16200000" flipH="1">
              <a:off x="5022648" y="4062658"/>
              <a:ext cx="1690904" cy="339584"/>
            </a:xfrm>
            <a:prstGeom prst="trapezoid">
              <a:avLst/>
            </a:prstGeom>
            <a:gradFill>
              <a:gsLst>
                <a:gs pos="52000">
                  <a:schemeClr val="accent2"/>
                </a:gs>
                <a:gs pos="0">
                  <a:schemeClr val="accent4"/>
                </a:gs>
                <a:gs pos="100000">
                  <a:schemeClr val="accent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4" name="Trapezoid 253">
              <a:extLst>
                <a:ext uri="{FF2B5EF4-FFF2-40B4-BE49-F238E27FC236}">
                  <a16:creationId xmlns:a16="http://schemas.microsoft.com/office/drawing/2014/main" id="{5F732CD3-F4D5-6C42-A08B-4B0889451308}"/>
                </a:ext>
              </a:extLst>
            </p:cNvPr>
            <p:cNvSpPr/>
            <p:nvPr/>
          </p:nvSpPr>
          <p:spPr>
            <a:xfrm rot="5400000">
              <a:off x="5358620" y="4062663"/>
              <a:ext cx="1690904" cy="339578"/>
            </a:xfrm>
            <a:prstGeom prst="trapezoid">
              <a:avLst/>
            </a:prstGeom>
            <a:gradFill>
              <a:gsLst>
                <a:gs pos="51000">
                  <a:schemeClr val="accent1"/>
                </a:gs>
                <a:gs pos="0">
                  <a:schemeClr val="accent3"/>
                </a:gs>
                <a:gs pos="99000">
                  <a:schemeClr val="accent1">
                    <a:lumMod val="50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255" name="Group 254">
            <a:extLst>
              <a:ext uri="{FF2B5EF4-FFF2-40B4-BE49-F238E27FC236}">
                <a16:creationId xmlns:a16="http://schemas.microsoft.com/office/drawing/2014/main" id="{E41EADC4-0C5C-2D47-9977-C50132E82D83}"/>
              </a:ext>
            </a:extLst>
          </p:cNvPr>
          <p:cNvGrpSpPr/>
          <p:nvPr/>
        </p:nvGrpSpPr>
        <p:grpSpPr>
          <a:xfrm flipV="1">
            <a:off x="9448052" y="2243683"/>
            <a:ext cx="422638" cy="3017742"/>
            <a:chOff x="5698308" y="3386998"/>
            <a:chExt cx="675553" cy="1690906"/>
          </a:xfrm>
        </p:grpSpPr>
        <p:sp>
          <p:nvSpPr>
            <p:cNvPr id="256" name="Trapezoid 255">
              <a:extLst>
                <a:ext uri="{FF2B5EF4-FFF2-40B4-BE49-F238E27FC236}">
                  <a16:creationId xmlns:a16="http://schemas.microsoft.com/office/drawing/2014/main" id="{CFCDDC11-139E-F743-83D8-8C7DD587549E}"/>
                </a:ext>
              </a:extLst>
            </p:cNvPr>
            <p:cNvSpPr/>
            <p:nvPr/>
          </p:nvSpPr>
          <p:spPr>
            <a:xfrm rot="16200000" flipH="1">
              <a:off x="5022648" y="4062658"/>
              <a:ext cx="1690904" cy="339584"/>
            </a:xfrm>
            <a:prstGeom prst="trapezoid">
              <a:avLst/>
            </a:prstGeom>
            <a:gradFill>
              <a:gsLst>
                <a:gs pos="52000">
                  <a:schemeClr val="accent2"/>
                </a:gs>
                <a:gs pos="0">
                  <a:schemeClr val="accent4"/>
                </a:gs>
                <a:gs pos="100000">
                  <a:schemeClr val="accent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7" name="Trapezoid 256">
              <a:extLst>
                <a:ext uri="{FF2B5EF4-FFF2-40B4-BE49-F238E27FC236}">
                  <a16:creationId xmlns:a16="http://schemas.microsoft.com/office/drawing/2014/main" id="{FCB61090-F1DD-D749-87D1-1992CACEC314}"/>
                </a:ext>
              </a:extLst>
            </p:cNvPr>
            <p:cNvSpPr/>
            <p:nvPr/>
          </p:nvSpPr>
          <p:spPr>
            <a:xfrm rot="5400000">
              <a:off x="5358620" y="4062663"/>
              <a:ext cx="1690904" cy="339578"/>
            </a:xfrm>
            <a:prstGeom prst="trapezoid">
              <a:avLst/>
            </a:prstGeom>
            <a:gradFill>
              <a:gsLst>
                <a:gs pos="51000">
                  <a:schemeClr val="accent1"/>
                </a:gs>
                <a:gs pos="0">
                  <a:schemeClr val="accent3"/>
                </a:gs>
                <a:gs pos="99000">
                  <a:schemeClr val="accent1">
                    <a:lumMod val="50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4124847" cy="415498"/>
          </a:xfrm>
          <a:prstGeom prst="rect">
            <a:avLst/>
          </a:prstGeom>
          <a:noFill/>
        </p:spPr>
        <p:txBody>
          <a:bodyPr wrap="none" rtlCol="0" anchor="t" anchorCtr="0">
            <a:spAutoFit/>
          </a:bodyPr>
          <a:lstStyle/>
          <a:p>
            <a:r>
              <a:rPr lang="tr-TR" sz="2100" b="1" dirty="0" smtClean="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Kazanlar ve Isı Merkezleri</a:t>
            </a:r>
            <a:endPar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endParaRP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4323225"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B4B26B6F-2447-1941-876D-0929518CBA81}"/>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36" name="Picture 135" descr="LOGO SHDW.png">
            <a:extLst>
              <a:ext uri="{FF2B5EF4-FFF2-40B4-BE49-F238E27FC236}">
                <a16:creationId xmlns:a16="http://schemas.microsoft.com/office/drawing/2014/main" id="{8343B37D-82F1-CE46-9185-E8D4C8F51091}"/>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3607900" y="1734813"/>
            <a:ext cx="4976200" cy="539819"/>
          </a:xfrm>
          <a:prstGeom prst="rect">
            <a:avLst/>
          </a:prstGeom>
        </p:spPr>
      </p:pic>
      <p:grpSp>
        <p:nvGrpSpPr>
          <p:cNvPr id="194" name="Group 193">
            <a:extLst>
              <a:ext uri="{FF2B5EF4-FFF2-40B4-BE49-F238E27FC236}">
                <a16:creationId xmlns:a16="http://schemas.microsoft.com/office/drawing/2014/main" id="{721C2F51-CF42-9241-9A12-36B72A5A181F}"/>
              </a:ext>
            </a:extLst>
          </p:cNvPr>
          <p:cNvGrpSpPr/>
          <p:nvPr/>
        </p:nvGrpSpPr>
        <p:grpSpPr>
          <a:xfrm>
            <a:off x="3469473" y="1273623"/>
            <a:ext cx="5253054" cy="468304"/>
            <a:chOff x="3469473" y="1273623"/>
            <a:chExt cx="5253054" cy="468304"/>
          </a:xfrm>
        </p:grpSpPr>
        <p:sp>
          <p:nvSpPr>
            <p:cNvPr id="195" name="Rounded Rectangle 194">
              <a:extLst>
                <a:ext uri="{FF2B5EF4-FFF2-40B4-BE49-F238E27FC236}">
                  <a16:creationId xmlns:a16="http://schemas.microsoft.com/office/drawing/2014/main" id="{01E86745-F3EF-BF48-A5B3-1FD2020C560A}"/>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96" name="TextBox 195">
              <a:extLst>
                <a:ext uri="{FF2B5EF4-FFF2-40B4-BE49-F238E27FC236}">
                  <a16:creationId xmlns:a16="http://schemas.microsoft.com/office/drawing/2014/main" id="{B2611A28-C053-4040-9BA8-A549A6A3AF60}"/>
                </a:ext>
              </a:extLst>
            </p:cNvPr>
            <p:cNvSpPr txBox="1"/>
            <p:nvPr/>
          </p:nvSpPr>
          <p:spPr>
            <a:xfrm>
              <a:off x="4517700" y="1354832"/>
              <a:ext cx="3156634"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Verimlilik Artırıcı Teknolojiler</a:t>
              </a:r>
            </a:p>
          </p:txBody>
        </p:sp>
      </p:grpSp>
      <p:pic>
        <p:nvPicPr>
          <p:cNvPr id="203" name="Picture 202">
            <a:extLst>
              <a:ext uri="{FF2B5EF4-FFF2-40B4-BE49-F238E27FC236}">
                <a16:creationId xmlns:a16="http://schemas.microsoft.com/office/drawing/2014/main" id="{C4E8C360-34C3-7947-BFE8-B616B5D12361}"/>
              </a:ext>
            </a:extLst>
          </p:cNvPr>
          <p:cNvPicPr>
            <a:picLocks noChangeAspect="1"/>
          </p:cNvPicPr>
          <p:nvPr/>
        </p:nvPicPr>
        <p:blipFill rotWithShape="1">
          <a:blip r:embed="rId4"/>
          <a:srcRect t="75180"/>
          <a:stretch/>
        </p:blipFill>
        <p:spPr>
          <a:xfrm>
            <a:off x="0" y="5154307"/>
            <a:ext cx="12192000" cy="1700643"/>
          </a:xfrm>
          <a:prstGeom prst="rect">
            <a:avLst/>
          </a:prstGeom>
        </p:spPr>
      </p:pic>
      <p:grpSp>
        <p:nvGrpSpPr>
          <p:cNvPr id="204" name="Group 203">
            <a:extLst>
              <a:ext uri="{FF2B5EF4-FFF2-40B4-BE49-F238E27FC236}">
                <a16:creationId xmlns:a16="http://schemas.microsoft.com/office/drawing/2014/main" id="{B0948303-3C06-574A-9D80-96DB77EF170B}"/>
              </a:ext>
            </a:extLst>
          </p:cNvPr>
          <p:cNvGrpSpPr/>
          <p:nvPr/>
        </p:nvGrpSpPr>
        <p:grpSpPr>
          <a:xfrm>
            <a:off x="0" y="5893180"/>
            <a:ext cx="12192000" cy="964820"/>
            <a:chOff x="0" y="5893180"/>
            <a:chExt cx="12192000" cy="964820"/>
          </a:xfrm>
        </p:grpSpPr>
        <p:sp>
          <p:nvSpPr>
            <p:cNvPr id="205" name="Freeform 204">
              <a:extLst>
                <a:ext uri="{FF2B5EF4-FFF2-40B4-BE49-F238E27FC236}">
                  <a16:creationId xmlns:a16="http://schemas.microsoft.com/office/drawing/2014/main" id="{2F886218-E670-5342-BB24-23D42586D856}"/>
                </a:ext>
              </a:extLst>
            </p:cNvPr>
            <p:cNvSpPr/>
            <p:nvPr/>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06" name="Freeform 205">
              <a:extLst>
                <a:ext uri="{FF2B5EF4-FFF2-40B4-BE49-F238E27FC236}">
                  <a16:creationId xmlns:a16="http://schemas.microsoft.com/office/drawing/2014/main" id="{F37CE171-B031-0042-8184-CE21A47D8E9A}"/>
                </a:ext>
              </a:extLst>
            </p:cNvPr>
            <p:cNvSpPr/>
            <p:nvPr/>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7" name="Picture 206">
              <a:extLst>
                <a:ext uri="{FF2B5EF4-FFF2-40B4-BE49-F238E27FC236}">
                  <a16:creationId xmlns:a16="http://schemas.microsoft.com/office/drawing/2014/main" id="{E9FEBE15-CB89-5E4C-A7B4-BD73819FE2EC}"/>
                </a:ext>
              </a:extLst>
            </p:cNvPr>
            <p:cNvPicPr>
              <a:picLocks noChangeAspect="1"/>
            </p:cNvPicPr>
            <p:nvPr/>
          </p:nvPicPr>
          <p:blipFill>
            <a:blip r:embed="rId5">
              <a:alphaModFix/>
            </a:blip>
            <a:stretch>
              <a:fillRect/>
            </a:stretch>
          </p:blipFill>
          <p:spPr>
            <a:xfrm>
              <a:off x="10614742" y="6106942"/>
              <a:ext cx="1339696" cy="596839"/>
            </a:xfrm>
            <a:prstGeom prst="rect">
              <a:avLst/>
            </a:prstGeom>
          </p:spPr>
        </p:pic>
      </p:grpSp>
      <p:sp>
        <p:nvSpPr>
          <p:cNvPr id="216" name="TextBox 215">
            <a:extLst>
              <a:ext uri="{FF2B5EF4-FFF2-40B4-BE49-F238E27FC236}">
                <a16:creationId xmlns:a16="http://schemas.microsoft.com/office/drawing/2014/main" id="{8E75116E-C607-CD4F-A0E0-A13F0861B7BD}"/>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217" name="Oval 216">
            <a:extLst>
              <a:ext uri="{FF2B5EF4-FFF2-40B4-BE49-F238E27FC236}">
                <a16:creationId xmlns:a16="http://schemas.microsoft.com/office/drawing/2014/main" id="{0DA9EE34-7E2E-8A48-ADFE-D760708BB251}"/>
              </a:ext>
            </a:extLst>
          </p:cNvPr>
          <p:cNvSpPr/>
          <p:nvPr/>
        </p:nvSpPr>
        <p:spPr>
          <a:xfrm>
            <a:off x="450571" y="6378575"/>
            <a:ext cx="344372" cy="344368"/>
          </a:xfrm>
          <a:prstGeom prst="ellipse">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8" name="Foliennummernplatzhalter 7">
            <a:extLst>
              <a:ext uri="{FF2B5EF4-FFF2-40B4-BE49-F238E27FC236}">
                <a16:creationId xmlns:a16="http://schemas.microsoft.com/office/drawing/2014/main" id="{0C1517EA-6F21-9941-A9A1-912BE728943A}"/>
              </a:ext>
            </a:extLst>
          </p:cNvPr>
          <p:cNvSpPr txBox="1">
            <a:spLocks/>
          </p:cNvSpPr>
          <p:nvPr/>
        </p:nvSpPr>
        <p:spPr>
          <a:xfrm>
            <a:off x="424319"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16</a:t>
            </a:fld>
            <a:endParaRPr lang="de-DE" dirty="0"/>
          </a:p>
        </p:txBody>
      </p:sp>
      <p:cxnSp>
        <p:nvCxnSpPr>
          <p:cNvPr id="230" name="Straight Connector 229">
            <a:extLst>
              <a:ext uri="{FF2B5EF4-FFF2-40B4-BE49-F238E27FC236}">
                <a16:creationId xmlns:a16="http://schemas.microsoft.com/office/drawing/2014/main" id="{DE6D8A6B-0A1A-C846-B5F0-E8913D0019A5}"/>
              </a:ext>
            </a:extLst>
          </p:cNvPr>
          <p:cNvCxnSpPr>
            <a:cxnSpLocks/>
          </p:cNvCxnSpPr>
          <p:nvPr/>
        </p:nvCxnSpPr>
        <p:spPr>
          <a:xfrm>
            <a:off x="2006850" y="5146229"/>
            <a:ext cx="8178300" cy="0"/>
          </a:xfrm>
          <a:prstGeom prst="line">
            <a:avLst/>
          </a:prstGeom>
          <a:ln w="38100" cap="rnd">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D5C10B36-FC9D-EB42-A250-4DD59F24CC44}"/>
              </a:ext>
            </a:extLst>
          </p:cNvPr>
          <p:cNvGrpSpPr/>
          <p:nvPr/>
        </p:nvGrpSpPr>
        <p:grpSpPr>
          <a:xfrm>
            <a:off x="2205794" y="2135184"/>
            <a:ext cx="7047906" cy="323165"/>
            <a:chOff x="2241794" y="2135184"/>
            <a:chExt cx="7047906" cy="323165"/>
          </a:xfrm>
        </p:grpSpPr>
        <p:sp>
          <p:nvSpPr>
            <p:cNvPr id="235" name="TextBox 234">
              <a:extLst>
                <a:ext uri="{FF2B5EF4-FFF2-40B4-BE49-F238E27FC236}">
                  <a16:creationId xmlns:a16="http://schemas.microsoft.com/office/drawing/2014/main" id="{7BEFEB45-6521-E047-8A5D-AC7C0D60A843}"/>
                </a:ext>
              </a:extLst>
            </p:cNvPr>
            <p:cNvSpPr txBox="1"/>
            <p:nvPr/>
          </p:nvSpPr>
          <p:spPr>
            <a:xfrm>
              <a:off x="2241794" y="2135184"/>
              <a:ext cx="3053849" cy="323165"/>
            </a:xfrm>
            <a:prstGeom prst="rect">
              <a:avLst/>
            </a:prstGeom>
            <a:noFill/>
          </p:spPr>
          <p:txBody>
            <a:bodyPr wrap="none" rtlCol="0" anchor="t" anchorCtr="0">
              <a:spAutoFit/>
            </a:bodyPr>
            <a:lstStyle/>
            <a:p>
              <a:r>
                <a:rPr lang="tr-TR" sz="1500" dirty="0" err="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Kondensin</a:t>
              </a:r>
              <a:r>
                <a:rPr lang="tr-TR" sz="15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 Geri Döndürülmesi</a:t>
              </a:r>
            </a:p>
          </p:txBody>
        </p:sp>
        <p:cxnSp>
          <p:nvCxnSpPr>
            <p:cNvPr id="4" name="Straight Connector 3">
              <a:extLst>
                <a:ext uri="{FF2B5EF4-FFF2-40B4-BE49-F238E27FC236}">
                  <a16:creationId xmlns:a16="http://schemas.microsoft.com/office/drawing/2014/main" id="{AF7B0CDE-B5CF-BE4D-8799-2BD93CAF7B88}"/>
                </a:ext>
              </a:extLst>
            </p:cNvPr>
            <p:cNvCxnSpPr>
              <a:cxnSpLocks/>
              <a:stCxn id="235" idx="3"/>
            </p:cNvCxnSpPr>
            <p:nvPr/>
          </p:nvCxnSpPr>
          <p:spPr>
            <a:xfrm>
              <a:off x="5295643" y="2296767"/>
              <a:ext cx="3994057" cy="14437"/>
            </a:xfrm>
            <a:prstGeom prst="line">
              <a:avLst/>
            </a:prstGeom>
            <a:ln w="12700" cap="rnd">
              <a:solidFill>
                <a:schemeClr val="bg1">
                  <a:lumMod val="75000"/>
                </a:schemeClr>
              </a:solidFill>
              <a:headEnd w="sm" len="med"/>
              <a:tailEnd type="ova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17AEFBE9-25EB-DD4F-AFA8-4015CCFF536F}"/>
              </a:ext>
            </a:extLst>
          </p:cNvPr>
          <p:cNvGrpSpPr/>
          <p:nvPr/>
        </p:nvGrpSpPr>
        <p:grpSpPr>
          <a:xfrm>
            <a:off x="2205794" y="2486829"/>
            <a:ext cx="6583841" cy="323165"/>
            <a:chOff x="2241794" y="2486829"/>
            <a:chExt cx="6583841" cy="323165"/>
          </a:xfrm>
        </p:grpSpPr>
        <p:sp>
          <p:nvSpPr>
            <p:cNvPr id="261" name="TextBox 260">
              <a:extLst>
                <a:ext uri="{FF2B5EF4-FFF2-40B4-BE49-F238E27FC236}">
                  <a16:creationId xmlns:a16="http://schemas.microsoft.com/office/drawing/2014/main" id="{D9C22D8E-9033-D94C-BEFD-3549BA89FC9F}"/>
                </a:ext>
              </a:extLst>
            </p:cNvPr>
            <p:cNvSpPr txBox="1"/>
            <p:nvPr/>
          </p:nvSpPr>
          <p:spPr>
            <a:xfrm>
              <a:off x="2241794" y="2486829"/>
              <a:ext cx="2341025" cy="323165"/>
            </a:xfrm>
            <a:prstGeom prst="rect">
              <a:avLst/>
            </a:prstGeom>
            <a:noFill/>
          </p:spPr>
          <p:txBody>
            <a:bodyPr wrap="none" rtlCol="0" anchor="t" anchorCtr="0">
              <a:spAutoFit/>
            </a:bodyPr>
            <a:lstStyle/>
            <a:p>
              <a:r>
                <a:rPr lang="tr-TR" sz="15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İzolasyon Yenilemeleri</a:t>
              </a:r>
            </a:p>
          </p:txBody>
        </p:sp>
        <p:cxnSp>
          <p:nvCxnSpPr>
            <p:cNvPr id="262" name="Straight Connector 261">
              <a:extLst>
                <a:ext uri="{FF2B5EF4-FFF2-40B4-BE49-F238E27FC236}">
                  <a16:creationId xmlns:a16="http://schemas.microsoft.com/office/drawing/2014/main" id="{103A1F82-EEBD-8142-8C4E-725EFDB201E3}"/>
                </a:ext>
              </a:extLst>
            </p:cNvPr>
            <p:cNvCxnSpPr>
              <a:cxnSpLocks/>
              <a:stCxn id="261" idx="3"/>
            </p:cNvCxnSpPr>
            <p:nvPr/>
          </p:nvCxnSpPr>
          <p:spPr>
            <a:xfrm>
              <a:off x="4582819" y="2648412"/>
              <a:ext cx="4242816" cy="13471"/>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B7379CF5-8206-814B-BE98-7A86A4202637}"/>
              </a:ext>
            </a:extLst>
          </p:cNvPr>
          <p:cNvGrpSpPr/>
          <p:nvPr/>
        </p:nvGrpSpPr>
        <p:grpSpPr>
          <a:xfrm>
            <a:off x="2214857" y="3190119"/>
            <a:ext cx="5857458" cy="323165"/>
            <a:chOff x="2241794" y="3190119"/>
            <a:chExt cx="5857458" cy="323165"/>
          </a:xfrm>
        </p:grpSpPr>
        <p:sp>
          <p:nvSpPr>
            <p:cNvPr id="267" name="TextBox 266">
              <a:extLst>
                <a:ext uri="{FF2B5EF4-FFF2-40B4-BE49-F238E27FC236}">
                  <a16:creationId xmlns:a16="http://schemas.microsoft.com/office/drawing/2014/main" id="{386D5E70-13DF-FA45-BBD8-66AF37F07F97}"/>
                </a:ext>
              </a:extLst>
            </p:cNvPr>
            <p:cNvSpPr txBox="1"/>
            <p:nvPr/>
          </p:nvSpPr>
          <p:spPr>
            <a:xfrm>
              <a:off x="2241794" y="3190119"/>
              <a:ext cx="2620717" cy="323165"/>
            </a:xfrm>
            <a:prstGeom prst="rect">
              <a:avLst/>
            </a:prstGeom>
            <a:noFill/>
          </p:spPr>
          <p:txBody>
            <a:bodyPr wrap="none" rtlCol="0" anchor="t" anchorCtr="0">
              <a:spAutoFit/>
            </a:bodyPr>
            <a:lstStyle/>
            <a:p>
              <a:r>
                <a:rPr lang="tr-TR" sz="15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Yanma Kontrol Sistemleri</a:t>
              </a:r>
            </a:p>
          </p:txBody>
        </p:sp>
        <p:cxnSp>
          <p:nvCxnSpPr>
            <p:cNvPr id="268" name="Straight Connector 267">
              <a:extLst>
                <a:ext uri="{FF2B5EF4-FFF2-40B4-BE49-F238E27FC236}">
                  <a16:creationId xmlns:a16="http://schemas.microsoft.com/office/drawing/2014/main" id="{C012BDA5-BF83-8246-874B-66E8DF909AD2}"/>
                </a:ext>
              </a:extLst>
            </p:cNvPr>
            <p:cNvCxnSpPr>
              <a:cxnSpLocks/>
              <a:stCxn id="267" idx="3"/>
            </p:cNvCxnSpPr>
            <p:nvPr/>
          </p:nvCxnSpPr>
          <p:spPr>
            <a:xfrm>
              <a:off x="4862511" y="3351702"/>
              <a:ext cx="3236741" cy="10586"/>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5F583EE-07C6-224C-AE4F-D086259C3E77}"/>
              </a:ext>
            </a:extLst>
          </p:cNvPr>
          <p:cNvGrpSpPr/>
          <p:nvPr/>
        </p:nvGrpSpPr>
        <p:grpSpPr>
          <a:xfrm>
            <a:off x="2205794" y="3541764"/>
            <a:ext cx="5441155" cy="323165"/>
            <a:chOff x="2241794" y="3541764"/>
            <a:chExt cx="5441155" cy="323165"/>
          </a:xfrm>
        </p:grpSpPr>
        <p:sp>
          <p:nvSpPr>
            <p:cNvPr id="270" name="TextBox 269">
              <a:extLst>
                <a:ext uri="{FF2B5EF4-FFF2-40B4-BE49-F238E27FC236}">
                  <a16:creationId xmlns:a16="http://schemas.microsoft.com/office/drawing/2014/main" id="{C31D5398-E4DC-1C41-BF51-7D2B9B1A3D3E}"/>
                </a:ext>
              </a:extLst>
            </p:cNvPr>
            <p:cNvSpPr txBox="1"/>
            <p:nvPr/>
          </p:nvSpPr>
          <p:spPr>
            <a:xfrm>
              <a:off x="2241794" y="3541764"/>
              <a:ext cx="3654270" cy="323165"/>
            </a:xfrm>
            <a:prstGeom prst="rect">
              <a:avLst/>
            </a:prstGeom>
            <a:noFill/>
          </p:spPr>
          <p:txBody>
            <a:bodyPr wrap="none" rtlCol="0" anchor="t" anchorCtr="0">
              <a:spAutoFit/>
            </a:bodyPr>
            <a:lstStyle/>
            <a:p>
              <a:r>
                <a:rPr lang="tr-TR" sz="15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Buhar Kazanı Otomasyon Sistemleri</a:t>
              </a:r>
            </a:p>
          </p:txBody>
        </p:sp>
        <p:cxnSp>
          <p:nvCxnSpPr>
            <p:cNvPr id="271" name="Straight Connector 270">
              <a:extLst>
                <a:ext uri="{FF2B5EF4-FFF2-40B4-BE49-F238E27FC236}">
                  <a16:creationId xmlns:a16="http://schemas.microsoft.com/office/drawing/2014/main" id="{A60606AD-46C5-8F4F-A62F-45EE93FECF18}"/>
                </a:ext>
              </a:extLst>
            </p:cNvPr>
            <p:cNvCxnSpPr>
              <a:cxnSpLocks/>
              <a:stCxn id="270" idx="3"/>
            </p:cNvCxnSpPr>
            <p:nvPr/>
          </p:nvCxnSpPr>
          <p:spPr>
            <a:xfrm>
              <a:off x="5896064" y="3703347"/>
              <a:ext cx="1786885" cy="6519"/>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3D818AE-8B1C-1447-BF6B-C7277C346D70}"/>
              </a:ext>
            </a:extLst>
          </p:cNvPr>
          <p:cNvGrpSpPr/>
          <p:nvPr/>
        </p:nvGrpSpPr>
        <p:grpSpPr>
          <a:xfrm>
            <a:off x="2205794" y="3893409"/>
            <a:ext cx="5024852" cy="323165"/>
            <a:chOff x="2241794" y="3893409"/>
            <a:chExt cx="5024852" cy="323165"/>
          </a:xfrm>
        </p:grpSpPr>
        <p:sp>
          <p:nvSpPr>
            <p:cNvPr id="273" name="TextBox 272">
              <a:extLst>
                <a:ext uri="{FF2B5EF4-FFF2-40B4-BE49-F238E27FC236}">
                  <a16:creationId xmlns:a16="http://schemas.microsoft.com/office/drawing/2014/main" id="{2E93118F-FCA6-7E4F-AF9A-F1CF47BCB7A4}"/>
                </a:ext>
              </a:extLst>
            </p:cNvPr>
            <p:cNvSpPr txBox="1"/>
            <p:nvPr/>
          </p:nvSpPr>
          <p:spPr>
            <a:xfrm>
              <a:off x="2241794" y="3893409"/>
              <a:ext cx="2937792" cy="323165"/>
            </a:xfrm>
            <a:prstGeom prst="rect">
              <a:avLst/>
            </a:prstGeom>
            <a:noFill/>
          </p:spPr>
          <p:txBody>
            <a:bodyPr wrap="none" rtlCol="0" anchor="t" anchorCtr="0">
              <a:spAutoFit/>
            </a:bodyPr>
            <a:lstStyle/>
            <a:p>
              <a:r>
                <a:rPr lang="tr-TR" sz="15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Blöf Geri Kazanım Sistemleri</a:t>
              </a:r>
            </a:p>
          </p:txBody>
        </p:sp>
        <p:cxnSp>
          <p:nvCxnSpPr>
            <p:cNvPr id="274" name="Straight Connector 273">
              <a:extLst>
                <a:ext uri="{FF2B5EF4-FFF2-40B4-BE49-F238E27FC236}">
                  <a16:creationId xmlns:a16="http://schemas.microsoft.com/office/drawing/2014/main" id="{7545369E-17CD-7A41-A454-C811C447184B}"/>
                </a:ext>
              </a:extLst>
            </p:cNvPr>
            <p:cNvCxnSpPr>
              <a:cxnSpLocks/>
              <a:stCxn id="273" idx="3"/>
            </p:cNvCxnSpPr>
            <p:nvPr/>
          </p:nvCxnSpPr>
          <p:spPr>
            <a:xfrm>
              <a:off x="5179586" y="4054992"/>
              <a:ext cx="2087060" cy="6898"/>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212F9E5F-380B-F846-89E6-42925A8289CB}"/>
              </a:ext>
            </a:extLst>
          </p:cNvPr>
          <p:cNvGrpSpPr/>
          <p:nvPr/>
        </p:nvGrpSpPr>
        <p:grpSpPr>
          <a:xfrm>
            <a:off x="2205794" y="4245054"/>
            <a:ext cx="4559806" cy="323165"/>
            <a:chOff x="2241794" y="4245054"/>
            <a:chExt cx="4559806" cy="323165"/>
          </a:xfrm>
        </p:grpSpPr>
        <p:sp>
          <p:nvSpPr>
            <p:cNvPr id="276" name="TextBox 275">
              <a:extLst>
                <a:ext uri="{FF2B5EF4-FFF2-40B4-BE49-F238E27FC236}">
                  <a16:creationId xmlns:a16="http://schemas.microsoft.com/office/drawing/2014/main" id="{51DEE05F-C828-5F46-BC34-3E93DF65C66D}"/>
                </a:ext>
              </a:extLst>
            </p:cNvPr>
            <p:cNvSpPr txBox="1"/>
            <p:nvPr/>
          </p:nvSpPr>
          <p:spPr>
            <a:xfrm>
              <a:off x="2241794" y="4245054"/>
              <a:ext cx="3588611" cy="323165"/>
            </a:xfrm>
            <a:prstGeom prst="rect">
              <a:avLst/>
            </a:prstGeom>
            <a:noFill/>
          </p:spPr>
          <p:txBody>
            <a:bodyPr wrap="none" rtlCol="0" anchor="t" anchorCtr="0">
              <a:spAutoFit/>
            </a:bodyPr>
            <a:lstStyle/>
            <a:p>
              <a:r>
                <a:rPr lang="tr-TR" sz="15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Flaş Buhar Geri Kazanım Sistemleri</a:t>
              </a:r>
            </a:p>
          </p:txBody>
        </p:sp>
        <p:cxnSp>
          <p:nvCxnSpPr>
            <p:cNvPr id="277" name="Straight Connector 276">
              <a:extLst>
                <a:ext uri="{FF2B5EF4-FFF2-40B4-BE49-F238E27FC236}">
                  <a16:creationId xmlns:a16="http://schemas.microsoft.com/office/drawing/2014/main" id="{DF398B85-CE1D-C543-806A-7A4A5F092741}"/>
                </a:ext>
              </a:extLst>
            </p:cNvPr>
            <p:cNvCxnSpPr>
              <a:cxnSpLocks/>
              <a:stCxn id="276" idx="3"/>
            </p:cNvCxnSpPr>
            <p:nvPr/>
          </p:nvCxnSpPr>
          <p:spPr>
            <a:xfrm>
              <a:off x="5830405" y="4406637"/>
              <a:ext cx="971195" cy="2850"/>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23F8C73-F08C-3244-8C0B-7659D7A48974}"/>
              </a:ext>
            </a:extLst>
          </p:cNvPr>
          <p:cNvGrpSpPr/>
          <p:nvPr/>
        </p:nvGrpSpPr>
        <p:grpSpPr>
          <a:xfrm>
            <a:off x="2205794" y="2838474"/>
            <a:ext cx="6167539" cy="323165"/>
            <a:chOff x="2241794" y="2838474"/>
            <a:chExt cx="6167539" cy="323165"/>
          </a:xfrm>
        </p:grpSpPr>
        <p:sp>
          <p:nvSpPr>
            <p:cNvPr id="264" name="TextBox 263">
              <a:extLst>
                <a:ext uri="{FF2B5EF4-FFF2-40B4-BE49-F238E27FC236}">
                  <a16:creationId xmlns:a16="http://schemas.microsoft.com/office/drawing/2014/main" id="{80D19F7D-35E1-0541-968A-30391ADB390F}"/>
                </a:ext>
              </a:extLst>
            </p:cNvPr>
            <p:cNvSpPr txBox="1"/>
            <p:nvPr/>
          </p:nvSpPr>
          <p:spPr>
            <a:xfrm>
              <a:off x="2241794" y="2838474"/>
              <a:ext cx="4263218" cy="323165"/>
            </a:xfrm>
            <a:prstGeom prst="rect">
              <a:avLst/>
            </a:prstGeom>
            <a:noFill/>
          </p:spPr>
          <p:txBody>
            <a:bodyPr wrap="none" rtlCol="0" anchor="t" anchorCtr="0">
              <a:spAutoFit/>
            </a:bodyPr>
            <a:lstStyle/>
            <a:p>
              <a:r>
                <a:rPr lang="tr-TR" sz="15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Proses Atık Enerji Geri Kazanım Sistemleri</a:t>
              </a:r>
            </a:p>
          </p:txBody>
        </p:sp>
        <p:cxnSp>
          <p:nvCxnSpPr>
            <p:cNvPr id="18" name="Straight Connector 17">
              <a:extLst>
                <a:ext uri="{FF2B5EF4-FFF2-40B4-BE49-F238E27FC236}">
                  <a16:creationId xmlns:a16="http://schemas.microsoft.com/office/drawing/2014/main" id="{CECAFE1C-7FF2-E843-AB99-396B67438B01}"/>
                </a:ext>
              </a:extLst>
            </p:cNvPr>
            <p:cNvCxnSpPr>
              <a:stCxn id="264" idx="3"/>
            </p:cNvCxnSpPr>
            <p:nvPr/>
          </p:nvCxnSpPr>
          <p:spPr>
            <a:xfrm>
              <a:off x="6505012" y="3000057"/>
              <a:ext cx="1904321" cy="0"/>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D5F0753-59B0-9347-A724-1B36F32AA5AC}"/>
              </a:ext>
            </a:extLst>
          </p:cNvPr>
          <p:cNvGrpSpPr/>
          <p:nvPr/>
        </p:nvGrpSpPr>
        <p:grpSpPr>
          <a:xfrm>
            <a:off x="2205794" y="4596698"/>
            <a:ext cx="4168129" cy="323165"/>
            <a:chOff x="2241794" y="4596698"/>
            <a:chExt cx="4168129" cy="323165"/>
          </a:xfrm>
        </p:grpSpPr>
        <p:sp>
          <p:nvSpPr>
            <p:cNvPr id="279" name="TextBox 278">
              <a:extLst>
                <a:ext uri="{FF2B5EF4-FFF2-40B4-BE49-F238E27FC236}">
                  <a16:creationId xmlns:a16="http://schemas.microsoft.com/office/drawing/2014/main" id="{DCBAE4A3-D9CA-3B49-930A-993788D1DF69}"/>
                </a:ext>
              </a:extLst>
            </p:cNvPr>
            <p:cNvSpPr txBox="1"/>
            <p:nvPr/>
          </p:nvSpPr>
          <p:spPr>
            <a:xfrm>
              <a:off x="2241794" y="4596698"/>
              <a:ext cx="2695161" cy="323165"/>
            </a:xfrm>
            <a:prstGeom prst="rect">
              <a:avLst/>
            </a:prstGeom>
            <a:noFill/>
          </p:spPr>
          <p:txBody>
            <a:bodyPr wrap="none" rtlCol="0" anchor="t" anchorCtr="0">
              <a:spAutoFit/>
            </a:bodyPr>
            <a:lstStyle/>
            <a:p>
              <a:r>
                <a:rPr lang="tr-TR" sz="15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Baca Gazı </a:t>
              </a:r>
              <a:r>
                <a:rPr lang="tr-TR" sz="1500" dirty="0" err="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Ekonomizerleri</a:t>
              </a:r>
              <a:r>
                <a:rPr lang="tr-TR" sz="15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 </a:t>
              </a:r>
            </a:p>
          </p:txBody>
        </p:sp>
        <p:cxnSp>
          <p:nvCxnSpPr>
            <p:cNvPr id="20" name="Straight Connector 19">
              <a:extLst>
                <a:ext uri="{FF2B5EF4-FFF2-40B4-BE49-F238E27FC236}">
                  <a16:creationId xmlns:a16="http://schemas.microsoft.com/office/drawing/2014/main" id="{7E68C035-49BC-E441-B3CD-FD47BCCEDD1A}"/>
                </a:ext>
              </a:extLst>
            </p:cNvPr>
            <p:cNvCxnSpPr>
              <a:stCxn id="279" idx="3"/>
            </p:cNvCxnSpPr>
            <p:nvPr/>
          </p:nvCxnSpPr>
          <p:spPr>
            <a:xfrm>
              <a:off x="4936955" y="4758281"/>
              <a:ext cx="1472968" cy="0"/>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156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0"/>
                                  </p:iterate>
                                  <p:childTnLst>
                                    <p:set>
                                      <p:cBhvr>
                                        <p:cTn id="6" dur="1" fill="hold">
                                          <p:stCondLst>
                                            <p:cond delay="0"/>
                                          </p:stCondLst>
                                        </p:cTn>
                                        <p:tgtEl>
                                          <p:spTgt spid="216"/>
                                        </p:tgtEl>
                                        <p:attrNameLst>
                                          <p:attrName>style.visibility</p:attrName>
                                        </p:attrNameLst>
                                      </p:cBhvr>
                                      <p:to>
                                        <p:strVal val="visible"/>
                                      </p:to>
                                    </p:set>
                                    <p:anim calcmode="lin" valueType="num">
                                      <p:cBhvr>
                                        <p:cTn id="7" dur="300" fill="hold"/>
                                        <p:tgtEl>
                                          <p:spTgt spid="216"/>
                                        </p:tgtEl>
                                        <p:attrNameLst>
                                          <p:attrName>ppt_w</p:attrName>
                                        </p:attrNameLst>
                                      </p:cBhvr>
                                      <p:tavLst>
                                        <p:tav tm="0">
                                          <p:val>
                                            <p:fltVal val="0"/>
                                          </p:val>
                                        </p:tav>
                                        <p:tav tm="100000">
                                          <p:val>
                                            <p:strVal val="#ppt_w"/>
                                          </p:val>
                                        </p:tav>
                                      </p:tavLst>
                                    </p:anim>
                                    <p:anim calcmode="lin" valueType="num">
                                      <p:cBhvr>
                                        <p:cTn id="8" dur="300" fill="hold"/>
                                        <p:tgtEl>
                                          <p:spTgt spid="216"/>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0"/>
                                  </p:stCondLst>
                                  <p:iterate type="lt">
                                    <p:tmPct val="10000"/>
                                  </p:iterate>
                                  <p:childTnLst>
                                    <p:set>
                                      <p:cBhvr>
                                        <p:cTn id="10" dur="1" fill="hold">
                                          <p:stCondLst>
                                            <p:cond delay="0"/>
                                          </p:stCondLst>
                                        </p:cTn>
                                        <p:tgtEl>
                                          <p:spTgt spid="216"/>
                                        </p:tgtEl>
                                        <p:attrNameLst>
                                          <p:attrName>style.visibility</p:attrName>
                                        </p:attrNameLst>
                                      </p:cBhvr>
                                      <p:to>
                                        <p:strVal val="visible"/>
                                      </p:to>
                                    </p:set>
                                    <p:animEffect transition="in" filter="fade">
                                      <p:cBhvr>
                                        <p:cTn id="11" dur="200"/>
                                        <p:tgtEl>
                                          <p:spTgt spid="216"/>
                                        </p:tgtEl>
                                      </p:cBhvr>
                                    </p:animEffect>
                                    <p:anim calcmode="lin" valueType="num">
                                      <p:cBhvr>
                                        <p:cTn id="12" dur="200" fill="hold"/>
                                        <p:tgtEl>
                                          <p:spTgt spid="216"/>
                                        </p:tgtEl>
                                        <p:attrNameLst>
                                          <p:attrName>ppt_w</p:attrName>
                                        </p:attrNameLst>
                                      </p:cBhvr>
                                      <p:tavLst>
                                        <p:tav tm="0" fmla="#ppt_w*sin(2.5*pi*$)">
                                          <p:val>
                                            <p:fltVal val="0"/>
                                          </p:val>
                                        </p:tav>
                                        <p:tav tm="100000">
                                          <p:val>
                                            <p:fltVal val="1"/>
                                          </p:val>
                                        </p:tav>
                                      </p:tavLst>
                                    </p:anim>
                                    <p:anim calcmode="lin" valueType="num">
                                      <p:cBhvr>
                                        <p:cTn id="13" dur="200" fill="hold"/>
                                        <p:tgtEl>
                                          <p:spTgt spid="216"/>
                                        </p:tgtEl>
                                        <p:attrNameLst>
                                          <p:attrName>ppt_h</p:attrName>
                                        </p:attrNameLst>
                                      </p:cBhvr>
                                      <p:tavLst>
                                        <p:tav tm="0">
                                          <p:val>
                                            <p:strVal val="#ppt_h"/>
                                          </p:val>
                                        </p:tav>
                                        <p:tav tm="100000">
                                          <p:val>
                                            <p:strVal val="#ppt_h"/>
                                          </p:val>
                                        </p:tav>
                                      </p:tavLst>
                                    </p:anim>
                                  </p:childTnLst>
                                </p:cTn>
                              </p:par>
                              <p:par>
                                <p:cTn id="14" presetID="2" presetClass="entr" presetSubtype="8" accel="50000" decel="5000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1000" fill="hold"/>
                                        <p:tgtEl>
                                          <p:spTgt spid="42"/>
                                        </p:tgtEl>
                                        <p:attrNameLst>
                                          <p:attrName>ppt_x</p:attrName>
                                        </p:attrNameLst>
                                      </p:cBhvr>
                                      <p:tavLst>
                                        <p:tav tm="0">
                                          <p:val>
                                            <p:strVal val="0-#ppt_w/2"/>
                                          </p:val>
                                        </p:tav>
                                        <p:tav tm="100000">
                                          <p:val>
                                            <p:strVal val="#ppt_x"/>
                                          </p:val>
                                        </p:tav>
                                      </p:tavLst>
                                    </p:anim>
                                    <p:anim calcmode="lin" valueType="num">
                                      <p:cBhvr additive="base">
                                        <p:cTn id="17" dur="1000" fill="hold"/>
                                        <p:tgtEl>
                                          <p:spTgt spid="42"/>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20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childTnLst>
                                </p:cTn>
                              </p:par>
                              <p:par>
                                <p:cTn id="21" presetID="42" presetClass="path" presetSubtype="0" decel="100000" fill="hold" grpId="1" nodeType="withEffect">
                                  <p:stCondLst>
                                    <p:cond delay="200"/>
                                  </p:stCondLst>
                                  <p:childTnLst>
                                    <p:animMotion origin="layout" path="M -8.33333E-7 3.7037E-6 L -0.04766 -0.00186 " pathEditMode="relative" rAng="0" ptsTypes="AA">
                                      <p:cBhvr>
                                        <p:cTn id="22" dur="1000" spd="-100000" fill="hold"/>
                                        <p:tgtEl>
                                          <p:spTgt spid="41"/>
                                        </p:tgtEl>
                                        <p:attrNameLst>
                                          <p:attrName>ppt_x</p:attrName>
                                          <p:attrName>ppt_y</p:attrName>
                                        </p:attrNameLst>
                                      </p:cBhvr>
                                      <p:rCtr x="-2383" y="-93"/>
                                    </p:animMotion>
                                  </p:childTnLst>
                                </p:cTn>
                              </p:par>
                            </p:childTnLst>
                          </p:cTn>
                        </p:par>
                        <p:par>
                          <p:cTn id="23" fill="hold">
                            <p:stCondLst>
                              <p:cond delay="1200"/>
                            </p:stCondLst>
                            <p:childTnLst>
                              <p:par>
                                <p:cTn id="24" presetID="10" presetClass="entr" presetSubtype="0" fill="hold" grpId="0" nodeType="after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fade">
                                      <p:cBhvr>
                                        <p:cTn id="26" dur="500"/>
                                        <p:tgtEl>
                                          <p:spTgt spid="155"/>
                                        </p:tgtEl>
                                      </p:cBhvr>
                                    </p:animEffect>
                                  </p:childTnLst>
                                </p:cTn>
                              </p:par>
                              <p:par>
                                <p:cTn id="27" presetID="10" presetClass="entr" presetSubtype="0" fill="hold" nodeType="withEffect">
                                  <p:stCondLst>
                                    <p:cond delay="0"/>
                                  </p:stCondLst>
                                  <p:childTnLst>
                                    <p:set>
                                      <p:cBhvr>
                                        <p:cTn id="28" dur="1" fill="hold">
                                          <p:stCondLst>
                                            <p:cond delay="0"/>
                                          </p:stCondLst>
                                        </p:cTn>
                                        <p:tgtEl>
                                          <p:spTgt spid="194"/>
                                        </p:tgtEl>
                                        <p:attrNameLst>
                                          <p:attrName>style.visibility</p:attrName>
                                        </p:attrNameLst>
                                      </p:cBhvr>
                                      <p:to>
                                        <p:strVal val="visible"/>
                                      </p:to>
                                    </p:set>
                                    <p:animEffect transition="in" filter="fade">
                                      <p:cBhvr>
                                        <p:cTn id="29" dur="1000"/>
                                        <p:tgtEl>
                                          <p:spTgt spid="194"/>
                                        </p:tgtEl>
                                      </p:cBhvr>
                                    </p:animEffect>
                                  </p:childTnLst>
                                </p:cTn>
                              </p:par>
                              <p:par>
                                <p:cTn id="30" presetID="42" presetClass="path" presetSubtype="0" decel="100000" fill="hold" nodeType="withEffect">
                                  <p:stCondLst>
                                    <p:cond delay="0"/>
                                  </p:stCondLst>
                                  <p:childTnLst>
                                    <p:animMotion origin="layout" path="M 0 4.07407E-6 L 0 0.03541 " pathEditMode="relative" rAng="0" ptsTypes="AA">
                                      <p:cBhvr>
                                        <p:cTn id="31" dur="1000" spd="-100000" fill="hold"/>
                                        <p:tgtEl>
                                          <p:spTgt spid="194"/>
                                        </p:tgtEl>
                                        <p:attrNameLst>
                                          <p:attrName>ppt_x</p:attrName>
                                          <p:attrName>ppt_y</p:attrName>
                                        </p:attrNameLst>
                                      </p:cBhvr>
                                      <p:rCtr x="0" y="1759"/>
                                    </p:animMotion>
                                  </p:childTnLst>
                                </p:cTn>
                              </p:par>
                              <p:par>
                                <p:cTn id="32" presetID="6" presetClass="entr" presetSubtype="32" fill="hold" nodeType="withEffect">
                                  <p:stCondLst>
                                    <p:cond delay="0"/>
                                  </p:stCondLst>
                                  <p:childTnLst>
                                    <p:set>
                                      <p:cBhvr>
                                        <p:cTn id="33" dur="1" fill="hold">
                                          <p:stCondLst>
                                            <p:cond delay="0"/>
                                          </p:stCondLst>
                                        </p:cTn>
                                        <p:tgtEl>
                                          <p:spTgt spid="136"/>
                                        </p:tgtEl>
                                        <p:attrNameLst>
                                          <p:attrName>style.visibility</p:attrName>
                                        </p:attrNameLst>
                                      </p:cBhvr>
                                      <p:to>
                                        <p:strVal val="visible"/>
                                      </p:to>
                                    </p:set>
                                    <p:animEffect transition="in" filter="circle(out)">
                                      <p:cBhvr>
                                        <p:cTn id="34" dur="1000"/>
                                        <p:tgtEl>
                                          <p:spTgt spid="136"/>
                                        </p:tgtEl>
                                      </p:cBhvr>
                                    </p:animEffect>
                                  </p:childTnLst>
                                </p:cTn>
                              </p:par>
                              <p:par>
                                <p:cTn id="35" presetID="16" presetClass="entr" presetSubtype="37" fill="hold" nodeType="withEffect">
                                  <p:stCondLst>
                                    <p:cond delay="500"/>
                                  </p:stCondLst>
                                  <p:childTnLst>
                                    <p:set>
                                      <p:cBhvr>
                                        <p:cTn id="36" dur="1" fill="hold">
                                          <p:stCondLst>
                                            <p:cond delay="0"/>
                                          </p:stCondLst>
                                        </p:cTn>
                                        <p:tgtEl>
                                          <p:spTgt spid="230"/>
                                        </p:tgtEl>
                                        <p:attrNameLst>
                                          <p:attrName>style.visibility</p:attrName>
                                        </p:attrNameLst>
                                      </p:cBhvr>
                                      <p:to>
                                        <p:strVal val="visible"/>
                                      </p:to>
                                    </p:set>
                                    <p:animEffect transition="in" filter="barn(outVertical)">
                                      <p:cBhvr>
                                        <p:cTn id="37" dur="300"/>
                                        <p:tgtEl>
                                          <p:spTgt spid="230"/>
                                        </p:tgtEl>
                                      </p:cBhvr>
                                    </p:animEffect>
                                  </p:childTnLst>
                                </p:cTn>
                              </p:par>
                              <p:par>
                                <p:cTn id="38" presetID="2" presetClass="entr" presetSubtype="4" accel="50000" decel="50000" fill="hold" nodeType="withEffect">
                                  <p:stCondLst>
                                    <p:cond delay="500"/>
                                  </p:stCondLst>
                                  <p:childTnLst>
                                    <p:set>
                                      <p:cBhvr>
                                        <p:cTn id="39" dur="1" fill="hold">
                                          <p:stCondLst>
                                            <p:cond delay="0"/>
                                          </p:stCondLst>
                                        </p:cTn>
                                        <p:tgtEl>
                                          <p:spTgt spid="232"/>
                                        </p:tgtEl>
                                        <p:attrNameLst>
                                          <p:attrName>style.visibility</p:attrName>
                                        </p:attrNameLst>
                                      </p:cBhvr>
                                      <p:to>
                                        <p:strVal val="visible"/>
                                      </p:to>
                                    </p:set>
                                    <p:anim calcmode="lin" valueType="num">
                                      <p:cBhvr additive="base">
                                        <p:cTn id="40" dur="2500" fill="hold"/>
                                        <p:tgtEl>
                                          <p:spTgt spid="232"/>
                                        </p:tgtEl>
                                        <p:attrNameLst>
                                          <p:attrName>ppt_x</p:attrName>
                                        </p:attrNameLst>
                                      </p:cBhvr>
                                      <p:tavLst>
                                        <p:tav tm="0">
                                          <p:val>
                                            <p:strVal val="#ppt_x"/>
                                          </p:val>
                                        </p:tav>
                                        <p:tav tm="100000">
                                          <p:val>
                                            <p:strVal val="#ppt_x"/>
                                          </p:val>
                                        </p:tav>
                                      </p:tavLst>
                                    </p:anim>
                                    <p:anim calcmode="lin" valueType="num">
                                      <p:cBhvr additive="base">
                                        <p:cTn id="41" dur="2500" fill="hold"/>
                                        <p:tgtEl>
                                          <p:spTgt spid="232"/>
                                        </p:tgtEl>
                                        <p:attrNameLst>
                                          <p:attrName>ppt_y</p:attrName>
                                        </p:attrNameLst>
                                      </p:cBhvr>
                                      <p:tavLst>
                                        <p:tav tm="0">
                                          <p:val>
                                            <p:strVal val="1+#ppt_h/2"/>
                                          </p:val>
                                        </p:tav>
                                        <p:tav tm="100000">
                                          <p:val>
                                            <p:strVal val="#ppt_y"/>
                                          </p:val>
                                        </p:tav>
                                      </p:tavLst>
                                    </p:anim>
                                  </p:childTnLst>
                                </p:cTn>
                              </p:par>
                              <p:par>
                                <p:cTn id="42" presetID="2" presetClass="entr" presetSubtype="4" accel="50000" decel="50000" fill="hold" nodeType="withEffect">
                                  <p:stCondLst>
                                    <p:cond delay="500"/>
                                  </p:stCondLst>
                                  <p:childTnLst>
                                    <p:set>
                                      <p:cBhvr>
                                        <p:cTn id="43" dur="1" fill="hold">
                                          <p:stCondLst>
                                            <p:cond delay="0"/>
                                          </p:stCondLst>
                                        </p:cTn>
                                        <p:tgtEl>
                                          <p:spTgt spid="236"/>
                                        </p:tgtEl>
                                        <p:attrNameLst>
                                          <p:attrName>style.visibility</p:attrName>
                                        </p:attrNameLst>
                                      </p:cBhvr>
                                      <p:to>
                                        <p:strVal val="visible"/>
                                      </p:to>
                                    </p:set>
                                    <p:anim calcmode="lin" valueType="num">
                                      <p:cBhvr additive="base">
                                        <p:cTn id="44" dur="2500" fill="hold"/>
                                        <p:tgtEl>
                                          <p:spTgt spid="236"/>
                                        </p:tgtEl>
                                        <p:attrNameLst>
                                          <p:attrName>ppt_x</p:attrName>
                                        </p:attrNameLst>
                                      </p:cBhvr>
                                      <p:tavLst>
                                        <p:tav tm="0">
                                          <p:val>
                                            <p:strVal val="#ppt_x"/>
                                          </p:val>
                                        </p:tav>
                                        <p:tav tm="100000">
                                          <p:val>
                                            <p:strVal val="#ppt_x"/>
                                          </p:val>
                                        </p:tav>
                                      </p:tavLst>
                                    </p:anim>
                                    <p:anim calcmode="lin" valueType="num">
                                      <p:cBhvr additive="base">
                                        <p:cTn id="45" dur="2500" fill="hold"/>
                                        <p:tgtEl>
                                          <p:spTgt spid="236"/>
                                        </p:tgtEl>
                                        <p:attrNameLst>
                                          <p:attrName>ppt_y</p:attrName>
                                        </p:attrNameLst>
                                      </p:cBhvr>
                                      <p:tavLst>
                                        <p:tav tm="0">
                                          <p:val>
                                            <p:strVal val="1+#ppt_h/2"/>
                                          </p:val>
                                        </p:tav>
                                        <p:tav tm="100000">
                                          <p:val>
                                            <p:strVal val="#ppt_y"/>
                                          </p:val>
                                        </p:tav>
                                      </p:tavLst>
                                    </p:anim>
                                  </p:childTnLst>
                                </p:cTn>
                              </p:par>
                              <p:par>
                                <p:cTn id="46" presetID="2" presetClass="entr" presetSubtype="4" accel="50000" decel="50000" fill="hold" nodeType="withEffect">
                                  <p:stCondLst>
                                    <p:cond delay="500"/>
                                  </p:stCondLst>
                                  <p:childTnLst>
                                    <p:set>
                                      <p:cBhvr>
                                        <p:cTn id="47" dur="1" fill="hold">
                                          <p:stCondLst>
                                            <p:cond delay="0"/>
                                          </p:stCondLst>
                                        </p:cTn>
                                        <p:tgtEl>
                                          <p:spTgt spid="239"/>
                                        </p:tgtEl>
                                        <p:attrNameLst>
                                          <p:attrName>style.visibility</p:attrName>
                                        </p:attrNameLst>
                                      </p:cBhvr>
                                      <p:to>
                                        <p:strVal val="visible"/>
                                      </p:to>
                                    </p:set>
                                    <p:anim calcmode="lin" valueType="num">
                                      <p:cBhvr additive="base">
                                        <p:cTn id="48" dur="2500" fill="hold"/>
                                        <p:tgtEl>
                                          <p:spTgt spid="239"/>
                                        </p:tgtEl>
                                        <p:attrNameLst>
                                          <p:attrName>ppt_x</p:attrName>
                                        </p:attrNameLst>
                                      </p:cBhvr>
                                      <p:tavLst>
                                        <p:tav tm="0">
                                          <p:val>
                                            <p:strVal val="#ppt_x"/>
                                          </p:val>
                                        </p:tav>
                                        <p:tav tm="100000">
                                          <p:val>
                                            <p:strVal val="#ppt_x"/>
                                          </p:val>
                                        </p:tav>
                                      </p:tavLst>
                                    </p:anim>
                                    <p:anim calcmode="lin" valueType="num">
                                      <p:cBhvr additive="base">
                                        <p:cTn id="49" dur="2500" fill="hold"/>
                                        <p:tgtEl>
                                          <p:spTgt spid="239"/>
                                        </p:tgtEl>
                                        <p:attrNameLst>
                                          <p:attrName>ppt_y</p:attrName>
                                        </p:attrNameLst>
                                      </p:cBhvr>
                                      <p:tavLst>
                                        <p:tav tm="0">
                                          <p:val>
                                            <p:strVal val="1+#ppt_h/2"/>
                                          </p:val>
                                        </p:tav>
                                        <p:tav tm="100000">
                                          <p:val>
                                            <p:strVal val="#ppt_y"/>
                                          </p:val>
                                        </p:tav>
                                      </p:tavLst>
                                    </p:anim>
                                  </p:childTnLst>
                                </p:cTn>
                              </p:par>
                              <p:par>
                                <p:cTn id="50" presetID="2" presetClass="entr" presetSubtype="4" accel="50000" decel="50000" fill="hold" nodeType="withEffect">
                                  <p:stCondLst>
                                    <p:cond delay="500"/>
                                  </p:stCondLst>
                                  <p:childTnLst>
                                    <p:set>
                                      <p:cBhvr>
                                        <p:cTn id="51" dur="1" fill="hold">
                                          <p:stCondLst>
                                            <p:cond delay="0"/>
                                          </p:stCondLst>
                                        </p:cTn>
                                        <p:tgtEl>
                                          <p:spTgt spid="242"/>
                                        </p:tgtEl>
                                        <p:attrNameLst>
                                          <p:attrName>style.visibility</p:attrName>
                                        </p:attrNameLst>
                                      </p:cBhvr>
                                      <p:to>
                                        <p:strVal val="visible"/>
                                      </p:to>
                                    </p:set>
                                    <p:anim calcmode="lin" valueType="num">
                                      <p:cBhvr additive="base">
                                        <p:cTn id="52" dur="2500" fill="hold"/>
                                        <p:tgtEl>
                                          <p:spTgt spid="242"/>
                                        </p:tgtEl>
                                        <p:attrNameLst>
                                          <p:attrName>ppt_x</p:attrName>
                                        </p:attrNameLst>
                                      </p:cBhvr>
                                      <p:tavLst>
                                        <p:tav tm="0">
                                          <p:val>
                                            <p:strVal val="#ppt_x"/>
                                          </p:val>
                                        </p:tav>
                                        <p:tav tm="100000">
                                          <p:val>
                                            <p:strVal val="#ppt_x"/>
                                          </p:val>
                                        </p:tav>
                                      </p:tavLst>
                                    </p:anim>
                                    <p:anim calcmode="lin" valueType="num">
                                      <p:cBhvr additive="base">
                                        <p:cTn id="53" dur="2500" fill="hold"/>
                                        <p:tgtEl>
                                          <p:spTgt spid="242"/>
                                        </p:tgtEl>
                                        <p:attrNameLst>
                                          <p:attrName>ppt_y</p:attrName>
                                        </p:attrNameLst>
                                      </p:cBhvr>
                                      <p:tavLst>
                                        <p:tav tm="0">
                                          <p:val>
                                            <p:strVal val="1+#ppt_h/2"/>
                                          </p:val>
                                        </p:tav>
                                        <p:tav tm="100000">
                                          <p:val>
                                            <p:strVal val="#ppt_y"/>
                                          </p:val>
                                        </p:tav>
                                      </p:tavLst>
                                    </p:anim>
                                  </p:childTnLst>
                                </p:cTn>
                              </p:par>
                              <p:par>
                                <p:cTn id="54" presetID="2" presetClass="entr" presetSubtype="4" accel="50000" decel="50000" fill="hold" nodeType="withEffect">
                                  <p:stCondLst>
                                    <p:cond delay="500"/>
                                  </p:stCondLst>
                                  <p:childTnLst>
                                    <p:set>
                                      <p:cBhvr>
                                        <p:cTn id="55" dur="1" fill="hold">
                                          <p:stCondLst>
                                            <p:cond delay="0"/>
                                          </p:stCondLst>
                                        </p:cTn>
                                        <p:tgtEl>
                                          <p:spTgt spid="246"/>
                                        </p:tgtEl>
                                        <p:attrNameLst>
                                          <p:attrName>style.visibility</p:attrName>
                                        </p:attrNameLst>
                                      </p:cBhvr>
                                      <p:to>
                                        <p:strVal val="visible"/>
                                      </p:to>
                                    </p:set>
                                    <p:anim calcmode="lin" valueType="num">
                                      <p:cBhvr additive="base">
                                        <p:cTn id="56" dur="2500" fill="hold"/>
                                        <p:tgtEl>
                                          <p:spTgt spid="246"/>
                                        </p:tgtEl>
                                        <p:attrNameLst>
                                          <p:attrName>ppt_x</p:attrName>
                                        </p:attrNameLst>
                                      </p:cBhvr>
                                      <p:tavLst>
                                        <p:tav tm="0">
                                          <p:val>
                                            <p:strVal val="#ppt_x"/>
                                          </p:val>
                                        </p:tav>
                                        <p:tav tm="100000">
                                          <p:val>
                                            <p:strVal val="#ppt_x"/>
                                          </p:val>
                                        </p:tav>
                                      </p:tavLst>
                                    </p:anim>
                                    <p:anim calcmode="lin" valueType="num">
                                      <p:cBhvr additive="base">
                                        <p:cTn id="57" dur="2500" fill="hold"/>
                                        <p:tgtEl>
                                          <p:spTgt spid="246"/>
                                        </p:tgtEl>
                                        <p:attrNameLst>
                                          <p:attrName>ppt_y</p:attrName>
                                        </p:attrNameLst>
                                      </p:cBhvr>
                                      <p:tavLst>
                                        <p:tav tm="0">
                                          <p:val>
                                            <p:strVal val="1+#ppt_h/2"/>
                                          </p:val>
                                        </p:tav>
                                        <p:tav tm="100000">
                                          <p:val>
                                            <p:strVal val="#ppt_y"/>
                                          </p:val>
                                        </p:tav>
                                      </p:tavLst>
                                    </p:anim>
                                  </p:childTnLst>
                                </p:cTn>
                              </p:par>
                              <p:par>
                                <p:cTn id="58" presetID="2" presetClass="entr" presetSubtype="4" accel="50000" decel="50000" fill="hold" nodeType="withEffect">
                                  <p:stCondLst>
                                    <p:cond delay="500"/>
                                  </p:stCondLst>
                                  <p:childTnLst>
                                    <p:set>
                                      <p:cBhvr>
                                        <p:cTn id="59" dur="1" fill="hold">
                                          <p:stCondLst>
                                            <p:cond delay="0"/>
                                          </p:stCondLst>
                                        </p:cTn>
                                        <p:tgtEl>
                                          <p:spTgt spid="249"/>
                                        </p:tgtEl>
                                        <p:attrNameLst>
                                          <p:attrName>style.visibility</p:attrName>
                                        </p:attrNameLst>
                                      </p:cBhvr>
                                      <p:to>
                                        <p:strVal val="visible"/>
                                      </p:to>
                                    </p:set>
                                    <p:anim calcmode="lin" valueType="num">
                                      <p:cBhvr additive="base">
                                        <p:cTn id="60" dur="2500" fill="hold"/>
                                        <p:tgtEl>
                                          <p:spTgt spid="249"/>
                                        </p:tgtEl>
                                        <p:attrNameLst>
                                          <p:attrName>ppt_x</p:attrName>
                                        </p:attrNameLst>
                                      </p:cBhvr>
                                      <p:tavLst>
                                        <p:tav tm="0">
                                          <p:val>
                                            <p:strVal val="#ppt_x"/>
                                          </p:val>
                                        </p:tav>
                                        <p:tav tm="100000">
                                          <p:val>
                                            <p:strVal val="#ppt_x"/>
                                          </p:val>
                                        </p:tav>
                                      </p:tavLst>
                                    </p:anim>
                                    <p:anim calcmode="lin" valueType="num">
                                      <p:cBhvr additive="base">
                                        <p:cTn id="61" dur="2500" fill="hold"/>
                                        <p:tgtEl>
                                          <p:spTgt spid="249"/>
                                        </p:tgtEl>
                                        <p:attrNameLst>
                                          <p:attrName>ppt_y</p:attrName>
                                        </p:attrNameLst>
                                      </p:cBhvr>
                                      <p:tavLst>
                                        <p:tav tm="0">
                                          <p:val>
                                            <p:strVal val="1+#ppt_h/2"/>
                                          </p:val>
                                        </p:tav>
                                        <p:tav tm="100000">
                                          <p:val>
                                            <p:strVal val="#ppt_y"/>
                                          </p:val>
                                        </p:tav>
                                      </p:tavLst>
                                    </p:anim>
                                  </p:childTnLst>
                                </p:cTn>
                              </p:par>
                              <p:par>
                                <p:cTn id="62" presetID="2" presetClass="entr" presetSubtype="4" accel="50000" decel="50000" fill="hold" nodeType="withEffect">
                                  <p:stCondLst>
                                    <p:cond delay="500"/>
                                  </p:stCondLst>
                                  <p:childTnLst>
                                    <p:set>
                                      <p:cBhvr>
                                        <p:cTn id="63" dur="1" fill="hold">
                                          <p:stCondLst>
                                            <p:cond delay="0"/>
                                          </p:stCondLst>
                                        </p:cTn>
                                        <p:tgtEl>
                                          <p:spTgt spid="252"/>
                                        </p:tgtEl>
                                        <p:attrNameLst>
                                          <p:attrName>style.visibility</p:attrName>
                                        </p:attrNameLst>
                                      </p:cBhvr>
                                      <p:to>
                                        <p:strVal val="visible"/>
                                      </p:to>
                                    </p:set>
                                    <p:anim calcmode="lin" valueType="num">
                                      <p:cBhvr additive="base">
                                        <p:cTn id="64" dur="2500" fill="hold"/>
                                        <p:tgtEl>
                                          <p:spTgt spid="252"/>
                                        </p:tgtEl>
                                        <p:attrNameLst>
                                          <p:attrName>ppt_x</p:attrName>
                                        </p:attrNameLst>
                                      </p:cBhvr>
                                      <p:tavLst>
                                        <p:tav tm="0">
                                          <p:val>
                                            <p:strVal val="#ppt_x"/>
                                          </p:val>
                                        </p:tav>
                                        <p:tav tm="100000">
                                          <p:val>
                                            <p:strVal val="#ppt_x"/>
                                          </p:val>
                                        </p:tav>
                                      </p:tavLst>
                                    </p:anim>
                                    <p:anim calcmode="lin" valueType="num">
                                      <p:cBhvr additive="base">
                                        <p:cTn id="65" dur="2500" fill="hold"/>
                                        <p:tgtEl>
                                          <p:spTgt spid="252"/>
                                        </p:tgtEl>
                                        <p:attrNameLst>
                                          <p:attrName>ppt_y</p:attrName>
                                        </p:attrNameLst>
                                      </p:cBhvr>
                                      <p:tavLst>
                                        <p:tav tm="0">
                                          <p:val>
                                            <p:strVal val="1+#ppt_h/2"/>
                                          </p:val>
                                        </p:tav>
                                        <p:tav tm="100000">
                                          <p:val>
                                            <p:strVal val="#ppt_y"/>
                                          </p:val>
                                        </p:tav>
                                      </p:tavLst>
                                    </p:anim>
                                  </p:childTnLst>
                                </p:cTn>
                              </p:par>
                              <p:par>
                                <p:cTn id="66" presetID="2" presetClass="entr" presetSubtype="4" accel="50000" decel="50000" fill="hold" nodeType="withEffect">
                                  <p:stCondLst>
                                    <p:cond delay="500"/>
                                  </p:stCondLst>
                                  <p:childTnLst>
                                    <p:set>
                                      <p:cBhvr>
                                        <p:cTn id="67" dur="1" fill="hold">
                                          <p:stCondLst>
                                            <p:cond delay="0"/>
                                          </p:stCondLst>
                                        </p:cTn>
                                        <p:tgtEl>
                                          <p:spTgt spid="255"/>
                                        </p:tgtEl>
                                        <p:attrNameLst>
                                          <p:attrName>style.visibility</p:attrName>
                                        </p:attrNameLst>
                                      </p:cBhvr>
                                      <p:to>
                                        <p:strVal val="visible"/>
                                      </p:to>
                                    </p:set>
                                    <p:anim calcmode="lin" valueType="num">
                                      <p:cBhvr additive="base">
                                        <p:cTn id="68" dur="2500" fill="hold"/>
                                        <p:tgtEl>
                                          <p:spTgt spid="255"/>
                                        </p:tgtEl>
                                        <p:attrNameLst>
                                          <p:attrName>ppt_x</p:attrName>
                                        </p:attrNameLst>
                                      </p:cBhvr>
                                      <p:tavLst>
                                        <p:tav tm="0">
                                          <p:val>
                                            <p:strVal val="#ppt_x"/>
                                          </p:val>
                                        </p:tav>
                                        <p:tav tm="100000">
                                          <p:val>
                                            <p:strVal val="#ppt_x"/>
                                          </p:val>
                                        </p:tav>
                                      </p:tavLst>
                                    </p:anim>
                                    <p:anim calcmode="lin" valueType="num">
                                      <p:cBhvr additive="base">
                                        <p:cTn id="69" dur="2500" fill="hold"/>
                                        <p:tgtEl>
                                          <p:spTgt spid="255"/>
                                        </p:tgtEl>
                                        <p:attrNameLst>
                                          <p:attrName>ppt_y</p:attrName>
                                        </p:attrNameLst>
                                      </p:cBhvr>
                                      <p:tavLst>
                                        <p:tav tm="0">
                                          <p:val>
                                            <p:strVal val="1+#ppt_h/2"/>
                                          </p:val>
                                        </p:tav>
                                        <p:tav tm="100000">
                                          <p:val>
                                            <p:strVal val="#ppt_y"/>
                                          </p:val>
                                        </p:tav>
                                      </p:tavLst>
                                    </p:anim>
                                  </p:childTnLst>
                                </p:cTn>
                              </p:par>
                              <p:par>
                                <p:cTn id="70" presetID="10" presetClass="entr" presetSubtype="0" fill="hold" nodeType="withEffect">
                                  <p:stCondLst>
                                    <p:cond delay="200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childTnLst>
                                </p:cTn>
                              </p:par>
                              <p:par>
                                <p:cTn id="73" presetID="42" presetClass="path" presetSubtype="0" decel="100000" fill="hold" nodeType="withEffect">
                                  <p:stCondLst>
                                    <p:cond delay="2000"/>
                                  </p:stCondLst>
                                  <p:childTnLst>
                                    <p:animMotion origin="layout" path="M -1.875E-6 -3.7037E-6 L -0.075 -3.7037E-6 " pathEditMode="relative" rAng="0" ptsTypes="AA">
                                      <p:cBhvr>
                                        <p:cTn id="74" dur="1000" spd="-100000" fill="hold"/>
                                        <p:tgtEl>
                                          <p:spTgt spid="21"/>
                                        </p:tgtEl>
                                        <p:attrNameLst>
                                          <p:attrName>ppt_x</p:attrName>
                                          <p:attrName>ppt_y</p:attrName>
                                        </p:attrNameLst>
                                      </p:cBhvr>
                                      <p:rCtr x="-3750" y="0"/>
                                    </p:animMotion>
                                  </p:childTnLst>
                                </p:cTn>
                              </p:par>
                              <p:par>
                                <p:cTn id="75" presetID="10" presetClass="entr" presetSubtype="0" fill="hold" nodeType="withEffect">
                                  <p:stCondLst>
                                    <p:cond delay="210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par>
                                <p:cTn id="78" presetID="42" presetClass="path" presetSubtype="0" decel="100000" fill="hold" nodeType="withEffect">
                                  <p:stCondLst>
                                    <p:cond delay="2100"/>
                                  </p:stCondLst>
                                  <p:childTnLst>
                                    <p:animMotion origin="layout" path="M -1.45833E-6 -1.11111E-6 L -0.075 -1.11111E-6 " pathEditMode="relative" rAng="0" ptsTypes="AA">
                                      <p:cBhvr>
                                        <p:cTn id="79" dur="1000" spd="-100000" fill="hold"/>
                                        <p:tgtEl>
                                          <p:spTgt spid="22"/>
                                        </p:tgtEl>
                                        <p:attrNameLst>
                                          <p:attrName>ppt_x</p:attrName>
                                          <p:attrName>ppt_y</p:attrName>
                                        </p:attrNameLst>
                                      </p:cBhvr>
                                      <p:rCtr x="-3750" y="0"/>
                                    </p:animMotion>
                                  </p:childTnLst>
                                </p:cTn>
                              </p:par>
                              <p:par>
                                <p:cTn id="80" presetID="10" presetClass="entr" presetSubtype="0" fill="hold" nodeType="withEffect">
                                  <p:stCondLst>
                                    <p:cond delay="220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childTnLst>
                                </p:cTn>
                              </p:par>
                              <p:par>
                                <p:cTn id="83" presetID="42" presetClass="path" presetSubtype="0" decel="100000" fill="hold" nodeType="withEffect">
                                  <p:stCondLst>
                                    <p:cond delay="2200"/>
                                  </p:stCondLst>
                                  <p:childTnLst>
                                    <p:animMotion origin="layout" path="M -4.16667E-6 5.55112E-17 L -0.075 5.55112E-17 " pathEditMode="relative" rAng="0" ptsTypes="AA">
                                      <p:cBhvr>
                                        <p:cTn id="84" dur="1000" spd="-100000" fill="hold"/>
                                        <p:tgtEl>
                                          <p:spTgt spid="23"/>
                                        </p:tgtEl>
                                        <p:attrNameLst>
                                          <p:attrName>ppt_x</p:attrName>
                                          <p:attrName>ppt_y</p:attrName>
                                        </p:attrNameLst>
                                      </p:cBhvr>
                                      <p:rCtr x="-3750" y="0"/>
                                    </p:animMotion>
                                  </p:childTnLst>
                                </p:cTn>
                              </p:par>
                              <p:par>
                                <p:cTn id="85" presetID="10" presetClass="entr" presetSubtype="0" fill="hold" nodeType="withEffect">
                                  <p:stCondLst>
                                    <p:cond delay="230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childTnLst>
                                </p:cTn>
                              </p:par>
                              <p:par>
                                <p:cTn id="88" presetID="42" presetClass="path" presetSubtype="0" decel="100000" fill="hold" nodeType="withEffect">
                                  <p:stCondLst>
                                    <p:cond delay="2300"/>
                                  </p:stCondLst>
                                  <p:childTnLst>
                                    <p:animMotion origin="layout" path="M 5E-6 2.59259E-6 L -0.07499 2.59259E-6 " pathEditMode="relative" rAng="0" ptsTypes="AA">
                                      <p:cBhvr>
                                        <p:cTn id="89" dur="1000" spd="-100000" fill="hold"/>
                                        <p:tgtEl>
                                          <p:spTgt spid="24"/>
                                        </p:tgtEl>
                                        <p:attrNameLst>
                                          <p:attrName>ppt_x</p:attrName>
                                          <p:attrName>ppt_y</p:attrName>
                                        </p:attrNameLst>
                                      </p:cBhvr>
                                      <p:rCtr x="-3750" y="0"/>
                                    </p:animMotion>
                                  </p:childTnLst>
                                </p:cTn>
                              </p:par>
                              <p:par>
                                <p:cTn id="90" presetID="10" presetClass="entr" presetSubtype="0" fill="hold" nodeType="withEffect">
                                  <p:stCondLst>
                                    <p:cond delay="240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1000"/>
                                        <p:tgtEl>
                                          <p:spTgt spid="25"/>
                                        </p:tgtEl>
                                      </p:cBhvr>
                                    </p:animEffect>
                                  </p:childTnLst>
                                </p:cTn>
                              </p:par>
                              <p:par>
                                <p:cTn id="93" presetID="42" presetClass="path" presetSubtype="0" decel="100000" fill="hold" nodeType="withEffect">
                                  <p:stCondLst>
                                    <p:cond delay="2400"/>
                                  </p:stCondLst>
                                  <p:childTnLst>
                                    <p:animMotion origin="layout" path="M 3.54167E-6 3.7037E-6 L -0.075 3.7037E-6 " pathEditMode="relative" rAng="0" ptsTypes="AA">
                                      <p:cBhvr>
                                        <p:cTn id="94" dur="1000" spd="-100000" fill="hold"/>
                                        <p:tgtEl>
                                          <p:spTgt spid="25"/>
                                        </p:tgtEl>
                                        <p:attrNameLst>
                                          <p:attrName>ppt_x</p:attrName>
                                          <p:attrName>ppt_y</p:attrName>
                                        </p:attrNameLst>
                                      </p:cBhvr>
                                      <p:rCtr x="-3750" y="0"/>
                                    </p:animMotion>
                                  </p:childTnLst>
                                </p:cTn>
                              </p:par>
                              <p:par>
                                <p:cTn id="95" presetID="10" presetClass="entr" presetSubtype="0" fill="hold" nodeType="withEffect">
                                  <p:stCondLst>
                                    <p:cond delay="250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1000"/>
                                        <p:tgtEl>
                                          <p:spTgt spid="26"/>
                                        </p:tgtEl>
                                      </p:cBhvr>
                                    </p:animEffect>
                                  </p:childTnLst>
                                </p:cTn>
                              </p:par>
                              <p:par>
                                <p:cTn id="98" presetID="42" presetClass="path" presetSubtype="0" decel="100000" fill="hold" nodeType="withEffect">
                                  <p:stCondLst>
                                    <p:cond delay="2500"/>
                                  </p:stCondLst>
                                  <p:childTnLst>
                                    <p:animMotion origin="layout" path="M 8.33333E-7 -3.7037E-6 L -0.075 -3.7037E-6 " pathEditMode="relative" rAng="0" ptsTypes="AA">
                                      <p:cBhvr>
                                        <p:cTn id="99" dur="1000" spd="-100000" fill="hold"/>
                                        <p:tgtEl>
                                          <p:spTgt spid="26"/>
                                        </p:tgtEl>
                                        <p:attrNameLst>
                                          <p:attrName>ppt_x</p:attrName>
                                          <p:attrName>ppt_y</p:attrName>
                                        </p:attrNameLst>
                                      </p:cBhvr>
                                      <p:rCtr x="-3750" y="0"/>
                                    </p:animMotion>
                                  </p:childTnLst>
                                </p:cTn>
                              </p:par>
                              <p:par>
                                <p:cTn id="100" presetID="10" presetClass="entr" presetSubtype="0" fill="hold" nodeType="withEffect">
                                  <p:stCondLst>
                                    <p:cond delay="260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1000"/>
                                        <p:tgtEl>
                                          <p:spTgt spid="27"/>
                                        </p:tgtEl>
                                      </p:cBhvr>
                                    </p:animEffect>
                                  </p:childTnLst>
                                </p:cTn>
                              </p:par>
                              <p:par>
                                <p:cTn id="103" presetID="42" presetClass="path" presetSubtype="0" decel="100000" fill="hold" nodeType="withEffect">
                                  <p:stCondLst>
                                    <p:cond delay="2600"/>
                                  </p:stCondLst>
                                  <p:childTnLst>
                                    <p:animMotion origin="layout" path="M 1.45833E-6 -2.59259E-6 L -0.075 -2.59259E-6 " pathEditMode="relative" rAng="0" ptsTypes="AA">
                                      <p:cBhvr>
                                        <p:cTn id="104" dur="1000" spd="-100000" fill="hold"/>
                                        <p:tgtEl>
                                          <p:spTgt spid="27"/>
                                        </p:tgtEl>
                                        <p:attrNameLst>
                                          <p:attrName>ppt_x</p:attrName>
                                          <p:attrName>ppt_y</p:attrName>
                                        </p:attrNameLst>
                                      </p:cBhvr>
                                      <p:rCtr x="-3750" y="0"/>
                                    </p:animMotion>
                                  </p:childTnLst>
                                </p:cTn>
                              </p:par>
                              <p:par>
                                <p:cTn id="105" presetID="10" presetClass="entr" presetSubtype="0" fill="hold" nodeType="withEffect">
                                  <p:stCondLst>
                                    <p:cond delay="270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1000"/>
                                        <p:tgtEl>
                                          <p:spTgt spid="28"/>
                                        </p:tgtEl>
                                      </p:cBhvr>
                                    </p:animEffect>
                                  </p:childTnLst>
                                </p:cTn>
                              </p:par>
                              <p:par>
                                <p:cTn id="108" presetID="42" presetClass="path" presetSubtype="0" decel="100000" fill="hold" nodeType="withEffect">
                                  <p:stCondLst>
                                    <p:cond delay="2700"/>
                                  </p:stCondLst>
                                  <p:childTnLst>
                                    <p:animMotion origin="layout" path="M -2.91667E-6 2.22045E-16 L -0.075 2.22045E-16 " pathEditMode="relative" rAng="0" ptsTypes="AA">
                                      <p:cBhvr>
                                        <p:cTn id="109" dur="1000" spd="-100000" fill="hold"/>
                                        <p:tgtEl>
                                          <p:spTgt spid="28"/>
                                        </p:tgtEl>
                                        <p:attrNameLst>
                                          <p:attrName>ppt_x</p:attrName>
                                          <p:attrName>ppt_y</p:attrName>
                                        </p:attrNameLst>
                                      </p:cBhvr>
                                      <p:rCtr x="-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155" grpId="0" animBg="1"/>
      <p:bldP spid="216" grpId="0"/>
      <p:bldP spid="21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1510350" cy="415498"/>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1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Kazanlar</a:t>
            </a: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1749600"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6" name="Picture 135" descr="LOGO SHDW.png">
            <a:extLst>
              <a:ext uri="{FF2B5EF4-FFF2-40B4-BE49-F238E27FC236}">
                <a16:creationId xmlns:a16="http://schemas.microsoft.com/office/drawing/2014/main" id="{8343B37D-82F1-CE46-9185-E8D4C8F51091}"/>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3607900" y="1734813"/>
            <a:ext cx="4976200" cy="539819"/>
          </a:xfrm>
          <a:prstGeom prst="rect">
            <a:avLst/>
          </a:prstGeom>
        </p:spPr>
      </p:pic>
      <p:grpSp>
        <p:nvGrpSpPr>
          <p:cNvPr id="194" name="Group 193">
            <a:extLst>
              <a:ext uri="{FF2B5EF4-FFF2-40B4-BE49-F238E27FC236}">
                <a16:creationId xmlns:a16="http://schemas.microsoft.com/office/drawing/2014/main" id="{721C2F51-CF42-9241-9A12-36B72A5A181F}"/>
              </a:ext>
            </a:extLst>
          </p:cNvPr>
          <p:cNvGrpSpPr/>
          <p:nvPr/>
        </p:nvGrpSpPr>
        <p:grpSpPr>
          <a:xfrm>
            <a:off x="3469473" y="1273623"/>
            <a:ext cx="5253054" cy="468304"/>
            <a:chOff x="3469473" y="1273623"/>
            <a:chExt cx="5253054" cy="468304"/>
          </a:xfrm>
        </p:grpSpPr>
        <p:sp>
          <p:nvSpPr>
            <p:cNvPr id="195" name="Rounded Rectangle 194">
              <a:extLst>
                <a:ext uri="{FF2B5EF4-FFF2-40B4-BE49-F238E27FC236}">
                  <a16:creationId xmlns:a16="http://schemas.microsoft.com/office/drawing/2014/main" id="{01E86745-F3EF-BF48-A5B3-1FD2020C560A}"/>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196" name="TextBox 195">
              <a:extLst>
                <a:ext uri="{FF2B5EF4-FFF2-40B4-BE49-F238E27FC236}">
                  <a16:creationId xmlns:a16="http://schemas.microsoft.com/office/drawing/2014/main" id="{B2611A28-C053-4040-9BA8-A549A6A3AF60}"/>
                </a:ext>
              </a:extLst>
            </p:cNvPr>
            <p:cNvSpPr txBox="1"/>
            <p:nvPr/>
          </p:nvSpPr>
          <p:spPr>
            <a:xfrm>
              <a:off x="5345652" y="1354832"/>
              <a:ext cx="1500732"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rPr>
                <a:t>Kayıplar (%)</a:t>
              </a:r>
            </a:p>
          </p:txBody>
        </p:sp>
      </p:grpSp>
      <p:sp>
        <p:nvSpPr>
          <p:cNvPr id="216" name="TextBox 215">
            <a:extLst>
              <a:ext uri="{FF2B5EF4-FFF2-40B4-BE49-F238E27FC236}">
                <a16:creationId xmlns:a16="http://schemas.microsoft.com/office/drawing/2014/main" id="{8E75116E-C607-CD4F-A0E0-A13F0861B7BD}"/>
              </a:ext>
            </a:extLst>
          </p:cNvPr>
          <p:cNvSpPr txBox="1"/>
          <p:nvPr/>
        </p:nvSpPr>
        <p:spPr>
          <a:xfrm>
            <a:off x="865227" y="6410768"/>
            <a:ext cx="3457998" cy="276999"/>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ENERJİ VERİMLİLİĞİ UYGULAMALARI</a:t>
            </a:r>
          </a:p>
        </p:txBody>
      </p:sp>
      <p:grpSp>
        <p:nvGrpSpPr>
          <p:cNvPr id="17" name="Group 16">
            <a:extLst>
              <a:ext uri="{FF2B5EF4-FFF2-40B4-BE49-F238E27FC236}">
                <a16:creationId xmlns:a16="http://schemas.microsoft.com/office/drawing/2014/main" id="{06E9CB41-5F29-B542-A126-7CA5FC195197}"/>
              </a:ext>
            </a:extLst>
          </p:cNvPr>
          <p:cNvGrpSpPr/>
          <p:nvPr/>
        </p:nvGrpSpPr>
        <p:grpSpPr>
          <a:xfrm>
            <a:off x="5035403" y="2530833"/>
            <a:ext cx="1620922" cy="1880269"/>
            <a:chOff x="5035403" y="2432531"/>
            <a:chExt cx="1620922" cy="1880269"/>
          </a:xfrm>
        </p:grpSpPr>
        <p:sp>
          <p:nvSpPr>
            <p:cNvPr id="5" name="Hexagon 4">
              <a:extLst>
                <a:ext uri="{FF2B5EF4-FFF2-40B4-BE49-F238E27FC236}">
                  <a16:creationId xmlns:a16="http://schemas.microsoft.com/office/drawing/2014/main" id="{4E2F7351-3B9A-9C44-9405-3E91E5CCDBC7}"/>
                </a:ext>
              </a:extLst>
            </p:cNvPr>
            <p:cNvSpPr/>
            <p:nvPr/>
          </p:nvSpPr>
          <p:spPr>
            <a:xfrm rot="5400000">
              <a:off x="4905729" y="2562205"/>
              <a:ext cx="1880269" cy="1620922"/>
            </a:xfrm>
            <a:prstGeom prst="hexagon">
              <a:avLst>
                <a:gd name="adj" fmla="val 28554"/>
                <a:gd name="vf" fmla="val 115470"/>
              </a:avLst>
            </a:prstGeom>
            <a:solidFill>
              <a:schemeClr val="accent1"/>
            </a:solidFill>
            <a:ln w="25400">
              <a:solidFill>
                <a:schemeClr val="bg1"/>
              </a:solidFill>
            </a:ln>
            <a:effectLst>
              <a:outerShdw blurRad="254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CAD82C"/>
                </a:solidFill>
                <a:effectLst/>
                <a:uLnTx/>
                <a:uFillTx/>
                <a:latin typeface="Verdana" panose="020B0604030504040204"/>
                <a:ea typeface="+mn-ea"/>
                <a:cs typeface="+mn-cs"/>
              </a:endParaRPr>
            </a:p>
          </p:txBody>
        </p:sp>
        <p:sp>
          <p:nvSpPr>
            <p:cNvPr id="118" name="TextBox 117">
              <a:extLst>
                <a:ext uri="{FF2B5EF4-FFF2-40B4-BE49-F238E27FC236}">
                  <a16:creationId xmlns:a16="http://schemas.microsoft.com/office/drawing/2014/main" id="{E34D2DE2-E746-A542-8992-0114186E68E5}"/>
                </a:ext>
              </a:extLst>
            </p:cNvPr>
            <p:cNvSpPr txBox="1"/>
            <p:nvPr/>
          </p:nvSpPr>
          <p:spPr>
            <a:xfrm>
              <a:off x="5406480" y="3118751"/>
              <a:ext cx="878767" cy="507831"/>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700" b="0" i="0" u="none" strike="noStrike" kern="1200" cap="none" spc="0" normalizeH="0" baseline="0" noProof="0" dirty="0">
                  <a:ln>
                    <a:noFill/>
                  </a:ln>
                  <a:solidFill>
                    <a:srgbClr val="FFFFFF">
                      <a:lumMod val="95000"/>
                    </a:srgbClr>
                  </a:solidFill>
                  <a:effectLst/>
                  <a:uLnTx/>
                  <a:uFillTx/>
                  <a:latin typeface="Franklin Gothic Medium" panose="020B0603020102020204" pitchFamily="34" charset="0"/>
                  <a:ea typeface="Verdana" panose="020B0604030504040204" pitchFamily="34" charset="0"/>
                </a:rPr>
                <a:t>8-20</a:t>
              </a:r>
            </a:p>
          </p:txBody>
        </p:sp>
      </p:grpSp>
      <p:grpSp>
        <p:nvGrpSpPr>
          <p:cNvPr id="18" name="Group 17">
            <a:extLst>
              <a:ext uri="{FF2B5EF4-FFF2-40B4-BE49-F238E27FC236}">
                <a16:creationId xmlns:a16="http://schemas.microsoft.com/office/drawing/2014/main" id="{9596C67B-8245-9C4B-9ECD-B2C92B564660}"/>
              </a:ext>
            </a:extLst>
          </p:cNvPr>
          <p:cNvGrpSpPr/>
          <p:nvPr/>
        </p:nvGrpSpPr>
        <p:grpSpPr>
          <a:xfrm>
            <a:off x="4287225" y="3331105"/>
            <a:ext cx="639308" cy="741597"/>
            <a:chOff x="4287225" y="3232803"/>
            <a:chExt cx="639308" cy="741597"/>
          </a:xfrm>
        </p:grpSpPr>
        <p:sp>
          <p:nvSpPr>
            <p:cNvPr id="89" name="Hexagon 88">
              <a:extLst>
                <a:ext uri="{FF2B5EF4-FFF2-40B4-BE49-F238E27FC236}">
                  <a16:creationId xmlns:a16="http://schemas.microsoft.com/office/drawing/2014/main" id="{4A66AB3D-4D77-3B4F-811B-B3E871656D8B}"/>
                </a:ext>
              </a:extLst>
            </p:cNvPr>
            <p:cNvSpPr/>
            <p:nvPr/>
          </p:nvSpPr>
          <p:spPr>
            <a:xfrm rot="5400000">
              <a:off x="4236080" y="3283948"/>
              <a:ext cx="741597" cy="639308"/>
            </a:xfrm>
            <a:prstGeom prst="hexagon">
              <a:avLst>
                <a:gd name="adj" fmla="val 28554"/>
                <a:gd name="vf" fmla="val 115470"/>
              </a:avLst>
            </a:prstGeom>
            <a:solidFill>
              <a:srgbClr val="CCD92A"/>
            </a:solidFill>
            <a:ln w="25400">
              <a:solidFill>
                <a:schemeClr val="bg1"/>
              </a:solidFill>
            </a:ln>
            <a:effectLst>
              <a:outerShdw blurRad="254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CAD82C"/>
                </a:solidFill>
                <a:effectLst/>
                <a:uLnTx/>
                <a:uFillTx/>
                <a:latin typeface="Verdana" panose="020B0604030504040204"/>
                <a:ea typeface="+mn-ea"/>
                <a:cs typeface="+mn-cs"/>
              </a:endParaRPr>
            </a:p>
          </p:txBody>
        </p:sp>
        <p:sp>
          <p:nvSpPr>
            <p:cNvPr id="138" name="TextBox 137">
              <a:extLst>
                <a:ext uri="{FF2B5EF4-FFF2-40B4-BE49-F238E27FC236}">
                  <a16:creationId xmlns:a16="http://schemas.microsoft.com/office/drawing/2014/main" id="{E882AECC-D49C-DE41-911B-9303780FE0A1}"/>
                </a:ext>
              </a:extLst>
            </p:cNvPr>
            <p:cNvSpPr txBox="1"/>
            <p:nvPr/>
          </p:nvSpPr>
          <p:spPr>
            <a:xfrm>
              <a:off x="4312568" y="3449715"/>
              <a:ext cx="588623" cy="307777"/>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000000">
                      <a:lumMod val="75000"/>
                      <a:lumOff val="25000"/>
                    </a:srgbClr>
                  </a:solidFill>
                  <a:effectLst/>
                  <a:uLnTx/>
                  <a:uFillTx/>
                  <a:latin typeface="Franklin Gothic Medium" panose="020B0603020102020204" pitchFamily="34" charset="0"/>
                  <a:ea typeface="Verdana" panose="020B0604030504040204" pitchFamily="34" charset="0"/>
                </a:rPr>
                <a:t>0,3-1</a:t>
              </a:r>
            </a:p>
          </p:txBody>
        </p:sp>
      </p:grpSp>
      <p:grpSp>
        <p:nvGrpSpPr>
          <p:cNvPr id="19" name="Group 18">
            <a:extLst>
              <a:ext uri="{FF2B5EF4-FFF2-40B4-BE49-F238E27FC236}">
                <a16:creationId xmlns:a16="http://schemas.microsoft.com/office/drawing/2014/main" id="{5C87EA18-5C11-AA43-853C-A4E1D9A94133}"/>
              </a:ext>
            </a:extLst>
          </p:cNvPr>
          <p:cNvGrpSpPr/>
          <p:nvPr/>
        </p:nvGrpSpPr>
        <p:grpSpPr>
          <a:xfrm>
            <a:off x="4557599" y="4156231"/>
            <a:ext cx="1224000" cy="1419841"/>
            <a:chOff x="4557599" y="4057929"/>
            <a:chExt cx="1224000" cy="1419841"/>
          </a:xfrm>
        </p:grpSpPr>
        <p:sp>
          <p:nvSpPr>
            <p:cNvPr id="90" name="Hexagon 89">
              <a:extLst>
                <a:ext uri="{FF2B5EF4-FFF2-40B4-BE49-F238E27FC236}">
                  <a16:creationId xmlns:a16="http://schemas.microsoft.com/office/drawing/2014/main" id="{91C72720-C9C2-B140-9D7C-9B9E4A24869A}"/>
                </a:ext>
              </a:extLst>
            </p:cNvPr>
            <p:cNvSpPr/>
            <p:nvPr/>
          </p:nvSpPr>
          <p:spPr>
            <a:xfrm rot="5400000">
              <a:off x="4459678" y="4155850"/>
              <a:ext cx="1419841" cy="1224000"/>
            </a:xfrm>
            <a:prstGeom prst="hexagon">
              <a:avLst>
                <a:gd name="adj" fmla="val 28554"/>
                <a:gd name="vf" fmla="val 115470"/>
              </a:avLst>
            </a:prstGeom>
            <a:solidFill>
              <a:srgbClr val="339F89"/>
            </a:solidFill>
            <a:ln w="25400">
              <a:solidFill>
                <a:schemeClr val="bg1"/>
              </a:solidFill>
            </a:ln>
            <a:effectLst>
              <a:outerShdw blurRad="254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45A789"/>
                </a:solidFill>
                <a:effectLst/>
                <a:uLnTx/>
                <a:uFillTx/>
                <a:latin typeface="Verdana" panose="020B0604030504040204"/>
                <a:ea typeface="+mn-ea"/>
                <a:cs typeface="+mn-cs"/>
              </a:endParaRPr>
            </a:p>
          </p:txBody>
        </p:sp>
        <p:sp>
          <p:nvSpPr>
            <p:cNvPr id="23" name="TextBox 22">
              <a:extLst>
                <a:ext uri="{FF2B5EF4-FFF2-40B4-BE49-F238E27FC236}">
                  <a16:creationId xmlns:a16="http://schemas.microsoft.com/office/drawing/2014/main" id="{3DAB72CB-576D-3042-99AE-BF4717C06688}"/>
                </a:ext>
              </a:extLst>
            </p:cNvPr>
            <p:cNvSpPr txBox="1"/>
            <p:nvPr/>
          </p:nvSpPr>
          <p:spPr>
            <a:xfrm>
              <a:off x="4757466" y="4529324"/>
              <a:ext cx="824265" cy="477054"/>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500" b="0" i="0" u="none" strike="noStrike" kern="1200" cap="none" spc="0" normalizeH="0" baseline="0" noProof="0" dirty="0">
                  <a:ln>
                    <a:noFill/>
                  </a:ln>
                  <a:solidFill>
                    <a:srgbClr val="FFFFFF">
                      <a:lumMod val="95000"/>
                    </a:srgbClr>
                  </a:solidFill>
                  <a:effectLst/>
                  <a:uLnTx/>
                  <a:uFillTx/>
                  <a:latin typeface="Franklin Gothic Medium" panose="020B0603020102020204" pitchFamily="34" charset="0"/>
                  <a:ea typeface="Verdana" panose="020B0604030504040204" pitchFamily="34" charset="0"/>
                </a:rPr>
                <a:t>4-15</a:t>
              </a:r>
            </a:p>
          </p:txBody>
        </p:sp>
      </p:grpSp>
      <p:grpSp>
        <p:nvGrpSpPr>
          <p:cNvPr id="20" name="Group 19">
            <a:extLst>
              <a:ext uri="{FF2B5EF4-FFF2-40B4-BE49-F238E27FC236}">
                <a16:creationId xmlns:a16="http://schemas.microsoft.com/office/drawing/2014/main" id="{143AF3B3-3E6D-9845-A4F4-19C3993FAA6D}"/>
              </a:ext>
            </a:extLst>
          </p:cNvPr>
          <p:cNvGrpSpPr/>
          <p:nvPr/>
        </p:nvGrpSpPr>
        <p:grpSpPr>
          <a:xfrm>
            <a:off x="5897668" y="4242612"/>
            <a:ext cx="942332" cy="1093106"/>
            <a:chOff x="5897668" y="4144310"/>
            <a:chExt cx="942332" cy="1093106"/>
          </a:xfrm>
        </p:grpSpPr>
        <p:sp>
          <p:nvSpPr>
            <p:cNvPr id="91" name="Hexagon 90">
              <a:extLst>
                <a:ext uri="{FF2B5EF4-FFF2-40B4-BE49-F238E27FC236}">
                  <a16:creationId xmlns:a16="http://schemas.microsoft.com/office/drawing/2014/main" id="{E2233BB6-F4A5-ED4B-A714-F77F1BDA6B17}"/>
                </a:ext>
              </a:extLst>
            </p:cNvPr>
            <p:cNvSpPr/>
            <p:nvPr/>
          </p:nvSpPr>
          <p:spPr>
            <a:xfrm rot="5400000">
              <a:off x="5822281" y="4219697"/>
              <a:ext cx="1093106" cy="942332"/>
            </a:xfrm>
            <a:prstGeom prst="hexagon">
              <a:avLst>
                <a:gd name="adj" fmla="val 28554"/>
                <a:gd name="vf" fmla="val 115470"/>
              </a:avLst>
            </a:prstGeom>
            <a:solidFill>
              <a:srgbClr val="52AB7F"/>
            </a:solidFill>
            <a:ln w="25400">
              <a:solidFill>
                <a:schemeClr val="bg1"/>
              </a:solidFill>
            </a:ln>
            <a:effectLst>
              <a:outerShdw blurRad="254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73B367"/>
                </a:solidFill>
                <a:effectLst/>
                <a:uLnTx/>
                <a:uFillTx/>
                <a:latin typeface="Verdana" panose="020B0604030504040204"/>
                <a:ea typeface="+mn-ea"/>
                <a:cs typeface="+mn-cs"/>
              </a:endParaRPr>
            </a:p>
          </p:txBody>
        </p:sp>
        <p:sp>
          <p:nvSpPr>
            <p:cNvPr id="24" name="TextBox 23">
              <a:extLst>
                <a:ext uri="{FF2B5EF4-FFF2-40B4-BE49-F238E27FC236}">
                  <a16:creationId xmlns:a16="http://schemas.microsoft.com/office/drawing/2014/main" id="{A6C25AB7-87DC-FD43-AB12-A5676C2AB062}"/>
                </a:ext>
              </a:extLst>
            </p:cNvPr>
            <p:cNvSpPr txBox="1"/>
            <p:nvPr/>
          </p:nvSpPr>
          <p:spPr>
            <a:xfrm>
              <a:off x="6034031" y="4498502"/>
              <a:ext cx="669607" cy="384721"/>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900" b="0" i="0" u="none" strike="noStrike" kern="1200" cap="none" spc="0" normalizeH="0" baseline="0" noProof="0" dirty="0">
                  <a:ln>
                    <a:noFill/>
                  </a:ln>
                  <a:solidFill>
                    <a:srgbClr val="FFFFFF">
                      <a:lumMod val="95000"/>
                    </a:srgbClr>
                  </a:solidFill>
                  <a:effectLst/>
                  <a:uLnTx/>
                  <a:uFillTx/>
                  <a:latin typeface="Franklin Gothic Medium" panose="020B0603020102020204" pitchFamily="34" charset="0"/>
                  <a:ea typeface="Verdana" panose="020B0604030504040204" pitchFamily="34" charset="0"/>
                </a:rPr>
                <a:t>2-10</a:t>
              </a:r>
            </a:p>
          </p:txBody>
        </p:sp>
      </p:grpSp>
      <p:grpSp>
        <p:nvGrpSpPr>
          <p:cNvPr id="21" name="Group 20">
            <a:extLst>
              <a:ext uri="{FF2B5EF4-FFF2-40B4-BE49-F238E27FC236}">
                <a16:creationId xmlns:a16="http://schemas.microsoft.com/office/drawing/2014/main" id="{5BFD383F-16FC-B943-9E67-77BA8B99688E}"/>
              </a:ext>
            </a:extLst>
          </p:cNvPr>
          <p:cNvGrpSpPr/>
          <p:nvPr/>
        </p:nvGrpSpPr>
        <p:grpSpPr>
          <a:xfrm>
            <a:off x="6940792" y="4334626"/>
            <a:ext cx="648008" cy="751690"/>
            <a:chOff x="6940792" y="4236324"/>
            <a:chExt cx="648008" cy="751690"/>
          </a:xfrm>
        </p:grpSpPr>
        <p:sp>
          <p:nvSpPr>
            <p:cNvPr id="92" name="Hexagon 91">
              <a:extLst>
                <a:ext uri="{FF2B5EF4-FFF2-40B4-BE49-F238E27FC236}">
                  <a16:creationId xmlns:a16="http://schemas.microsoft.com/office/drawing/2014/main" id="{F8713B58-67C6-424B-A0DF-7561973E1D70}"/>
                </a:ext>
              </a:extLst>
            </p:cNvPr>
            <p:cNvSpPr/>
            <p:nvPr/>
          </p:nvSpPr>
          <p:spPr>
            <a:xfrm rot="5400000">
              <a:off x="6888951" y="4288165"/>
              <a:ext cx="751690" cy="648008"/>
            </a:xfrm>
            <a:prstGeom prst="hexagon">
              <a:avLst>
                <a:gd name="adj" fmla="val 28554"/>
                <a:gd name="vf" fmla="val 115470"/>
              </a:avLst>
            </a:prstGeom>
            <a:solidFill>
              <a:srgbClr val="96BE4D"/>
            </a:solidFill>
            <a:ln w="25400">
              <a:solidFill>
                <a:schemeClr val="bg1"/>
              </a:solidFill>
            </a:ln>
            <a:effectLst>
              <a:outerShdw blurRad="254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B0CB3C"/>
                </a:solidFill>
                <a:effectLst/>
                <a:uLnTx/>
                <a:uFillTx/>
                <a:latin typeface="Verdana" panose="020B0604030504040204"/>
                <a:ea typeface="+mn-ea"/>
                <a:cs typeface="+mn-cs"/>
              </a:endParaRPr>
            </a:p>
          </p:txBody>
        </p:sp>
        <p:sp>
          <p:nvSpPr>
            <p:cNvPr id="25" name="TextBox 24">
              <a:extLst>
                <a:ext uri="{FF2B5EF4-FFF2-40B4-BE49-F238E27FC236}">
                  <a16:creationId xmlns:a16="http://schemas.microsoft.com/office/drawing/2014/main" id="{99A81348-AC14-A847-B22A-23C8B9527230}"/>
                </a:ext>
              </a:extLst>
            </p:cNvPr>
            <p:cNvSpPr txBox="1"/>
            <p:nvPr/>
          </p:nvSpPr>
          <p:spPr>
            <a:xfrm>
              <a:off x="7037009" y="4450587"/>
              <a:ext cx="455574" cy="323165"/>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srgbClr val="000000">
                      <a:lumMod val="75000"/>
                      <a:lumOff val="25000"/>
                    </a:srgbClr>
                  </a:solidFill>
                  <a:effectLst/>
                  <a:uLnTx/>
                  <a:uFillTx/>
                  <a:latin typeface="Franklin Gothic Medium" panose="020B0603020102020204" pitchFamily="34" charset="0"/>
                  <a:ea typeface="Verdana" panose="020B0604030504040204" pitchFamily="34" charset="0"/>
                </a:rPr>
                <a:t>1-3</a:t>
              </a:r>
            </a:p>
          </p:txBody>
        </p:sp>
      </p:grpSp>
      <p:grpSp>
        <p:nvGrpSpPr>
          <p:cNvPr id="15" name="Group 14">
            <a:extLst>
              <a:ext uri="{FF2B5EF4-FFF2-40B4-BE49-F238E27FC236}">
                <a16:creationId xmlns:a16="http://schemas.microsoft.com/office/drawing/2014/main" id="{C93E53A7-9AE2-C749-9BE3-13BEC2104B10}"/>
              </a:ext>
            </a:extLst>
          </p:cNvPr>
          <p:cNvGrpSpPr/>
          <p:nvPr/>
        </p:nvGrpSpPr>
        <p:grpSpPr>
          <a:xfrm>
            <a:off x="7322388" y="3664960"/>
            <a:ext cx="674681" cy="782631"/>
            <a:chOff x="7322388" y="3566658"/>
            <a:chExt cx="674681" cy="782631"/>
          </a:xfrm>
        </p:grpSpPr>
        <p:sp>
          <p:nvSpPr>
            <p:cNvPr id="93" name="Hexagon 92">
              <a:extLst>
                <a:ext uri="{FF2B5EF4-FFF2-40B4-BE49-F238E27FC236}">
                  <a16:creationId xmlns:a16="http://schemas.microsoft.com/office/drawing/2014/main" id="{380DE7E4-5E3A-4E43-A01A-52937B0B7CE7}"/>
                </a:ext>
              </a:extLst>
            </p:cNvPr>
            <p:cNvSpPr/>
            <p:nvPr/>
          </p:nvSpPr>
          <p:spPr>
            <a:xfrm rot="5400000">
              <a:off x="7268413" y="3620633"/>
              <a:ext cx="782631" cy="674681"/>
            </a:xfrm>
            <a:prstGeom prst="hexagon">
              <a:avLst>
                <a:gd name="adj" fmla="val 28554"/>
                <a:gd name="vf" fmla="val 115470"/>
              </a:avLst>
            </a:prstGeom>
            <a:solidFill>
              <a:srgbClr val="96BE4D"/>
            </a:solidFill>
            <a:ln w="25400">
              <a:solidFill>
                <a:schemeClr val="bg1"/>
              </a:solidFill>
            </a:ln>
            <a:effectLst>
              <a:outerShdw blurRad="254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CAD82C"/>
                </a:solidFill>
                <a:effectLst/>
                <a:uLnTx/>
                <a:uFillTx/>
                <a:latin typeface="Verdana" panose="020B0604030504040204"/>
                <a:ea typeface="+mn-ea"/>
                <a:cs typeface="+mn-cs"/>
              </a:endParaRPr>
            </a:p>
          </p:txBody>
        </p:sp>
        <p:sp>
          <p:nvSpPr>
            <p:cNvPr id="26" name="TextBox 25">
              <a:extLst>
                <a:ext uri="{FF2B5EF4-FFF2-40B4-BE49-F238E27FC236}">
                  <a16:creationId xmlns:a16="http://schemas.microsoft.com/office/drawing/2014/main" id="{8EF0E282-9A8D-A242-A007-075284030CCE}"/>
                </a:ext>
              </a:extLst>
            </p:cNvPr>
            <p:cNvSpPr txBox="1"/>
            <p:nvPr/>
          </p:nvSpPr>
          <p:spPr>
            <a:xfrm>
              <a:off x="7431941" y="3796391"/>
              <a:ext cx="455574" cy="323165"/>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srgbClr val="000000">
                      <a:lumMod val="75000"/>
                      <a:lumOff val="25000"/>
                    </a:srgbClr>
                  </a:solidFill>
                  <a:effectLst/>
                  <a:uLnTx/>
                  <a:uFillTx/>
                  <a:latin typeface="Franklin Gothic Medium" panose="020B0603020102020204" pitchFamily="34" charset="0"/>
                  <a:ea typeface="Verdana" panose="020B0604030504040204" pitchFamily="34" charset="0"/>
                </a:rPr>
                <a:t>1-3</a:t>
              </a:r>
            </a:p>
          </p:txBody>
        </p:sp>
      </p:grpSp>
      <p:grpSp>
        <p:nvGrpSpPr>
          <p:cNvPr id="16" name="Group 15">
            <a:extLst>
              <a:ext uri="{FF2B5EF4-FFF2-40B4-BE49-F238E27FC236}">
                <a16:creationId xmlns:a16="http://schemas.microsoft.com/office/drawing/2014/main" id="{CEBEC200-6093-6442-B30E-488EDC258E2D}"/>
              </a:ext>
            </a:extLst>
          </p:cNvPr>
          <p:cNvGrpSpPr/>
          <p:nvPr/>
        </p:nvGrpSpPr>
        <p:grpSpPr>
          <a:xfrm>
            <a:off x="6361475" y="2122817"/>
            <a:ext cx="674681" cy="782631"/>
            <a:chOff x="6361475" y="2024515"/>
            <a:chExt cx="674681" cy="782631"/>
          </a:xfrm>
        </p:grpSpPr>
        <p:sp>
          <p:nvSpPr>
            <p:cNvPr id="94" name="Hexagon 93">
              <a:extLst>
                <a:ext uri="{FF2B5EF4-FFF2-40B4-BE49-F238E27FC236}">
                  <a16:creationId xmlns:a16="http://schemas.microsoft.com/office/drawing/2014/main" id="{DF6C0FD7-A296-4548-BA5F-F3E0A159F286}"/>
                </a:ext>
              </a:extLst>
            </p:cNvPr>
            <p:cNvSpPr/>
            <p:nvPr/>
          </p:nvSpPr>
          <p:spPr>
            <a:xfrm rot="5400000">
              <a:off x="6307500" y="2078490"/>
              <a:ext cx="782631" cy="674681"/>
            </a:xfrm>
            <a:prstGeom prst="hexagon">
              <a:avLst>
                <a:gd name="adj" fmla="val 28554"/>
                <a:gd name="vf" fmla="val 115470"/>
              </a:avLst>
            </a:prstGeom>
            <a:solidFill>
              <a:srgbClr val="73B367"/>
            </a:solidFill>
            <a:ln w="25400">
              <a:solidFill>
                <a:schemeClr val="bg1"/>
              </a:solidFill>
            </a:ln>
            <a:effectLst>
              <a:outerShdw blurRad="254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73B367"/>
                </a:solidFill>
                <a:effectLst/>
                <a:uLnTx/>
                <a:uFillTx/>
                <a:latin typeface="Verdana" panose="020B0604030504040204"/>
                <a:ea typeface="+mn-ea"/>
                <a:cs typeface="+mn-cs"/>
              </a:endParaRPr>
            </a:p>
          </p:txBody>
        </p:sp>
        <p:sp>
          <p:nvSpPr>
            <p:cNvPr id="27" name="TextBox 26">
              <a:extLst>
                <a:ext uri="{FF2B5EF4-FFF2-40B4-BE49-F238E27FC236}">
                  <a16:creationId xmlns:a16="http://schemas.microsoft.com/office/drawing/2014/main" id="{2A479159-BF3B-154C-A552-19E67F436D24}"/>
                </a:ext>
              </a:extLst>
            </p:cNvPr>
            <p:cNvSpPr txBox="1"/>
            <p:nvPr/>
          </p:nvSpPr>
          <p:spPr>
            <a:xfrm>
              <a:off x="6471028" y="2254248"/>
              <a:ext cx="455574" cy="323165"/>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srgbClr val="FFFFFF">
                      <a:lumMod val="95000"/>
                    </a:srgbClr>
                  </a:solidFill>
                  <a:effectLst/>
                  <a:uLnTx/>
                  <a:uFillTx/>
                  <a:latin typeface="Franklin Gothic Medium" panose="020B0603020102020204" pitchFamily="34" charset="0"/>
                  <a:ea typeface="Verdana" panose="020B0604030504040204" pitchFamily="34" charset="0"/>
                </a:rPr>
                <a:t>0-6</a:t>
              </a:r>
            </a:p>
          </p:txBody>
        </p:sp>
      </p:grpSp>
      <p:grpSp>
        <p:nvGrpSpPr>
          <p:cNvPr id="28" name="Group 27">
            <a:extLst>
              <a:ext uri="{FF2B5EF4-FFF2-40B4-BE49-F238E27FC236}">
                <a16:creationId xmlns:a16="http://schemas.microsoft.com/office/drawing/2014/main" id="{85731E69-6876-BC41-A87C-B97881C58E6C}"/>
              </a:ext>
            </a:extLst>
          </p:cNvPr>
          <p:cNvGrpSpPr/>
          <p:nvPr/>
        </p:nvGrpSpPr>
        <p:grpSpPr>
          <a:xfrm>
            <a:off x="2087526" y="3530225"/>
            <a:ext cx="2063395" cy="323165"/>
            <a:chOff x="2321341" y="2135184"/>
            <a:chExt cx="2063395" cy="323165"/>
          </a:xfrm>
        </p:grpSpPr>
        <p:sp>
          <p:nvSpPr>
            <p:cNvPr id="29" name="TextBox 28">
              <a:extLst>
                <a:ext uri="{FF2B5EF4-FFF2-40B4-BE49-F238E27FC236}">
                  <a16:creationId xmlns:a16="http://schemas.microsoft.com/office/drawing/2014/main" id="{6F4E9462-2470-5846-8C25-E58293B23782}"/>
                </a:ext>
              </a:extLst>
            </p:cNvPr>
            <p:cNvSpPr txBox="1"/>
            <p:nvPr/>
          </p:nvSpPr>
          <p:spPr>
            <a:xfrm>
              <a:off x="2321341" y="2135184"/>
              <a:ext cx="1227003" cy="323165"/>
            </a:xfrm>
            <a:prstGeom prst="rect">
              <a:avLst/>
            </a:prstGeom>
            <a:noFill/>
          </p:spPr>
          <p:txBody>
            <a:bodyPr wrap="none" rtlCol="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Radyasyon</a:t>
              </a:r>
            </a:p>
          </p:txBody>
        </p:sp>
        <p:cxnSp>
          <p:nvCxnSpPr>
            <p:cNvPr id="30" name="Straight Connector 29">
              <a:extLst>
                <a:ext uri="{FF2B5EF4-FFF2-40B4-BE49-F238E27FC236}">
                  <a16:creationId xmlns:a16="http://schemas.microsoft.com/office/drawing/2014/main" id="{02898790-9AD4-1E42-A9AA-A073F703E6AE}"/>
                </a:ext>
              </a:extLst>
            </p:cNvPr>
            <p:cNvCxnSpPr>
              <a:cxnSpLocks/>
              <a:stCxn id="29" idx="3"/>
            </p:cNvCxnSpPr>
            <p:nvPr/>
          </p:nvCxnSpPr>
          <p:spPr>
            <a:xfrm>
              <a:off x="3548344" y="2296767"/>
              <a:ext cx="836392" cy="2074"/>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13C0342-1A24-6240-80F0-792A95AE4870}"/>
              </a:ext>
            </a:extLst>
          </p:cNvPr>
          <p:cNvGrpSpPr/>
          <p:nvPr/>
        </p:nvGrpSpPr>
        <p:grpSpPr>
          <a:xfrm>
            <a:off x="2180885" y="4704570"/>
            <a:ext cx="2192641" cy="323165"/>
            <a:chOff x="2414700" y="2135184"/>
            <a:chExt cx="2192641" cy="323165"/>
          </a:xfrm>
        </p:grpSpPr>
        <p:sp>
          <p:nvSpPr>
            <p:cNvPr id="33" name="TextBox 32">
              <a:extLst>
                <a:ext uri="{FF2B5EF4-FFF2-40B4-BE49-F238E27FC236}">
                  <a16:creationId xmlns:a16="http://schemas.microsoft.com/office/drawing/2014/main" id="{7538BF57-3500-894E-8652-A92629101FCC}"/>
                </a:ext>
              </a:extLst>
            </p:cNvPr>
            <p:cNvSpPr txBox="1"/>
            <p:nvPr/>
          </p:nvSpPr>
          <p:spPr>
            <a:xfrm>
              <a:off x="2414700" y="2135184"/>
              <a:ext cx="1133644" cy="323165"/>
            </a:xfrm>
            <a:prstGeom prst="rect">
              <a:avLst/>
            </a:prstGeom>
            <a:noFill/>
          </p:spPr>
          <p:txBody>
            <a:bodyPr wrap="none" rtlCol="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Baca Gazı</a:t>
              </a:r>
            </a:p>
          </p:txBody>
        </p:sp>
        <p:cxnSp>
          <p:nvCxnSpPr>
            <p:cNvPr id="34" name="Straight Connector 33">
              <a:extLst>
                <a:ext uri="{FF2B5EF4-FFF2-40B4-BE49-F238E27FC236}">
                  <a16:creationId xmlns:a16="http://schemas.microsoft.com/office/drawing/2014/main" id="{5169B555-8495-D749-AF0E-A5395493969D}"/>
                </a:ext>
              </a:extLst>
            </p:cNvPr>
            <p:cNvCxnSpPr>
              <a:cxnSpLocks/>
              <a:stCxn id="33" idx="3"/>
            </p:cNvCxnSpPr>
            <p:nvPr/>
          </p:nvCxnSpPr>
          <p:spPr>
            <a:xfrm>
              <a:off x="3548344" y="2296767"/>
              <a:ext cx="1058997" cy="0"/>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F7F4E3BB-B93F-7544-B85F-F8E754A0CD81}"/>
              </a:ext>
            </a:extLst>
          </p:cNvPr>
          <p:cNvGrpSpPr/>
          <p:nvPr/>
        </p:nvGrpSpPr>
        <p:grpSpPr>
          <a:xfrm>
            <a:off x="2007979" y="2828477"/>
            <a:ext cx="2843748" cy="323165"/>
            <a:chOff x="2241794" y="2135184"/>
            <a:chExt cx="2843748" cy="323165"/>
          </a:xfrm>
        </p:grpSpPr>
        <p:sp>
          <p:nvSpPr>
            <p:cNvPr id="37" name="TextBox 36">
              <a:extLst>
                <a:ext uri="{FF2B5EF4-FFF2-40B4-BE49-F238E27FC236}">
                  <a16:creationId xmlns:a16="http://schemas.microsoft.com/office/drawing/2014/main" id="{D9DA65CF-CEFE-5741-A9DA-864F9C8919D6}"/>
                </a:ext>
              </a:extLst>
            </p:cNvPr>
            <p:cNvSpPr txBox="1"/>
            <p:nvPr/>
          </p:nvSpPr>
          <p:spPr>
            <a:xfrm>
              <a:off x="2241794" y="2135184"/>
              <a:ext cx="1319400" cy="323165"/>
            </a:xfrm>
            <a:prstGeom prst="rect">
              <a:avLst/>
            </a:prstGeom>
            <a:noFill/>
          </p:spPr>
          <p:txBody>
            <a:bodyPr wrap="none" rtlCol="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err="1">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Kondenstop</a:t>
              </a:r>
              <a:endParaRPr kumimoji="0" lang="tr-TR" sz="1500" b="0"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8" name="Straight Connector 37">
              <a:extLst>
                <a:ext uri="{FF2B5EF4-FFF2-40B4-BE49-F238E27FC236}">
                  <a16:creationId xmlns:a16="http://schemas.microsoft.com/office/drawing/2014/main" id="{144ED124-7701-1247-A62C-A91365E624FE}"/>
                </a:ext>
              </a:extLst>
            </p:cNvPr>
            <p:cNvCxnSpPr>
              <a:cxnSpLocks/>
              <a:stCxn id="37" idx="3"/>
            </p:cNvCxnSpPr>
            <p:nvPr/>
          </p:nvCxnSpPr>
          <p:spPr>
            <a:xfrm>
              <a:off x="3561194" y="2296767"/>
              <a:ext cx="1524348" cy="0"/>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B54374DB-7303-444C-A5D5-8556AD45EC7A}"/>
              </a:ext>
            </a:extLst>
          </p:cNvPr>
          <p:cNvGrpSpPr/>
          <p:nvPr/>
        </p:nvGrpSpPr>
        <p:grpSpPr>
          <a:xfrm flipH="1">
            <a:off x="7169718" y="2348312"/>
            <a:ext cx="2354704" cy="323165"/>
            <a:chOff x="2735729" y="2135184"/>
            <a:chExt cx="2354704" cy="323165"/>
          </a:xfrm>
        </p:grpSpPr>
        <p:sp>
          <p:nvSpPr>
            <p:cNvPr id="44" name="TextBox 43">
              <a:extLst>
                <a:ext uri="{FF2B5EF4-FFF2-40B4-BE49-F238E27FC236}">
                  <a16:creationId xmlns:a16="http://schemas.microsoft.com/office/drawing/2014/main" id="{1E2703DC-ECF7-D045-AAB6-FE181034EEB7}"/>
                </a:ext>
              </a:extLst>
            </p:cNvPr>
            <p:cNvSpPr txBox="1"/>
            <p:nvPr/>
          </p:nvSpPr>
          <p:spPr>
            <a:xfrm>
              <a:off x="2735729" y="2135184"/>
              <a:ext cx="830356" cy="323165"/>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Yanma</a:t>
              </a:r>
            </a:p>
          </p:txBody>
        </p:sp>
        <p:cxnSp>
          <p:nvCxnSpPr>
            <p:cNvPr id="45" name="Straight Connector 44">
              <a:extLst>
                <a:ext uri="{FF2B5EF4-FFF2-40B4-BE49-F238E27FC236}">
                  <a16:creationId xmlns:a16="http://schemas.microsoft.com/office/drawing/2014/main" id="{31C6C351-1C7E-3B4D-BF9C-20F3E14B1EB9}"/>
                </a:ext>
              </a:extLst>
            </p:cNvPr>
            <p:cNvCxnSpPr>
              <a:cxnSpLocks/>
              <a:stCxn id="44" idx="3"/>
            </p:cNvCxnSpPr>
            <p:nvPr/>
          </p:nvCxnSpPr>
          <p:spPr>
            <a:xfrm>
              <a:off x="3566085" y="2296767"/>
              <a:ext cx="1524348" cy="0"/>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CE80DF9B-4528-0B41-ADEA-5665ECA2FCF2}"/>
              </a:ext>
            </a:extLst>
          </p:cNvPr>
          <p:cNvGrpSpPr/>
          <p:nvPr/>
        </p:nvGrpSpPr>
        <p:grpSpPr>
          <a:xfrm flipH="1">
            <a:off x="8158716" y="3894693"/>
            <a:ext cx="1088707" cy="323165"/>
            <a:chOff x="3012728" y="2135184"/>
            <a:chExt cx="1088707" cy="323165"/>
          </a:xfrm>
        </p:grpSpPr>
        <p:sp>
          <p:nvSpPr>
            <p:cNvPr id="47" name="TextBox 46">
              <a:extLst>
                <a:ext uri="{FF2B5EF4-FFF2-40B4-BE49-F238E27FC236}">
                  <a16:creationId xmlns:a16="http://schemas.microsoft.com/office/drawing/2014/main" id="{711BA88D-B6DE-054D-A9F5-79750DE29619}"/>
                </a:ext>
              </a:extLst>
            </p:cNvPr>
            <p:cNvSpPr txBox="1"/>
            <p:nvPr/>
          </p:nvSpPr>
          <p:spPr>
            <a:xfrm>
              <a:off x="3012728" y="2135184"/>
              <a:ext cx="553357" cy="323165"/>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Blöf</a:t>
              </a:r>
            </a:p>
          </p:txBody>
        </p:sp>
        <p:cxnSp>
          <p:nvCxnSpPr>
            <p:cNvPr id="48" name="Straight Connector 47">
              <a:extLst>
                <a:ext uri="{FF2B5EF4-FFF2-40B4-BE49-F238E27FC236}">
                  <a16:creationId xmlns:a16="http://schemas.microsoft.com/office/drawing/2014/main" id="{F3A9A8D6-D7FB-EE49-A56B-1D691C3C38DA}"/>
                </a:ext>
              </a:extLst>
            </p:cNvPr>
            <p:cNvCxnSpPr>
              <a:cxnSpLocks/>
              <a:stCxn id="47" idx="3"/>
            </p:cNvCxnSpPr>
            <p:nvPr/>
          </p:nvCxnSpPr>
          <p:spPr>
            <a:xfrm>
              <a:off x="3566085" y="2296767"/>
              <a:ext cx="535350" cy="0"/>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F969C79D-1C4E-B449-B717-4252AE504EED}"/>
              </a:ext>
            </a:extLst>
          </p:cNvPr>
          <p:cNvGrpSpPr/>
          <p:nvPr/>
        </p:nvGrpSpPr>
        <p:grpSpPr>
          <a:xfrm flipH="1">
            <a:off x="7754679" y="4548889"/>
            <a:ext cx="2401647" cy="323165"/>
            <a:chOff x="2103825" y="2135184"/>
            <a:chExt cx="2401647" cy="323165"/>
          </a:xfrm>
        </p:grpSpPr>
        <p:sp>
          <p:nvSpPr>
            <p:cNvPr id="50" name="TextBox 49">
              <a:extLst>
                <a:ext uri="{FF2B5EF4-FFF2-40B4-BE49-F238E27FC236}">
                  <a16:creationId xmlns:a16="http://schemas.microsoft.com/office/drawing/2014/main" id="{710A9EA9-D1B3-2746-A180-3D5DD6F2A1E9}"/>
                </a:ext>
              </a:extLst>
            </p:cNvPr>
            <p:cNvSpPr txBox="1"/>
            <p:nvPr/>
          </p:nvSpPr>
          <p:spPr>
            <a:xfrm>
              <a:off x="2103825" y="2135184"/>
              <a:ext cx="1462260" cy="323165"/>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Buhar Hatları</a:t>
              </a:r>
            </a:p>
          </p:txBody>
        </p:sp>
        <p:cxnSp>
          <p:nvCxnSpPr>
            <p:cNvPr id="51" name="Straight Connector 50">
              <a:extLst>
                <a:ext uri="{FF2B5EF4-FFF2-40B4-BE49-F238E27FC236}">
                  <a16:creationId xmlns:a16="http://schemas.microsoft.com/office/drawing/2014/main" id="{7A2360F4-042F-E94D-B83D-A61AF70EE420}"/>
                </a:ext>
              </a:extLst>
            </p:cNvPr>
            <p:cNvCxnSpPr>
              <a:cxnSpLocks/>
              <a:stCxn id="50" idx="3"/>
            </p:cNvCxnSpPr>
            <p:nvPr/>
          </p:nvCxnSpPr>
          <p:spPr>
            <a:xfrm>
              <a:off x="3566085" y="2296767"/>
              <a:ext cx="939387" cy="0"/>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FB42D2D-12E5-8A4F-BE9C-FC5BE13B26BF}"/>
              </a:ext>
            </a:extLst>
          </p:cNvPr>
          <p:cNvGrpSpPr/>
          <p:nvPr/>
        </p:nvGrpSpPr>
        <p:grpSpPr>
          <a:xfrm flipH="1">
            <a:off x="6755219" y="5116074"/>
            <a:ext cx="3143023" cy="323165"/>
            <a:chOff x="2361909" y="2135184"/>
            <a:chExt cx="3143023" cy="323165"/>
          </a:xfrm>
        </p:grpSpPr>
        <p:sp>
          <p:nvSpPr>
            <p:cNvPr id="53" name="TextBox 52">
              <a:extLst>
                <a:ext uri="{FF2B5EF4-FFF2-40B4-BE49-F238E27FC236}">
                  <a16:creationId xmlns:a16="http://schemas.microsoft.com/office/drawing/2014/main" id="{8D28DE77-CDC4-0749-9AAB-E3D925C9801D}"/>
                </a:ext>
              </a:extLst>
            </p:cNvPr>
            <p:cNvSpPr txBox="1"/>
            <p:nvPr/>
          </p:nvSpPr>
          <p:spPr>
            <a:xfrm>
              <a:off x="2361909" y="2135184"/>
              <a:ext cx="1204176" cy="323165"/>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Flaş Buhar</a:t>
              </a:r>
            </a:p>
          </p:txBody>
        </p:sp>
        <p:cxnSp>
          <p:nvCxnSpPr>
            <p:cNvPr id="54" name="Straight Connector 53">
              <a:extLst>
                <a:ext uri="{FF2B5EF4-FFF2-40B4-BE49-F238E27FC236}">
                  <a16:creationId xmlns:a16="http://schemas.microsoft.com/office/drawing/2014/main" id="{AFE1FCD2-9541-5346-A173-6E4E10AC453C}"/>
                </a:ext>
              </a:extLst>
            </p:cNvPr>
            <p:cNvCxnSpPr>
              <a:cxnSpLocks/>
              <a:stCxn id="53" idx="3"/>
            </p:cNvCxnSpPr>
            <p:nvPr/>
          </p:nvCxnSpPr>
          <p:spPr>
            <a:xfrm>
              <a:off x="3566085" y="2296767"/>
              <a:ext cx="1938847" cy="0"/>
            </a:xfrm>
            <a:prstGeom prst="line">
              <a:avLst/>
            </a:prstGeom>
            <a:ln w="12700" cap="rnd">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769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000"/>
                                        <p:tgtEl>
                                          <p:spTgt spid="194"/>
                                        </p:tgtEl>
                                      </p:cBhvr>
                                    </p:animEffect>
                                  </p:childTnLst>
                                </p:cTn>
                              </p:par>
                              <p:par>
                                <p:cTn id="8" presetID="42" presetClass="path" presetSubtype="0" decel="100000" fill="hold" nodeType="withEffect">
                                  <p:stCondLst>
                                    <p:cond delay="0"/>
                                  </p:stCondLst>
                                  <p:childTnLst>
                                    <p:animMotion origin="layout" path="M 0 4.07407E-6 L 0 0.03541 " pathEditMode="relative" rAng="0" ptsTypes="AA">
                                      <p:cBhvr>
                                        <p:cTn id="9" dur="1000" spd="-100000" fill="hold"/>
                                        <p:tgtEl>
                                          <p:spTgt spid="194"/>
                                        </p:tgtEl>
                                        <p:attrNameLst>
                                          <p:attrName>ppt_x</p:attrName>
                                          <p:attrName>ppt_y</p:attrName>
                                        </p:attrNameLst>
                                      </p:cBhvr>
                                      <p:rCtr x="0" y="1759"/>
                                    </p:animMotion>
                                  </p:childTnLst>
                                </p:cTn>
                              </p:par>
                              <p:par>
                                <p:cTn id="10" presetID="6" presetClass="entr" presetSubtype="32" fill="hold" nodeType="with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circle(out)">
                                      <p:cBhvr>
                                        <p:cTn id="12" dur="1000"/>
                                        <p:tgtEl>
                                          <p:spTgt spid="136"/>
                                        </p:tgtEl>
                                      </p:cBhvr>
                                    </p:animEffect>
                                  </p:childTnLst>
                                </p:cTn>
                              </p:par>
                              <p:par>
                                <p:cTn id="13" presetID="10" presetClass="entr" presetSubtype="0" fill="hold" nodeType="withEffect">
                                  <p:stCondLst>
                                    <p:cond delay="100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par>
                                <p:cTn id="16" presetID="42" presetClass="path" presetSubtype="0" decel="100000" fill="hold" nodeType="withEffect">
                                  <p:stCondLst>
                                    <p:cond delay="1000"/>
                                  </p:stCondLst>
                                  <p:childTnLst>
                                    <p:animMotion origin="layout" path="M 6.25E-7 -4.44444E-6 L -0.075 -4.44444E-6 " pathEditMode="relative" rAng="0" ptsTypes="AA">
                                      <p:cBhvr>
                                        <p:cTn id="17" dur="1000" spd="-100000" fill="hold"/>
                                        <p:tgtEl>
                                          <p:spTgt spid="28"/>
                                        </p:tgtEl>
                                        <p:attrNameLst>
                                          <p:attrName>ppt_x</p:attrName>
                                          <p:attrName>ppt_y</p:attrName>
                                        </p:attrNameLst>
                                      </p:cBhvr>
                                      <p:rCtr x="-3750" y="0"/>
                                    </p:animMotion>
                                  </p:childTnLst>
                                </p:cTn>
                              </p:par>
                              <p:par>
                                <p:cTn id="18" presetID="10" presetClass="entr" presetSubtype="0" fill="hold" nodeType="withEffect">
                                  <p:stCondLst>
                                    <p:cond delay="100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childTnLst>
                                </p:cTn>
                              </p:par>
                              <p:par>
                                <p:cTn id="21" presetID="42" presetClass="path" presetSubtype="0" decel="100000" fill="hold" nodeType="withEffect">
                                  <p:stCondLst>
                                    <p:cond delay="1000"/>
                                  </p:stCondLst>
                                  <p:childTnLst>
                                    <p:animMotion origin="layout" path="M 0 -7.40741E-7 L -0.075 -7.40741E-7 " pathEditMode="relative" rAng="0" ptsTypes="AA">
                                      <p:cBhvr>
                                        <p:cTn id="22" dur="1000" spd="-100000" fill="hold"/>
                                        <p:tgtEl>
                                          <p:spTgt spid="32"/>
                                        </p:tgtEl>
                                        <p:attrNameLst>
                                          <p:attrName>ppt_x</p:attrName>
                                          <p:attrName>ppt_y</p:attrName>
                                        </p:attrNameLst>
                                      </p:cBhvr>
                                      <p:rCtr x="-3750" y="0"/>
                                    </p:animMotion>
                                  </p:childTnLst>
                                </p:cTn>
                              </p:par>
                              <p:par>
                                <p:cTn id="23" presetID="10"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childTnLst>
                                </p:cTn>
                              </p:par>
                              <p:par>
                                <p:cTn id="26" presetID="42" presetClass="path" presetSubtype="0" decel="100000" fill="hold" nodeType="withEffect">
                                  <p:stCondLst>
                                    <p:cond delay="1000"/>
                                  </p:stCondLst>
                                  <p:childTnLst>
                                    <p:animMotion origin="layout" path="M 0 3.7037E-7 L -0.075 3.7037E-7 " pathEditMode="relative" rAng="0" ptsTypes="AA">
                                      <p:cBhvr>
                                        <p:cTn id="27" dur="1000" spd="-100000" fill="hold"/>
                                        <p:tgtEl>
                                          <p:spTgt spid="36"/>
                                        </p:tgtEl>
                                        <p:attrNameLst>
                                          <p:attrName>ppt_x</p:attrName>
                                          <p:attrName>ppt_y</p:attrName>
                                        </p:attrNameLst>
                                      </p:cBhvr>
                                      <p:rCtr x="-3750" y="0"/>
                                    </p:animMotion>
                                  </p:childTnLst>
                                </p:cTn>
                              </p:par>
                              <p:par>
                                <p:cTn id="28" presetID="1" presetClass="entr" presetSubtype="0" fill="hold" nodeType="withEffect">
                                  <p:stCondLst>
                                    <p:cond delay="500"/>
                                  </p:stCondLst>
                                  <p:childTnLst>
                                    <p:set>
                                      <p:cBhvr>
                                        <p:cTn id="29" dur="1" fill="hold">
                                          <p:stCondLst>
                                            <p:cond delay="499"/>
                                          </p:stCondLst>
                                        </p:cTn>
                                        <p:tgtEl>
                                          <p:spTgt spid="18"/>
                                        </p:tgtEl>
                                        <p:attrNameLst>
                                          <p:attrName>style.visibility</p:attrName>
                                        </p:attrNameLst>
                                      </p:cBhvr>
                                      <p:to>
                                        <p:strVal val="visible"/>
                                      </p:to>
                                    </p:set>
                                  </p:childTnLst>
                                </p:cTn>
                              </p:par>
                              <p:par>
                                <p:cTn id="30" presetID="6" presetClass="emph" presetSubtype="0" accel="100000" autoRev="1" fill="hold" nodeType="withEffect">
                                  <p:stCondLst>
                                    <p:cond delay="500"/>
                                  </p:stCondLst>
                                  <p:childTnLst>
                                    <p:animScale>
                                      <p:cBhvr>
                                        <p:cTn id="31" dur="500" fill="hold"/>
                                        <p:tgtEl>
                                          <p:spTgt spid="18"/>
                                        </p:tgtEl>
                                      </p:cBhvr>
                                      <p:by x="0" y="0"/>
                                    </p:animScale>
                                  </p:childTnLst>
                                </p:cTn>
                              </p:par>
                              <p:par>
                                <p:cTn id="32" presetID="1" presetClass="entr" presetSubtype="0" fill="hold" nodeType="withEffect">
                                  <p:stCondLst>
                                    <p:cond delay="500"/>
                                  </p:stCondLst>
                                  <p:childTnLst>
                                    <p:set>
                                      <p:cBhvr>
                                        <p:cTn id="33" dur="1" fill="hold">
                                          <p:stCondLst>
                                            <p:cond delay="499"/>
                                          </p:stCondLst>
                                        </p:cTn>
                                        <p:tgtEl>
                                          <p:spTgt spid="17"/>
                                        </p:tgtEl>
                                        <p:attrNameLst>
                                          <p:attrName>style.visibility</p:attrName>
                                        </p:attrNameLst>
                                      </p:cBhvr>
                                      <p:to>
                                        <p:strVal val="visible"/>
                                      </p:to>
                                    </p:set>
                                  </p:childTnLst>
                                </p:cTn>
                              </p:par>
                              <p:par>
                                <p:cTn id="34" presetID="6" presetClass="emph" presetSubtype="0" accel="100000" autoRev="1" fill="hold" nodeType="withEffect">
                                  <p:stCondLst>
                                    <p:cond delay="500"/>
                                  </p:stCondLst>
                                  <p:childTnLst>
                                    <p:animScale>
                                      <p:cBhvr>
                                        <p:cTn id="35" dur="500" fill="hold"/>
                                        <p:tgtEl>
                                          <p:spTgt spid="17"/>
                                        </p:tgtEl>
                                      </p:cBhvr>
                                      <p:by x="0" y="0"/>
                                    </p:animScale>
                                  </p:childTnLst>
                                </p:cTn>
                              </p:par>
                              <p:par>
                                <p:cTn id="36" presetID="1" presetClass="entr" presetSubtype="0" fill="hold" nodeType="withEffect">
                                  <p:stCondLst>
                                    <p:cond delay="500"/>
                                  </p:stCondLst>
                                  <p:childTnLst>
                                    <p:set>
                                      <p:cBhvr>
                                        <p:cTn id="37" dur="1" fill="hold">
                                          <p:stCondLst>
                                            <p:cond delay="499"/>
                                          </p:stCondLst>
                                        </p:cTn>
                                        <p:tgtEl>
                                          <p:spTgt spid="16"/>
                                        </p:tgtEl>
                                        <p:attrNameLst>
                                          <p:attrName>style.visibility</p:attrName>
                                        </p:attrNameLst>
                                      </p:cBhvr>
                                      <p:to>
                                        <p:strVal val="visible"/>
                                      </p:to>
                                    </p:set>
                                  </p:childTnLst>
                                </p:cTn>
                              </p:par>
                              <p:par>
                                <p:cTn id="38" presetID="6" presetClass="emph" presetSubtype="0" accel="100000" autoRev="1" fill="hold" nodeType="withEffect">
                                  <p:stCondLst>
                                    <p:cond delay="500"/>
                                  </p:stCondLst>
                                  <p:childTnLst>
                                    <p:animScale>
                                      <p:cBhvr>
                                        <p:cTn id="39" dur="500" fill="hold"/>
                                        <p:tgtEl>
                                          <p:spTgt spid="16"/>
                                        </p:tgtEl>
                                      </p:cBhvr>
                                      <p:by x="0" y="0"/>
                                    </p:animScale>
                                  </p:childTnLst>
                                </p:cTn>
                              </p:par>
                              <p:par>
                                <p:cTn id="40" presetID="1" presetClass="entr" presetSubtype="0" fill="hold" nodeType="withEffect">
                                  <p:stCondLst>
                                    <p:cond delay="500"/>
                                  </p:stCondLst>
                                  <p:childTnLst>
                                    <p:set>
                                      <p:cBhvr>
                                        <p:cTn id="41" dur="1" fill="hold">
                                          <p:stCondLst>
                                            <p:cond delay="499"/>
                                          </p:stCondLst>
                                        </p:cTn>
                                        <p:tgtEl>
                                          <p:spTgt spid="19"/>
                                        </p:tgtEl>
                                        <p:attrNameLst>
                                          <p:attrName>style.visibility</p:attrName>
                                        </p:attrNameLst>
                                      </p:cBhvr>
                                      <p:to>
                                        <p:strVal val="visible"/>
                                      </p:to>
                                    </p:set>
                                  </p:childTnLst>
                                </p:cTn>
                              </p:par>
                              <p:par>
                                <p:cTn id="42" presetID="6" presetClass="emph" presetSubtype="0" accel="100000" autoRev="1" fill="hold" nodeType="withEffect">
                                  <p:stCondLst>
                                    <p:cond delay="500"/>
                                  </p:stCondLst>
                                  <p:childTnLst>
                                    <p:animScale>
                                      <p:cBhvr>
                                        <p:cTn id="43" dur="500" fill="hold"/>
                                        <p:tgtEl>
                                          <p:spTgt spid="19"/>
                                        </p:tgtEl>
                                      </p:cBhvr>
                                      <p:by x="0" y="0"/>
                                    </p:animScale>
                                  </p:childTnLst>
                                </p:cTn>
                              </p:par>
                              <p:par>
                                <p:cTn id="44" presetID="1" presetClass="entr" presetSubtype="0" fill="hold" nodeType="withEffect">
                                  <p:stCondLst>
                                    <p:cond delay="500"/>
                                  </p:stCondLst>
                                  <p:childTnLst>
                                    <p:set>
                                      <p:cBhvr>
                                        <p:cTn id="45" dur="1" fill="hold">
                                          <p:stCondLst>
                                            <p:cond delay="499"/>
                                          </p:stCondLst>
                                        </p:cTn>
                                        <p:tgtEl>
                                          <p:spTgt spid="20"/>
                                        </p:tgtEl>
                                        <p:attrNameLst>
                                          <p:attrName>style.visibility</p:attrName>
                                        </p:attrNameLst>
                                      </p:cBhvr>
                                      <p:to>
                                        <p:strVal val="visible"/>
                                      </p:to>
                                    </p:set>
                                  </p:childTnLst>
                                </p:cTn>
                              </p:par>
                              <p:par>
                                <p:cTn id="46" presetID="6" presetClass="emph" presetSubtype="0" accel="100000" autoRev="1" fill="hold" nodeType="withEffect">
                                  <p:stCondLst>
                                    <p:cond delay="500"/>
                                  </p:stCondLst>
                                  <p:childTnLst>
                                    <p:animScale>
                                      <p:cBhvr>
                                        <p:cTn id="47" dur="500" fill="hold"/>
                                        <p:tgtEl>
                                          <p:spTgt spid="20"/>
                                        </p:tgtEl>
                                      </p:cBhvr>
                                      <p:by x="0" y="0"/>
                                    </p:animScale>
                                  </p:childTnLst>
                                </p:cTn>
                              </p:par>
                              <p:par>
                                <p:cTn id="48" presetID="1" presetClass="entr" presetSubtype="0" fill="hold" nodeType="withEffect">
                                  <p:stCondLst>
                                    <p:cond delay="500"/>
                                  </p:stCondLst>
                                  <p:childTnLst>
                                    <p:set>
                                      <p:cBhvr>
                                        <p:cTn id="49" dur="1" fill="hold">
                                          <p:stCondLst>
                                            <p:cond delay="499"/>
                                          </p:stCondLst>
                                        </p:cTn>
                                        <p:tgtEl>
                                          <p:spTgt spid="21"/>
                                        </p:tgtEl>
                                        <p:attrNameLst>
                                          <p:attrName>style.visibility</p:attrName>
                                        </p:attrNameLst>
                                      </p:cBhvr>
                                      <p:to>
                                        <p:strVal val="visible"/>
                                      </p:to>
                                    </p:set>
                                  </p:childTnLst>
                                </p:cTn>
                              </p:par>
                              <p:par>
                                <p:cTn id="50" presetID="6" presetClass="emph" presetSubtype="0" accel="100000" autoRev="1" fill="hold" nodeType="withEffect">
                                  <p:stCondLst>
                                    <p:cond delay="500"/>
                                  </p:stCondLst>
                                  <p:childTnLst>
                                    <p:animScale>
                                      <p:cBhvr>
                                        <p:cTn id="51" dur="500" fill="hold"/>
                                        <p:tgtEl>
                                          <p:spTgt spid="21"/>
                                        </p:tgtEl>
                                      </p:cBhvr>
                                      <p:by x="0" y="0"/>
                                    </p:animScale>
                                  </p:childTnLst>
                                </p:cTn>
                              </p:par>
                              <p:par>
                                <p:cTn id="52" presetID="1" presetClass="entr" presetSubtype="0" fill="hold" nodeType="withEffect">
                                  <p:stCondLst>
                                    <p:cond delay="500"/>
                                  </p:stCondLst>
                                  <p:childTnLst>
                                    <p:set>
                                      <p:cBhvr>
                                        <p:cTn id="53" dur="1" fill="hold">
                                          <p:stCondLst>
                                            <p:cond delay="499"/>
                                          </p:stCondLst>
                                        </p:cTn>
                                        <p:tgtEl>
                                          <p:spTgt spid="15"/>
                                        </p:tgtEl>
                                        <p:attrNameLst>
                                          <p:attrName>style.visibility</p:attrName>
                                        </p:attrNameLst>
                                      </p:cBhvr>
                                      <p:to>
                                        <p:strVal val="visible"/>
                                      </p:to>
                                    </p:set>
                                  </p:childTnLst>
                                </p:cTn>
                              </p:par>
                              <p:par>
                                <p:cTn id="54" presetID="6" presetClass="emph" presetSubtype="0" accel="100000" autoRev="1" fill="hold" nodeType="withEffect">
                                  <p:stCondLst>
                                    <p:cond delay="500"/>
                                  </p:stCondLst>
                                  <p:childTnLst>
                                    <p:animScale>
                                      <p:cBhvr>
                                        <p:cTn id="55" dur="500" fill="hold"/>
                                        <p:tgtEl>
                                          <p:spTgt spid="15"/>
                                        </p:tgtEl>
                                      </p:cBhvr>
                                      <p:by x="0" y="0"/>
                                    </p:animScale>
                                  </p:childTnLst>
                                </p:cTn>
                              </p:par>
                              <p:par>
                                <p:cTn id="56" presetID="10" presetClass="entr" presetSubtype="0" fill="hold" nodeType="withEffect">
                                  <p:stCondLst>
                                    <p:cond delay="100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1000"/>
                                        <p:tgtEl>
                                          <p:spTgt spid="43"/>
                                        </p:tgtEl>
                                      </p:cBhvr>
                                    </p:animEffect>
                                  </p:childTnLst>
                                </p:cTn>
                              </p:par>
                              <p:par>
                                <p:cTn id="59" presetID="42" presetClass="path" presetSubtype="0" decel="100000" fill="hold" nodeType="withEffect">
                                  <p:stCondLst>
                                    <p:cond delay="1000"/>
                                  </p:stCondLst>
                                  <p:childTnLst>
                                    <p:animMotion origin="layout" path="M 4.58333E-6 -2.22222E-6 L 0.07161 -2.22222E-6 " pathEditMode="relative" rAng="0" ptsTypes="AA">
                                      <p:cBhvr>
                                        <p:cTn id="60" dur="1000" spd="-100000" fill="hold"/>
                                        <p:tgtEl>
                                          <p:spTgt spid="43"/>
                                        </p:tgtEl>
                                        <p:attrNameLst>
                                          <p:attrName>ppt_x</p:attrName>
                                          <p:attrName>ppt_y</p:attrName>
                                        </p:attrNameLst>
                                      </p:cBhvr>
                                      <p:rCtr x="3581" y="0"/>
                                    </p:animMotion>
                                  </p:childTnLst>
                                </p:cTn>
                              </p:par>
                              <p:par>
                                <p:cTn id="61" presetID="10" presetClass="entr" presetSubtype="0" fill="hold" nodeType="withEffect">
                                  <p:stCondLst>
                                    <p:cond delay="100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1000"/>
                                        <p:tgtEl>
                                          <p:spTgt spid="46"/>
                                        </p:tgtEl>
                                      </p:cBhvr>
                                    </p:animEffect>
                                  </p:childTnLst>
                                </p:cTn>
                              </p:par>
                              <p:par>
                                <p:cTn id="64" presetID="42" presetClass="path" presetSubtype="0" decel="100000" fill="hold" nodeType="withEffect">
                                  <p:stCondLst>
                                    <p:cond delay="1000"/>
                                  </p:stCondLst>
                                  <p:childTnLst>
                                    <p:animMotion origin="layout" path="M -2.08333E-6 4.81481E-6 L 0.07162 4.81481E-6 " pathEditMode="relative" rAng="0" ptsTypes="AA">
                                      <p:cBhvr>
                                        <p:cTn id="65" dur="1000" spd="-100000" fill="hold"/>
                                        <p:tgtEl>
                                          <p:spTgt spid="46"/>
                                        </p:tgtEl>
                                        <p:attrNameLst>
                                          <p:attrName>ppt_x</p:attrName>
                                          <p:attrName>ppt_y</p:attrName>
                                        </p:attrNameLst>
                                      </p:cBhvr>
                                      <p:rCtr x="3581" y="0"/>
                                    </p:animMotion>
                                  </p:childTnLst>
                                </p:cTn>
                              </p:par>
                              <p:par>
                                <p:cTn id="66" presetID="10" presetClass="entr" presetSubtype="0" fill="hold" nodeType="withEffect">
                                  <p:stCondLst>
                                    <p:cond delay="100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1000"/>
                                        <p:tgtEl>
                                          <p:spTgt spid="49"/>
                                        </p:tgtEl>
                                      </p:cBhvr>
                                    </p:animEffect>
                                  </p:childTnLst>
                                </p:cTn>
                              </p:par>
                              <p:par>
                                <p:cTn id="69" presetID="42" presetClass="path" presetSubtype="0" decel="100000" fill="hold" nodeType="withEffect">
                                  <p:stCondLst>
                                    <p:cond delay="1000"/>
                                  </p:stCondLst>
                                  <p:childTnLst>
                                    <p:animMotion origin="layout" path="M 4.79167E-6 4.44444E-6 L 0.07161 4.44444E-6 " pathEditMode="relative" rAng="0" ptsTypes="AA">
                                      <p:cBhvr>
                                        <p:cTn id="70" dur="1000" spd="-100000" fill="hold"/>
                                        <p:tgtEl>
                                          <p:spTgt spid="49"/>
                                        </p:tgtEl>
                                        <p:attrNameLst>
                                          <p:attrName>ppt_x</p:attrName>
                                          <p:attrName>ppt_y</p:attrName>
                                        </p:attrNameLst>
                                      </p:cBhvr>
                                      <p:rCtr x="3581" y="0"/>
                                    </p:animMotion>
                                  </p:childTnLst>
                                </p:cTn>
                              </p:par>
                              <p:par>
                                <p:cTn id="71" presetID="10" presetClass="entr" presetSubtype="0" fill="hold" nodeType="withEffect">
                                  <p:stCondLst>
                                    <p:cond delay="100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1000"/>
                                        <p:tgtEl>
                                          <p:spTgt spid="52"/>
                                        </p:tgtEl>
                                      </p:cBhvr>
                                    </p:animEffect>
                                  </p:childTnLst>
                                </p:cTn>
                              </p:par>
                              <p:par>
                                <p:cTn id="74" presetID="42" presetClass="path" presetSubtype="0" decel="100000" fill="hold" nodeType="withEffect">
                                  <p:stCondLst>
                                    <p:cond delay="1000"/>
                                  </p:stCondLst>
                                  <p:childTnLst>
                                    <p:animMotion origin="layout" path="M -2.70833E-6 -4.44444E-6 L 0.07162 -4.44444E-6 " pathEditMode="relative" rAng="0" ptsTypes="AA">
                                      <p:cBhvr>
                                        <p:cTn id="75" dur="1000" spd="-100000" fill="hold"/>
                                        <p:tgtEl>
                                          <p:spTgt spid="52"/>
                                        </p:tgtEl>
                                        <p:attrNameLst>
                                          <p:attrName>ppt_x</p:attrName>
                                          <p:attrName>ppt_y</p:attrName>
                                        </p:attrNameLst>
                                      </p:cBhvr>
                                      <p:rCtr x="35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4124847" cy="415498"/>
          </a:xfrm>
          <a:prstGeom prst="rect">
            <a:avLst/>
          </a:prstGeom>
          <a:noFill/>
        </p:spPr>
        <p:txBody>
          <a:bodyPr wrap="none" rtlCol="0" anchor="t" anchorCtr="0">
            <a:spAutoFit/>
          </a:bodyPr>
          <a:lstStyle/>
          <a:p>
            <a:r>
              <a:rPr lang="tr-TR" sz="2100" b="1" dirty="0" smtClean="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Kazanlar ve Isı Merkezleri</a:t>
            </a:r>
            <a:endPar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endParaRP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4323225"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6" name="Picture 135" descr="LOGO SHDW.png">
            <a:extLst>
              <a:ext uri="{FF2B5EF4-FFF2-40B4-BE49-F238E27FC236}">
                <a16:creationId xmlns:a16="http://schemas.microsoft.com/office/drawing/2014/main" id="{8343B37D-82F1-CE46-9185-E8D4C8F51091}"/>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3607900" y="1598829"/>
            <a:ext cx="4976200" cy="539819"/>
          </a:xfrm>
          <a:prstGeom prst="rect">
            <a:avLst/>
          </a:prstGeom>
        </p:spPr>
      </p:pic>
      <p:grpSp>
        <p:nvGrpSpPr>
          <p:cNvPr id="194" name="Group 193">
            <a:extLst>
              <a:ext uri="{FF2B5EF4-FFF2-40B4-BE49-F238E27FC236}">
                <a16:creationId xmlns:a16="http://schemas.microsoft.com/office/drawing/2014/main" id="{721C2F51-CF42-9241-9A12-36B72A5A181F}"/>
              </a:ext>
            </a:extLst>
          </p:cNvPr>
          <p:cNvGrpSpPr/>
          <p:nvPr/>
        </p:nvGrpSpPr>
        <p:grpSpPr>
          <a:xfrm>
            <a:off x="3469473" y="1137639"/>
            <a:ext cx="5253054" cy="468304"/>
            <a:chOff x="3469473" y="1273623"/>
            <a:chExt cx="5253054" cy="468304"/>
          </a:xfrm>
        </p:grpSpPr>
        <p:sp>
          <p:nvSpPr>
            <p:cNvPr id="195" name="Rounded Rectangle 194">
              <a:extLst>
                <a:ext uri="{FF2B5EF4-FFF2-40B4-BE49-F238E27FC236}">
                  <a16:creationId xmlns:a16="http://schemas.microsoft.com/office/drawing/2014/main" id="{01E86745-F3EF-BF48-A5B3-1FD2020C560A}"/>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latin typeface="Verdana" panose="020B0604030504040204" pitchFamily="34" charset="0"/>
                <a:ea typeface="Verdana" panose="020B0604030504040204" pitchFamily="34" charset="0"/>
                <a:cs typeface="Verdana" panose="020B0604030504040204" pitchFamily="34" charset="0"/>
              </a:endParaRPr>
            </a:p>
          </p:txBody>
        </p:sp>
        <p:sp>
          <p:nvSpPr>
            <p:cNvPr id="196" name="TextBox 195">
              <a:extLst>
                <a:ext uri="{FF2B5EF4-FFF2-40B4-BE49-F238E27FC236}">
                  <a16:creationId xmlns:a16="http://schemas.microsoft.com/office/drawing/2014/main" id="{B2611A28-C053-4040-9BA8-A549A6A3AF60}"/>
                </a:ext>
              </a:extLst>
            </p:cNvPr>
            <p:cNvSpPr txBox="1"/>
            <p:nvPr/>
          </p:nvSpPr>
          <p:spPr>
            <a:xfrm>
              <a:off x="4108935" y="1354832"/>
              <a:ext cx="3974165"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Kazan Otomasyon Uygulaması Örneği</a:t>
              </a:r>
            </a:p>
          </p:txBody>
        </p:sp>
      </p:grpSp>
      <p:sp>
        <p:nvSpPr>
          <p:cNvPr id="216" name="TextBox 215">
            <a:extLst>
              <a:ext uri="{FF2B5EF4-FFF2-40B4-BE49-F238E27FC236}">
                <a16:creationId xmlns:a16="http://schemas.microsoft.com/office/drawing/2014/main" id="{8E75116E-C607-CD4F-A0E0-A13F0861B7BD}"/>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57" name="TextBox 56">
            <a:extLst>
              <a:ext uri="{FF2B5EF4-FFF2-40B4-BE49-F238E27FC236}">
                <a16:creationId xmlns:a16="http://schemas.microsoft.com/office/drawing/2014/main" id="{1183D1AA-7F27-B249-9C8B-8051694B90D8}"/>
              </a:ext>
            </a:extLst>
          </p:cNvPr>
          <p:cNvSpPr txBox="1"/>
          <p:nvPr/>
        </p:nvSpPr>
        <p:spPr>
          <a:xfrm>
            <a:off x="1749600" y="1967112"/>
            <a:ext cx="8692800" cy="625877"/>
          </a:xfrm>
          <a:prstGeom prst="rect">
            <a:avLst/>
          </a:prstGeom>
          <a:noFill/>
        </p:spPr>
        <p:txBody>
          <a:bodyPr wrap="squar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tr-TR" spc="0" dirty="0"/>
              <a:t>Türkiye’nin önemli tekstil fabrikalarından bir tanesinde buhar kazan blöf sistemlerinin otomasyonu ile blöf miktarı optimize edilmiş ve enerji tasarrufu sağlanmıştır.</a:t>
            </a:r>
          </a:p>
        </p:txBody>
      </p:sp>
      <p:graphicFrame>
        <p:nvGraphicFramePr>
          <p:cNvPr id="3" name="Table 3">
            <a:extLst>
              <a:ext uri="{FF2B5EF4-FFF2-40B4-BE49-F238E27FC236}">
                <a16:creationId xmlns:a16="http://schemas.microsoft.com/office/drawing/2014/main" id="{AE9984F4-46D8-064A-B7E0-6586DB0738CB}"/>
              </a:ext>
            </a:extLst>
          </p:cNvPr>
          <p:cNvGraphicFramePr>
            <a:graphicFrameLocks noGrp="1"/>
          </p:cNvGraphicFramePr>
          <p:nvPr>
            <p:extLst>
              <p:ext uri="{D42A27DB-BD31-4B8C-83A1-F6EECF244321}">
                <p14:modId xmlns:p14="http://schemas.microsoft.com/office/powerpoint/2010/main" val="1210261683"/>
              </p:ext>
            </p:extLst>
          </p:nvPr>
        </p:nvGraphicFramePr>
        <p:xfrm>
          <a:off x="5980654" y="2811899"/>
          <a:ext cx="4876800" cy="2728908"/>
        </p:xfrm>
        <a:graphic>
          <a:graphicData uri="http://schemas.openxmlformats.org/drawingml/2006/table">
            <a:tbl>
              <a:tblPr firstRow="1" bandRow="1">
                <a:tableStyleId>{5C22544A-7EE6-4342-B048-85BDC9FD1C3A}</a:tableStyleId>
              </a:tblPr>
              <a:tblGrid>
                <a:gridCol w="2802315">
                  <a:extLst>
                    <a:ext uri="{9D8B030D-6E8A-4147-A177-3AD203B41FA5}">
                      <a16:colId xmlns:a16="http://schemas.microsoft.com/office/drawing/2014/main" val="7306071"/>
                    </a:ext>
                  </a:extLst>
                </a:gridCol>
                <a:gridCol w="2074485">
                  <a:extLst>
                    <a:ext uri="{9D8B030D-6E8A-4147-A177-3AD203B41FA5}">
                      <a16:colId xmlns:a16="http://schemas.microsoft.com/office/drawing/2014/main" val="156719252"/>
                    </a:ext>
                  </a:extLst>
                </a:gridCol>
              </a:tblGrid>
              <a:tr h="360000">
                <a:tc gridSpan="2">
                  <a:txBody>
                    <a:bodyPr/>
                    <a:lstStyle/>
                    <a:p>
                      <a:pPr marL="0" algn="ctr" defTabSz="914400" rtl="0" eaLnBrk="1" latinLnBrk="0" hangingPunct="1"/>
                      <a:r>
                        <a:rPr lang="x-none" sz="1000" b="1" kern="1200" dirty="0">
                          <a:solidFill>
                            <a:schemeClr val="accent1"/>
                          </a:solidFill>
                          <a:latin typeface="Verdana" panose="020B0604030504040204" pitchFamily="34" charset="0"/>
                          <a:ea typeface="Verdana" panose="020B0604030504040204" pitchFamily="34" charset="0"/>
                          <a:cs typeface="Verdana" panose="020B0604030504040204" pitchFamily="34" charset="0"/>
                        </a:rPr>
                        <a:t>Uygulama Sonrası</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sz="1000" dirty="0"/>
                    </a:p>
                  </a:txBody>
                  <a:tcPr/>
                </a:tc>
                <a:extLst>
                  <a:ext uri="{0D108BD9-81ED-4DB2-BD59-A6C34878D82A}">
                    <a16:rowId xmlns:a16="http://schemas.microsoft.com/office/drawing/2014/main" val="1487711625"/>
                  </a:ext>
                </a:extLst>
              </a:tr>
              <a:tr h="264824">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Besi Suyu İletkenliği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70 µS</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264824">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Kazan Suyu İletkenliği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2.100 µS (ayar değeri)</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88311"/>
                  </a:ext>
                </a:extLst>
              </a:tr>
              <a:tr h="264824">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Blöf Miktarı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285,6 kg/h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264824">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Yakıt Tasarrufu</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11,82 Nm</a:t>
                      </a:r>
                      <a:r>
                        <a:rPr lang="tr-TR" sz="1100" baseline="300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3</a:t>
                      </a: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/h </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071987"/>
                  </a:ext>
                </a:extLst>
              </a:tr>
              <a:tr h="264824">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Su Tasarrufu</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1.276,8 kg/h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260560"/>
                  </a:ext>
                </a:extLst>
              </a:tr>
              <a:tr h="261197">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Kimyasal Tasarrufu</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128 g/h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4056080"/>
                  </a:ext>
                </a:extLst>
              </a:tr>
              <a:tr h="261197">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Tasarruf Edilen Enerji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97.515 </a:t>
                      </a:r>
                      <a:r>
                        <a:rPr lang="tr-TR" sz="1100" dirty="0" err="1">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kcal</a:t>
                      </a: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781813"/>
                  </a:ext>
                </a:extLst>
              </a:tr>
              <a:tr h="261197">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Tasarruf Edilen Enerji (TL)</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127.600 TL/yıl (7.200 h/yıl)</a:t>
                      </a:r>
                      <a:endParaRPr lang="x-none"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9005413"/>
                  </a:ext>
                </a:extLst>
              </a:tr>
              <a:tr h="261197">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Yatırımın Geri Ödeme Süresi</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6 Ay</a:t>
                      </a:r>
                      <a:endParaRPr lang="x-none"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22636"/>
                  </a:ext>
                </a:extLst>
              </a:tr>
            </a:tbl>
          </a:graphicData>
        </a:graphic>
      </p:graphicFrame>
      <p:graphicFrame>
        <p:nvGraphicFramePr>
          <p:cNvPr id="60" name="Table 3">
            <a:extLst>
              <a:ext uri="{FF2B5EF4-FFF2-40B4-BE49-F238E27FC236}">
                <a16:creationId xmlns:a16="http://schemas.microsoft.com/office/drawing/2014/main" id="{D4B6CC6E-3FD9-F848-8954-BFD7EF0E0FAC}"/>
              </a:ext>
            </a:extLst>
          </p:cNvPr>
          <p:cNvGraphicFramePr>
            <a:graphicFrameLocks noGrp="1"/>
          </p:cNvGraphicFramePr>
          <p:nvPr>
            <p:extLst>
              <p:ext uri="{D42A27DB-BD31-4B8C-83A1-F6EECF244321}">
                <p14:modId xmlns:p14="http://schemas.microsoft.com/office/powerpoint/2010/main" val="1818770142"/>
              </p:ext>
            </p:extLst>
          </p:nvPr>
        </p:nvGraphicFramePr>
        <p:xfrm>
          <a:off x="1324786" y="2811899"/>
          <a:ext cx="4371266" cy="2179718"/>
        </p:xfrm>
        <a:graphic>
          <a:graphicData uri="http://schemas.openxmlformats.org/drawingml/2006/table">
            <a:tbl>
              <a:tblPr firstRow="1" bandRow="1">
                <a:tableStyleId>{5C22544A-7EE6-4342-B048-85BDC9FD1C3A}</a:tableStyleId>
              </a:tblPr>
              <a:tblGrid>
                <a:gridCol w="2289778">
                  <a:extLst>
                    <a:ext uri="{9D8B030D-6E8A-4147-A177-3AD203B41FA5}">
                      <a16:colId xmlns:a16="http://schemas.microsoft.com/office/drawing/2014/main" val="7306071"/>
                    </a:ext>
                  </a:extLst>
                </a:gridCol>
                <a:gridCol w="2081488">
                  <a:extLst>
                    <a:ext uri="{9D8B030D-6E8A-4147-A177-3AD203B41FA5}">
                      <a16:colId xmlns:a16="http://schemas.microsoft.com/office/drawing/2014/main" val="156719252"/>
                    </a:ext>
                  </a:extLst>
                </a:gridCol>
              </a:tblGrid>
              <a:tr h="359342">
                <a:tc gridSpan="2">
                  <a:txBody>
                    <a:bodyPr/>
                    <a:lstStyle/>
                    <a:p>
                      <a:pPr algn="ctr"/>
                      <a:r>
                        <a:rPr lang="x-none" sz="1000" dirty="0">
                          <a:solidFill>
                            <a:schemeClr val="accent1"/>
                          </a:solidFill>
                          <a:latin typeface="Verdana" panose="020B0604030504040204" pitchFamily="34" charset="0"/>
                          <a:ea typeface="Verdana" panose="020B0604030504040204" pitchFamily="34" charset="0"/>
                          <a:cs typeface="Verdana" panose="020B0604030504040204" pitchFamily="34" charset="0"/>
                        </a:rPr>
                        <a:t>Önceki Durum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sz="1000" dirty="0"/>
                    </a:p>
                  </a:txBody>
                  <a:tcPr/>
                </a:tc>
                <a:extLst>
                  <a:ext uri="{0D108BD9-81ED-4DB2-BD59-A6C34878D82A}">
                    <a16:rowId xmlns:a16="http://schemas.microsoft.com/office/drawing/2014/main" val="1487711625"/>
                  </a:ext>
                </a:extLst>
              </a:tr>
              <a:tr h="303396">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Kazan Isıl Kapasitesi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7.200.000 </a:t>
                      </a:r>
                      <a:r>
                        <a:rPr lang="tr-TR" sz="1100" dirty="0" err="1">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kcal</a:t>
                      </a: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/h (2adet)</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303396">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Buhar Üretim Kapasitesi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12.000 kg/h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88311"/>
                  </a:ext>
                </a:extLst>
              </a:tr>
              <a:tr h="303396">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İşletme Basıncı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6 </a:t>
                      </a:r>
                      <a:r>
                        <a:rPr lang="tr-TR" sz="1100" dirty="0" err="1">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barg</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303396">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Besi Suyu İletkenliği </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70 </a:t>
                      </a: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µS</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071987"/>
                  </a:ext>
                </a:extLst>
              </a:tr>
              <a:tr h="303396">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Kazan Suyu İletkenliği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910 </a:t>
                      </a: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µS</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260560"/>
                  </a:ext>
                </a:extLst>
              </a:tr>
              <a:tr h="303396">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Blöf Miktarı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999,6 </a:t>
                      </a: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kg/h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4056080"/>
                  </a:ext>
                </a:extLst>
              </a:tr>
            </a:tbl>
          </a:graphicData>
        </a:graphic>
      </p:graphicFrame>
      <p:cxnSp>
        <p:nvCxnSpPr>
          <p:cNvPr id="4" name="Straight Connector 3">
            <a:extLst>
              <a:ext uri="{FF2B5EF4-FFF2-40B4-BE49-F238E27FC236}">
                <a16:creationId xmlns:a16="http://schemas.microsoft.com/office/drawing/2014/main" id="{6F8B1BE4-04D3-5F4A-A57E-A07583DFBB61}"/>
              </a:ext>
            </a:extLst>
          </p:cNvPr>
          <p:cNvCxnSpPr>
            <a:cxnSpLocks/>
          </p:cNvCxnSpPr>
          <p:nvPr/>
        </p:nvCxnSpPr>
        <p:spPr>
          <a:xfrm>
            <a:off x="1402915" y="3150296"/>
            <a:ext cx="4215008"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C8297E-70DF-1441-B7DD-4D3A59F3EE6F}"/>
              </a:ext>
            </a:extLst>
          </p:cNvPr>
          <p:cNvCxnSpPr>
            <a:cxnSpLocks/>
          </p:cNvCxnSpPr>
          <p:nvPr/>
        </p:nvCxnSpPr>
        <p:spPr>
          <a:xfrm>
            <a:off x="6100800" y="3150296"/>
            <a:ext cx="4636509"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31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000"/>
                                        <p:tgtEl>
                                          <p:spTgt spid="194"/>
                                        </p:tgtEl>
                                      </p:cBhvr>
                                    </p:animEffect>
                                  </p:childTnLst>
                                </p:cTn>
                              </p:par>
                              <p:par>
                                <p:cTn id="8" presetID="42" presetClass="path" presetSubtype="0" decel="100000" fill="hold" nodeType="withEffect">
                                  <p:stCondLst>
                                    <p:cond delay="0"/>
                                  </p:stCondLst>
                                  <p:childTnLst>
                                    <p:animMotion origin="layout" path="M 0 0 L 0 0.03542 " pathEditMode="relative" rAng="0" ptsTypes="AA">
                                      <p:cBhvr>
                                        <p:cTn id="9" dur="1000" spd="-100000" fill="hold"/>
                                        <p:tgtEl>
                                          <p:spTgt spid="194"/>
                                        </p:tgtEl>
                                        <p:attrNameLst>
                                          <p:attrName>ppt_x</p:attrName>
                                          <p:attrName>ppt_y</p:attrName>
                                        </p:attrNameLst>
                                      </p:cBhvr>
                                      <p:rCtr x="0" y="1759"/>
                                    </p:animMotion>
                                  </p:childTnLst>
                                </p:cTn>
                              </p:par>
                              <p:par>
                                <p:cTn id="10" presetID="6" presetClass="entr" presetSubtype="32" fill="hold" nodeType="with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circle(out)">
                                      <p:cBhvr>
                                        <p:cTn id="12" dur="1000"/>
                                        <p:tgtEl>
                                          <p:spTgt spid="136"/>
                                        </p:tgtEl>
                                      </p:cBhvr>
                                    </p:animEffect>
                                  </p:childTnLst>
                                </p:cTn>
                              </p:par>
                              <p:par>
                                <p:cTn id="13" presetID="55" presetClass="entr" presetSubtype="0" fill="hold" grpId="0" nodeType="withEffect">
                                  <p:stCondLst>
                                    <p:cond delay="1000"/>
                                  </p:stCondLst>
                                  <p:iterate type="lt">
                                    <p:tmPct val="10000"/>
                                  </p:iterate>
                                  <p:childTnLst>
                                    <p:set>
                                      <p:cBhvr>
                                        <p:cTn id="14" dur="1" fill="hold">
                                          <p:stCondLst>
                                            <p:cond delay="0"/>
                                          </p:stCondLst>
                                        </p:cTn>
                                        <p:tgtEl>
                                          <p:spTgt spid="57"/>
                                        </p:tgtEl>
                                        <p:attrNameLst>
                                          <p:attrName>style.visibility</p:attrName>
                                        </p:attrNameLst>
                                      </p:cBhvr>
                                      <p:to>
                                        <p:strVal val="visible"/>
                                      </p:to>
                                    </p:set>
                                    <p:anim calcmode="lin" valueType="num">
                                      <p:cBhvr>
                                        <p:cTn id="15" dur="100" fill="hold"/>
                                        <p:tgtEl>
                                          <p:spTgt spid="57"/>
                                        </p:tgtEl>
                                        <p:attrNameLst>
                                          <p:attrName>ppt_w</p:attrName>
                                        </p:attrNameLst>
                                      </p:cBhvr>
                                      <p:tavLst>
                                        <p:tav tm="0">
                                          <p:val>
                                            <p:strVal val="#ppt_w*0.70"/>
                                          </p:val>
                                        </p:tav>
                                        <p:tav tm="100000">
                                          <p:val>
                                            <p:strVal val="#ppt_w"/>
                                          </p:val>
                                        </p:tav>
                                      </p:tavLst>
                                    </p:anim>
                                    <p:anim calcmode="lin" valueType="num">
                                      <p:cBhvr>
                                        <p:cTn id="16" dur="100" fill="hold"/>
                                        <p:tgtEl>
                                          <p:spTgt spid="57"/>
                                        </p:tgtEl>
                                        <p:attrNameLst>
                                          <p:attrName>ppt_h</p:attrName>
                                        </p:attrNameLst>
                                      </p:cBhvr>
                                      <p:tavLst>
                                        <p:tav tm="0">
                                          <p:val>
                                            <p:strVal val="#ppt_h"/>
                                          </p:val>
                                        </p:tav>
                                        <p:tav tm="100000">
                                          <p:val>
                                            <p:strVal val="#ppt_h"/>
                                          </p:val>
                                        </p:tav>
                                      </p:tavLst>
                                    </p:anim>
                                    <p:animEffect transition="in" filter="fade">
                                      <p:cBhvr>
                                        <p:cTn id="17" dur="100"/>
                                        <p:tgtEl>
                                          <p:spTgt spid="57"/>
                                        </p:tgtEl>
                                      </p:cBhvr>
                                    </p:animEffect>
                                  </p:childTnLst>
                                </p:cTn>
                              </p:par>
                              <p:par>
                                <p:cTn id="18" presetID="10" presetClass="entr" presetSubtype="0" fill="hold" nodeType="withEffect">
                                  <p:stCondLst>
                                    <p:cond delay="200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1000"/>
                                        <p:tgtEl>
                                          <p:spTgt spid="60"/>
                                        </p:tgtEl>
                                      </p:cBhvr>
                                    </p:animEffect>
                                  </p:childTnLst>
                                </p:cTn>
                              </p:par>
                              <p:par>
                                <p:cTn id="21" presetID="42" presetClass="path" presetSubtype="0" decel="100000" fill="hold" nodeType="withEffect">
                                  <p:stCondLst>
                                    <p:cond delay="2000"/>
                                  </p:stCondLst>
                                  <p:childTnLst>
                                    <p:animMotion origin="layout" path="M -1.875E-6 -2.59259E-6 L -1.875E-6 0.05463 " pathEditMode="relative" rAng="0" ptsTypes="AA">
                                      <p:cBhvr>
                                        <p:cTn id="22" dur="1500" spd="-100000" fill="hold"/>
                                        <p:tgtEl>
                                          <p:spTgt spid="60"/>
                                        </p:tgtEl>
                                        <p:attrNameLst>
                                          <p:attrName>ppt_x</p:attrName>
                                          <p:attrName>ppt_y</p:attrName>
                                        </p:attrNameLst>
                                      </p:cBhvr>
                                      <p:rCtr x="0" y="2731"/>
                                    </p:animMotion>
                                  </p:childTnLst>
                                </p:cTn>
                              </p:par>
                              <p:par>
                                <p:cTn id="23" presetID="10" presetClass="entr" presetSubtype="0" fill="hold" nodeType="withEffect">
                                  <p:stCondLst>
                                    <p:cond delay="20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42" presetClass="path" presetSubtype="0" decel="100000" fill="hold" nodeType="withEffect">
                                  <p:stCondLst>
                                    <p:cond delay="2000"/>
                                  </p:stCondLst>
                                  <p:childTnLst>
                                    <p:animMotion origin="layout" path="M -1.875E-6 -2.59259E-6 L -1.875E-6 0.05463 " pathEditMode="relative" rAng="0" ptsTypes="AA">
                                      <p:cBhvr>
                                        <p:cTn id="27" dur="1500" spd="-100000" fill="hold"/>
                                        <p:tgtEl>
                                          <p:spTgt spid="3"/>
                                        </p:tgtEl>
                                        <p:attrNameLst>
                                          <p:attrName>ppt_x</p:attrName>
                                          <p:attrName>ppt_y</p:attrName>
                                        </p:attrNameLst>
                                      </p:cBhvr>
                                      <p:rCtr x="0" y="2731"/>
                                    </p:animMotion>
                                  </p:childTnLst>
                                </p:cTn>
                              </p:par>
                              <p:par>
                                <p:cTn id="28" presetID="10" presetClass="entr" presetSubtype="0" fill="hold" nodeType="withEffect">
                                  <p:stCondLst>
                                    <p:cond delay="21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par>
                                <p:cTn id="31" presetID="42" presetClass="path" presetSubtype="0" decel="100000" fill="hold" nodeType="withEffect">
                                  <p:stCondLst>
                                    <p:cond delay="2100"/>
                                  </p:stCondLst>
                                  <p:childTnLst>
                                    <p:animMotion origin="layout" path="M -1.04167E-6 1.11111E-6 L -1.04167E-6 0.06227 " pathEditMode="relative" rAng="0" ptsTypes="AA">
                                      <p:cBhvr>
                                        <p:cTn id="32" dur="1500" spd="-100000" fill="hold"/>
                                        <p:tgtEl>
                                          <p:spTgt spid="4"/>
                                        </p:tgtEl>
                                        <p:attrNameLst>
                                          <p:attrName>ppt_x</p:attrName>
                                          <p:attrName>ppt_y</p:attrName>
                                        </p:attrNameLst>
                                      </p:cBhvr>
                                      <p:rCtr x="0" y="3102"/>
                                    </p:animMotion>
                                  </p:childTnLst>
                                </p:cTn>
                              </p:par>
                              <p:par>
                                <p:cTn id="33" presetID="10" presetClass="entr" presetSubtype="0" fill="hold" nodeType="withEffect">
                                  <p:stCondLst>
                                    <p:cond delay="21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par>
                                <p:cTn id="36" presetID="42" presetClass="path" presetSubtype="0" decel="100000" fill="hold" nodeType="withEffect">
                                  <p:stCondLst>
                                    <p:cond delay="2100"/>
                                  </p:stCondLst>
                                  <p:childTnLst>
                                    <p:animMotion origin="layout" path="M -1.04167E-6 1.11111E-6 L -1.04167E-6 0.06227 " pathEditMode="relative" rAng="0" ptsTypes="AA">
                                      <p:cBhvr>
                                        <p:cTn id="37" dur="1500" spd="-100000" fill="hold"/>
                                        <p:tgtEl>
                                          <p:spTgt spid="14"/>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4124847" cy="415498"/>
          </a:xfrm>
          <a:prstGeom prst="rect">
            <a:avLst/>
          </a:prstGeom>
          <a:noFill/>
        </p:spPr>
        <p:txBody>
          <a:bodyPr wrap="none" rtlCol="0" anchor="t" anchorCtr="0">
            <a:spAutoFit/>
          </a:bodyPr>
          <a:lstStyle/>
          <a:p>
            <a:r>
              <a:rPr lang="tr-TR" sz="2100" b="1" dirty="0" smtClean="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Kazanlar ve Isı Merkezleri</a:t>
            </a:r>
            <a:endPar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endParaRP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4444004"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6" name="Picture 135" descr="LOGO SHDW.png">
            <a:extLst>
              <a:ext uri="{FF2B5EF4-FFF2-40B4-BE49-F238E27FC236}">
                <a16:creationId xmlns:a16="http://schemas.microsoft.com/office/drawing/2014/main" id="{8343B37D-82F1-CE46-9185-E8D4C8F51091}"/>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3607900" y="1734813"/>
            <a:ext cx="4976200" cy="539819"/>
          </a:xfrm>
          <a:prstGeom prst="rect">
            <a:avLst/>
          </a:prstGeom>
        </p:spPr>
      </p:pic>
      <p:grpSp>
        <p:nvGrpSpPr>
          <p:cNvPr id="194" name="Group 193">
            <a:extLst>
              <a:ext uri="{FF2B5EF4-FFF2-40B4-BE49-F238E27FC236}">
                <a16:creationId xmlns:a16="http://schemas.microsoft.com/office/drawing/2014/main" id="{721C2F51-CF42-9241-9A12-36B72A5A181F}"/>
              </a:ext>
            </a:extLst>
          </p:cNvPr>
          <p:cNvGrpSpPr/>
          <p:nvPr/>
        </p:nvGrpSpPr>
        <p:grpSpPr>
          <a:xfrm>
            <a:off x="3469473" y="1273623"/>
            <a:ext cx="5253054" cy="468304"/>
            <a:chOff x="3469473" y="1273623"/>
            <a:chExt cx="5253054" cy="468304"/>
          </a:xfrm>
        </p:grpSpPr>
        <p:sp>
          <p:nvSpPr>
            <p:cNvPr id="195" name="Rounded Rectangle 194">
              <a:extLst>
                <a:ext uri="{FF2B5EF4-FFF2-40B4-BE49-F238E27FC236}">
                  <a16:creationId xmlns:a16="http://schemas.microsoft.com/office/drawing/2014/main" id="{01E86745-F3EF-BF48-A5B3-1FD2020C560A}"/>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96" name="TextBox 195">
              <a:extLst>
                <a:ext uri="{FF2B5EF4-FFF2-40B4-BE49-F238E27FC236}">
                  <a16:creationId xmlns:a16="http://schemas.microsoft.com/office/drawing/2014/main" id="{B2611A28-C053-4040-9BA8-A549A6A3AF60}"/>
                </a:ext>
              </a:extLst>
            </p:cNvPr>
            <p:cNvSpPr txBox="1"/>
            <p:nvPr/>
          </p:nvSpPr>
          <p:spPr>
            <a:xfrm>
              <a:off x="4093706" y="1354832"/>
              <a:ext cx="4004622"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Tesisat İzolasyon ile Verimlilik Örneği</a:t>
              </a:r>
            </a:p>
          </p:txBody>
        </p:sp>
      </p:grpSp>
      <p:sp>
        <p:nvSpPr>
          <p:cNvPr id="67" name="TextBox 66">
            <a:extLst>
              <a:ext uri="{FF2B5EF4-FFF2-40B4-BE49-F238E27FC236}">
                <a16:creationId xmlns:a16="http://schemas.microsoft.com/office/drawing/2014/main" id="{341D2285-9379-4446-A48C-9EFABA022381}"/>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graphicFrame>
        <p:nvGraphicFramePr>
          <p:cNvPr id="69" name="Table 3">
            <a:extLst>
              <a:ext uri="{FF2B5EF4-FFF2-40B4-BE49-F238E27FC236}">
                <a16:creationId xmlns:a16="http://schemas.microsoft.com/office/drawing/2014/main" id="{62224D9E-C6BF-AD4B-92FA-4D9E168AF5D4}"/>
              </a:ext>
            </a:extLst>
          </p:cNvPr>
          <p:cNvGraphicFramePr>
            <a:graphicFrameLocks noGrp="1"/>
          </p:cNvGraphicFramePr>
          <p:nvPr>
            <p:extLst>
              <p:ext uri="{D42A27DB-BD31-4B8C-83A1-F6EECF244321}">
                <p14:modId xmlns:p14="http://schemas.microsoft.com/office/powerpoint/2010/main" val="144812923"/>
              </p:ext>
            </p:extLst>
          </p:nvPr>
        </p:nvGraphicFramePr>
        <p:xfrm>
          <a:off x="1706492" y="2203117"/>
          <a:ext cx="6391836" cy="3105950"/>
        </p:xfrm>
        <a:graphic>
          <a:graphicData uri="http://schemas.openxmlformats.org/drawingml/2006/table">
            <a:tbl>
              <a:tblPr firstRow="1" bandRow="1">
                <a:tableStyleId>{5C22544A-7EE6-4342-B048-85BDC9FD1C3A}</a:tableStyleId>
              </a:tblPr>
              <a:tblGrid>
                <a:gridCol w="4139475">
                  <a:extLst>
                    <a:ext uri="{9D8B030D-6E8A-4147-A177-3AD203B41FA5}">
                      <a16:colId xmlns:a16="http://schemas.microsoft.com/office/drawing/2014/main" val="7306071"/>
                    </a:ext>
                  </a:extLst>
                </a:gridCol>
                <a:gridCol w="2252361">
                  <a:extLst>
                    <a:ext uri="{9D8B030D-6E8A-4147-A177-3AD203B41FA5}">
                      <a16:colId xmlns:a16="http://schemas.microsoft.com/office/drawing/2014/main" val="156719252"/>
                    </a:ext>
                  </a:extLst>
                </a:gridCol>
              </a:tblGrid>
              <a:tr h="312737">
                <a:tc>
                  <a:txBody>
                    <a:bodyPr/>
                    <a:lstStyle/>
                    <a:p>
                      <a:r>
                        <a:rPr lang="tr-TR" sz="1100" b="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Toplam Isıl Kazanç</a:t>
                      </a:r>
                      <a:endParaRPr lang="x-none" sz="1100" b="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tr-TR" sz="1100" b="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13.320,3 </a:t>
                      </a:r>
                      <a:r>
                        <a:rPr lang="tr-TR" sz="1100" b="0" dirty="0" err="1">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kcal</a:t>
                      </a:r>
                      <a:r>
                        <a:rPr lang="tr-TR" sz="1100" b="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/h</a:t>
                      </a:r>
                      <a:endParaRPr lang="x-none" sz="1100" b="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34059716"/>
                  </a:ext>
                </a:extLst>
              </a:tr>
              <a:tr h="312737">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Kömür Alt Isıl Değer</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2.500 </a:t>
                      </a:r>
                      <a:r>
                        <a:rPr lang="tr-TR" sz="1100" dirty="0" err="1">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kcal</a:t>
                      </a: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/kg</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69988311"/>
                  </a:ext>
                </a:extLst>
              </a:tr>
              <a:tr h="312737">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Kazan Direkt Verimi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%59</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90463793"/>
                  </a:ext>
                </a:extLst>
              </a:tr>
              <a:tr h="312737">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 Çalışma Süresi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8.200 Saat</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22071987"/>
                  </a:ext>
                </a:extLst>
              </a:tr>
              <a:tr h="312737">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Kömür Birim Fiyatı</a:t>
                      </a:r>
                      <a:endParaRPr lang="x-none" sz="1100" baseline="-25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0,121 TL/kg</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72260560"/>
                  </a:ext>
                </a:extLst>
              </a:tr>
              <a:tr h="308453">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Saatlik Yakıt Tasarrufu	</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9,03 kg/h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14056080"/>
                  </a:ext>
                </a:extLst>
              </a:tr>
              <a:tr h="308453">
                <a:tc>
                  <a:txBody>
                    <a:bodyPr/>
                    <a:lstStyle/>
                    <a:p>
                      <a:r>
                        <a:rPr lang="en-US" sz="1100" dirty="0" err="1">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a:t>
                      </a:r>
                      <a:r>
                        <a:rPr lang="en-US"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a:t>
                      </a:r>
                      <a:r>
                        <a:rPr lang="en-US" sz="1100" dirty="0" err="1">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Yakıt</a:t>
                      </a:r>
                      <a:r>
                        <a:rPr lang="en-US"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a:t>
                      </a:r>
                      <a:r>
                        <a:rPr lang="en-US" sz="1100" dirty="0" err="1">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Tasarrufu</a:t>
                      </a:r>
                      <a:r>
                        <a:rPr lang="en-US"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(B)</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74.046 kg/yıl</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41781813"/>
                  </a:ext>
                </a:extLst>
              </a:tr>
              <a:tr h="308453">
                <a:tc>
                  <a:txBody>
                    <a:bodyPr/>
                    <a:lstStyle/>
                    <a:p>
                      <a:r>
                        <a:rPr lang="en-US" sz="1100" b="1" dirty="0" err="1">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a:t>
                      </a:r>
                      <a:r>
                        <a:rPr lang="en-US"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a:t>
                      </a:r>
                      <a:r>
                        <a:rPr lang="en-US" sz="1100" b="1" dirty="0" err="1">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Parasal</a:t>
                      </a:r>
                      <a:r>
                        <a:rPr lang="en-US"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a:t>
                      </a:r>
                      <a:r>
                        <a:rPr lang="en-US" sz="1100" b="1" dirty="0" err="1">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Kayıp</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8.960 TL/yıl</a:t>
                      </a:r>
                      <a:endParaRPr lang="x-none"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29005413"/>
                  </a:ext>
                </a:extLst>
              </a:tr>
              <a:tr h="308453">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İzolasyon Proje Maliyeti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9.200 TL</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7722636"/>
                  </a:ext>
                </a:extLst>
              </a:tr>
              <a:tr h="308453">
                <a:tc>
                  <a:txBody>
                    <a:bodyPr/>
                    <a:lstStyle/>
                    <a:p>
                      <a:r>
                        <a:rPr lang="en-US"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Geri </a:t>
                      </a:r>
                      <a:r>
                        <a:rPr lang="en-US" sz="11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Ödeme</a:t>
                      </a:r>
                      <a:r>
                        <a:rPr lang="en-US"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1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Süresi</a:t>
                      </a:r>
                      <a:r>
                        <a:rPr lang="en-US"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x-none"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1,03 Yıl</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6064095"/>
                  </a:ext>
                </a:extLst>
              </a:tr>
            </a:tbl>
          </a:graphicData>
        </a:graphic>
      </p:graphicFrame>
      <p:pic>
        <p:nvPicPr>
          <p:cNvPr id="3" name="Picture 2">
            <a:extLst>
              <a:ext uri="{FF2B5EF4-FFF2-40B4-BE49-F238E27FC236}">
                <a16:creationId xmlns:a16="http://schemas.microsoft.com/office/drawing/2014/main" id="{F675FD2E-9F34-964E-A5C9-FF87C149EECC}"/>
              </a:ext>
            </a:extLst>
          </p:cNvPr>
          <p:cNvPicPr>
            <a:picLocks noChangeAspect="1"/>
          </p:cNvPicPr>
          <p:nvPr/>
        </p:nvPicPr>
        <p:blipFill>
          <a:blip r:embed="rId4"/>
          <a:stretch>
            <a:fillRect/>
          </a:stretch>
        </p:blipFill>
        <p:spPr>
          <a:xfrm>
            <a:off x="8337024" y="2203117"/>
            <a:ext cx="2694039" cy="1481377"/>
          </a:xfrm>
          <a:prstGeom prst="rect">
            <a:avLst/>
          </a:prstGeom>
        </p:spPr>
      </p:pic>
      <p:pic>
        <p:nvPicPr>
          <p:cNvPr id="12" name="Picture 11">
            <a:extLst>
              <a:ext uri="{FF2B5EF4-FFF2-40B4-BE49-F238E27FC236}">
                <a16:creationId xmlns:a16="http://schemas.microsoft.com/office/drawing/2014/main" id="{17CCB348-E44F-0F4B-938B-9B3004396204}"/>
              </a:ext>
            </a:extLst>
          </p:cNvPr>
          <p:cNvPicPr>
            <a:picLocks noChangeAspect="1"/>
          </p:cNvPicPr>
          <p:nvPr/>
        </p:nvPicPr>
        <p:blipFill>
          <a:blip r:embed="rId5"/>
          <a:srcRect/>
          <a:stretch/>
        </p:blipFill>
        <p:spPr>
          <a:xfrm>
            <a:off x="8337024" y="3827690"/>
            <a:ext cx="2694039" cy="1481377"/>
          </a:xfrm>
          <a:prstGeom prst="rect">
            <a:avLst/>
          </a:prstGeom>
        </p:spPr>
      </p:pic>
    </p:spTree>
    <p:extLst>
      <p:ext uri="{BB962C8B-B14F-4D97-AF65-F5344CB8AC3E}">
        <p14:creationId xmlns:p14="http://schemas.microsoft.com/office/powerpoint/2010/main" val="413252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000"/>
                                        <p:tgtEl>
                                          <p:spTgt spid="194"/>
                                        </p:tgtEl>
                                      </p:cBhvr>
                                    </p:animEffect>
                                  </p:childTnLst>
                                </p:cTn>
                              </p:par>
                              <p:par>
                                <p:cTn id="8" presetID="42" presetClass="path" presetSubtype="0" decel="100000" fill="hold" nodeType="withEffect">
                                  <p:stCondLst>
                                    <p:cond delay="0"/>
                                  </p:stCondLst>
                                  <p:childTnLst>
                                    <p:animMotion origin="layout" path="M 0 4.07407E-6 L 0 0.03541 " pathEditMode="relative" rAng="0" ptsTypes="AA">
                                      <p:cBhvr>
                                        <p:cTn id="9" dur="1000" spd="-100000" fill="hold"/>
                                        <p:tgtEl>
                                          <p:spTgt spid="194"/>
                                        </p:tgtEl>
                                        <p:attrNameLst>
                                          <p:attrName>ppt_x</p:attrName>
                                          <p:attrName>ppt_y</p:attrName>
                                        </p:attrNameLst>
                                      </p:cBhvr>
                                      <p:rCtr x="0" y="1759"/>
                                    </p:animMotion>
                                  </p:childTnLst>
                                </p:cTn>
                              </p:par>
                              <p:par>
                                <p:cTn id="10" presetID="6" presetClass="entr" presetSubtype="32" fill="hold" nodeType="with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circle(out)">
                                      <p:cBhvr>
                                        <p:cTn id="12" dur="1000"/>
                                        <p:tgtEl>
                                          <p:spTgt spid="136"/>
                                        </p:tgtEl>
                                      </p:cBhvr>
                                    </p:animEffect>
                                  </p:childTnLst>
                                </p:cTn>
                              </p:par>
                              <p:par>
                                <p:cTn id="13" presetID="10" presetClass="entr" presetSubtype="0" fill="hold" nodeType="withEffect">
                                  <p:stCondLst>
                                    <p:cond delay="100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childTnLst>
                                </p:cTn>
                              </p:par>
                              <p:par>
                                <p:cTn id="16" presetID="42" presetClass="path" presetSubtype="0" decel="100000" fill="hold" nodeType="withEffect">
                                  <p:stCondLst>
                                    <p:cond delay="1000"/>
                                  </p:stCondLst>
                                  <p:childTnLst>
                                    <p:animMotion origin="layout" path="M -3.33333E-6 4.81481E-6 L -3.33333E-6 0.05462 " pathEditMode="relative" rAng="0" ptsTypes="AA">
                                      <p:cBhvr>
                                        <p:cTn id="17" dur="1500" spd="-100000" fill="hold"/>
                                        <p:tgtEl>
                                          <p:spTgt spid="69"/>
                                        </p:tgtEl>
                                        <p:attrNameLst>
                                          <p:attrName>ppt_x</p:attrName>
                                          <p:attrName>ppt_y</p:attrName>
                                        </p:attrNameLst>
                                      </p:cBhvr>
                                      <p:rCtr x="0" y="2731"/>
                                    </p:animMotion>
                                  </p:childTnLst>
                                </p:cTn>
                              </p:par>
                              <p:par>
                                <p:cTn id="18" presetID="1" presetClass="entr" presetSubtype="0" fill="hold" nodeType="withEffect">
                                  <p:stCondLst>
                                    <p:cond delay="1300"/>
                                  </p:stCondLst>
                                  <p:childTnLst>
                                    <p:set>
                                      <p:cBhvr>
                                        <p:cTn id="19" dur="1" fill="hold">
                                          <p:stCondLst>
                                            <p:cond delay="499"/>
                                          </p:stCondLst>
                                        </p:cTn>
                                        <p:tgtEl>
                                          <p:spTgt spid="3"/>
                                        </p:tgtEl>
                                        <p:attrNameLst>
                                          <p:attrName>style.visibility</p:attrName>
                                        </p:attrNameLst>
                                      </p:cBhvr>
                                      <p:to>
                                        <p:strVal val="visible"/>
                                      </p:to>
                                    </p:set>
                                  </p:childTnLst>
                                </p:cTn>
                              </p:par>
                              <p:par>
                                <p:cTn id="20" presetID="6" presetClass="emph" presetSubtype="0" accel="100000" autoRev="1" fill="hold" nodeType="withEffect">
                                  <p:stCondLst>
                                    <p:cond delay="1300"/>
                                  </p:stCondLst>
                                  <p:childTnLst>
                                    <p:animScale>
                                      <p:cBhvr>
                                        <p:cTn id="21" dur="500" fill="hold"/>
                                        <p:tgtEl>
                                          <p:spTgt spid="3"/>
                                        </p:tgtEl>
                                      </p:cBhvr>
                                      <p:by x="0" y="0"/>
                                    </p:animScale>
                                  </p:childTnLst>
                                </p:cTn>
                              </p:par>
                              <p:par>
                                <p:cTn id="22" presetID="1" presetClass="entr" presetSubtype="0" fill="hold" nodeType="withEffect">
                                  <p:stCondLst>
                                    <p:cond delay="1400"/>
                                  </p:stCondLst>
                                  <p:childTnLst>
                                    <p:set>
                                      <p:cBhvr>
                                        <p:cTn id="23" dur="1" fill="hold">
                                          <p:stCondLst>
                                            <p:cond delay="499"/>
                                          </p:stCondLst>
                                        </p:cTn>
                                        <p:tgtEl>
                                          <p:spTgt spid="12"/>
                                        </p:tgtEl>
                                        <p:attrNameLst>
                                          <p:attrName>style.visibility</p:attrName>
                                        </p:attrNameLst>
                                      </p:cBhvr>
                                      <p:to>
                                        <p:strVal val="visible"/>
                                      </p:to>
                                    </p:set>
                                  </p:childTnLst>
                                </p:cTn>
                              </p:par>
                              <p:par>
                                <p:cTn id="24" presetID="6" presetClass="emph" presetSubtype="0" accel="100000" autoRev="1" fill="hold" nodeType="withEffect">
                                  <p:stCondLst>
                                    <p:cond delay="1400"/>
                                  </p:stCondLst>
                                  <p:childTnLst>
                                    <p:animScale>
                                      <p:cBhvr>
                                        <p:cTn id="25" dur="500" fill="hold"/>
                                        <p:tgtEl>
                                          <p:spTgt spid="12"/>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E5DD4D-04FD-F54B-8606-5DA7A44F88A9}"/>
              </a:ext>
            </a:extLst>
          </p:cNvPr>
          <p:cNvSpPr txBox="1"/>
          <p:nvPr/>
        </p:nvSpPr>
        <p:spPr>
          <a:xfrm>
            <a:off x="590297" y="1019836"/>
            <a:ext cx="5343129"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500" b="1" i="0" u="none" strike="noStrike" kern="1200" cap="none" spc="0" normalizeH="0" baseline="0" noProof="0" dirty="0">
                <a:ln>
                  <a:noFill/>
                </a:ln>
                <a:solidFill>
                  <a:srgbClr val="F3C522"/>
                </a:solidFill>
                <a:effectLst/>
                <a:uLnTx/>
                <a:uFillTx/>
                <a:latin typeface="Verdana" panose="020B0604030504040204" pitchFamily="34" charset="0"/>
                <a:ea typeface="Verdana" panose="020B0604030504040204" pitchFamily="34" charset="0"/>
                <a:cs typeface="Verdana" panose="020B0604030504040204" pitchFamily="34" charset="0"/>
              </a:rPr>
              <a:t>Tüm Türkiye’de Yanınızdayız</a:t>
            </a:r>
          </a:p>
        </p:txBody>
      </p:sp>
      <p:sp>
        <p:nvSpPr>
          <p:cNvPr id="77" name="TextBox 76">
            <a:extLst>
              <a:ext uri="{FF2B5EF4-FFF2-40B4-BE49-F238E27FC236}">
                <a16:creationId xmlns:a16="http://schemas.microsoft.com/office/drawing/2014/main" id="{6C198C77-67A9-CA48-A56B-DDD9C4FF36D2}"/>
              </a:ext>
            </a:extLst>
          </p:cNvPr>
          <p:cNvSpPr txBox="1"/>
          <p:nvPr/>
        </p:nvSpPr>
        <p:spPr>
          <a:xfrm>
            <a:off x="590297" y="1693867"/>
            <a:ext cx="5574397" cy="1385251"/>
          </a:xfrm>
          <a:prstGeom prst="rect">
            <a:avLst/>
          </a:prstGeom>
          <a:noFill/>
        </p:spPr>
        <p:txBody>
          <a:bodyPr wrap="square" rtlCol="0">
            <a:spAutoFit/>
          </a:bodyPr>
          <a:lstStyle/>
          <a:p>
            <a:pPr marL="0" marR="0" lvl="0" indent="0" algn="l" defTabSz="914400" rtl="0" eaLnBrk="1" fontAlgn="auto" latinLnBrk="0" hangingPunct="1">
              <a:lnSpc>
                <a:spcPts val="2620"/>
              </a:lnSpc>
              <a:spcBef>
                <a:spcPts val="0"/>
              </a:spcBef>
              <a:spcAft>
                <a:spcPts val="0"/>
              </a:spcAft>
              <a:buClrTx/>
              <a:buSzTx/>
              <a:buFontTx/>
              <a:buNone/>
              <a:tabLst/>
              <a:defRPr/>
            </a:pPr>
            <a:r>
              <a:rPr kumimoji="0" lang="tr-TR" sz="1600" b="0" i="0" u="none" strike="noStrike" kern="1200" cap="none" spc="0" normalizeH="0" baseline="0" noProof="0" dirty="0" err="1">
                <a:ln>
                  <a:noFill/>
                </a:ln>
                <a:solidFill>
                  <a:srgbClr val="FFFFFF">
                    <a:lumMod val="95000"/>
                  </a:srgbClr>
                </a:solidFill>
                <a:effectLst/>
                <a:uLnTx/>
                <a:uFillTx/>
                <a:latin typeface="Verdana" panose="020B0604030504040204" pitchFamily="34" charset="0"/>
                <a:ea typeface="Verdana" panose="020B0604030504040204" pitchFamily="34" charset="0"/>
                <a:cs typeface="Verdana" panose="020B0604030504040204" pitchFamily="34" charset="0"/>
              </a:rPr>
              <a:t>Enerjisa</a:t>
            </a:r>
            <a:r>
              <a:rPr kumimoji="0" lang="tr-TR" sz="1600" b="0" i="0" u="none" strike="noStrike" kern="1200" cap="none" spc="0" normalizeH="0" baseline="0" noProof="0" dirty="0">
                <a:ln>
                  <a:noFill/>
                </a:ln>
                <a:solidFill>
                  <a:srgbClr val="FFFFFF">
                    <a:lumMod val="95000"/>
                  </a:srgbClr>
                </a:solidFill>
                <a:effectLst/>
                <a:uLnTx/>
                <a:uFillTx/>
                <a:latin typeface="Verdana" panose="020B0604030504040204" pitchFamily="34" charset="0"/>
                <a:ea typeface="Verdana" panose="020B0604030504040204" pitchFamily="34" charset="0"/>
                <a:cs typeface="Verdana" panose="020B0604030504040204" pitchFamily="34" charset="0"/>
              </a:rPr>
              <a:t> Enerji </a:t>
            </a:r>
            <a:r>
              <a:rPr kumimoji="0" lang="tr-TR" sz="1600" b="0" i="0" u="none" strike="noStrike" kern="1200" cap="none" spc="0" normalizeH="0" baseline="0" noProof="0" dirty="0" err="1">
                <a:ln>
                  <a:noFill/>
                </a:ln>
                <a:solidFill>
                  <a:srgbClr val="FFFFFF">
                    <a:lumMod val="95000"/>
                  </a:srgbClr>
                </a:solidFill>
                <a:effectLst/>
                <a:uLnTx/>
                <a:uFillTx/>
                <a:latin typeface="Verdana" panose="020B0604030504040204" pitchFamily="34" charset="0"/>
                <a:ea typeface="Verdana" panose="020B0604030504040204" pitchFamily="34" charset="0"/>
                <a:cs typeface="Verdana" panose="020B0604030504040204" pitchFamily="34" charset="0"/>
              </a:rPr>
              <a:t>A.Ş</a:t>
            </a:r>
            <a:r>
              <a:rPr kumimoji="0" lang="tr-TR" sz="1600" b="0" i="0" u="none" strike="noStrike" kern="1200" cap="none" spc="0" normalizeH="0" baseline="0" noProof="0" dirty="0">
                <a:ln>
                  <a:noFill/>
                </a:ln>
                <a:solidFill>
                  <a:srgbClr val="FFFFFF">
                    <a:lumMod val="95000"/>
                  </a:srgbClr>
                </a:solidFill>
                <a:effectLst/>
                <a:uLnTx/>
                <a:uFillTx/>
                <a:latin typeface="Verdana" panose="020B0604030504040204" pitchFamily="34" charset="0"/>
                <a:ea typeface="Verdana" panose="020B0604030504040204" pitchFamily="34" charset="0"/>
                <a:cs typeface="Verdana" panose="020B0604030504040204" pitchFamily="34" charset="0"/>
              </a:rPr>
              <a:t>. olarak;</a:t>
            </a:r>
          </a:p>
          <a:p>
            <a:pPr marL="0" marR="0" lvl="0" indent="0" algn="l" defTabSz="914400" rtl="0" eaLnBrk="1" fontAlgn="auto" latinLnBrk="0" hangingPunct="1">
              <a:lnSpc>
                <a:spcPts val="262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FFFFFF">
                    <a:lumMod val="95000"/>
                  </a:srgbClr>
                </a:solidFill>
                <a:effectLst/>
                <a:uLnTx/>
                <a:uFillTx/>
                <a:latin typeface="Verdana" panose="020B0604030504040204" pitchFamily="34" charset="0"/>
                <a:ea typeface="Verdana" panose="020B0604030504040204" pitchFamily="34" charset="0"/>
                <a:cs typeface="Verdana" panose="020B0604030504040204" pitchFamily="34" charset="0"/>
              </a:rPr>
              <a:t>insan, çözüm ve </a:t>
            </a:r>
            <a:r>
              <a:rPr kumimoji="0" lang="tr-TR" sz="1600" b="0" i="0" u="none" strike="noStrike" kern="1200" cap="none" spc="0" normalizeH="0" baseline="0" noProof="0" dirty="0" err="1">
                <a:ln>
                  <a:noFill/>
                </a:ln>
                <a:solidFill>
                  <a:srgbClr val="FFFFFF">
                    <a:lumMod val="95000"/>
                  </a:srgbClr>
                </a:solidFill>
                <a:effectLst/>
                <a:uLnTx/>
                <a:uFillTx/>
                <a:latin typeface="Verdana" panose="020B0604030504040204" pitchFamily="34" charset="0"/>
                <a:ea typeface="Verdana" panose="020B0604030504040204" pitchFamily="34" charset="0"/>
                <a:cs typeface="Verdana" panose="020B0604030504040204" pitchFamily="34" charset="0"/>
              </a:rPr>
              <a:t>inovasyon</a:t>
            </a:r>
            <a:r>
              <a:rPr kumimoji="0" lang="tr-TR" sz="1600" b="0" i="0" u="none" strike="noStrike" kern="1200" cap="none" spc="0" normalizeH="0" baseline="0" noProof="0" dirty="0">
                <a:ln>
                  <a:noFill/>
                </a:ln>
                <a:solidFill>
                  <a:srgbClr val="FFFFFF">
                    <a:lumMod val="95000"/>
                  </a:srgbClr>
                </a:solidFill>
                <a:effectLst/>
                <a:uLnTx/>
                <a:uFillTx/>
                <a:latin typeface="Verdana" panose="020B0604030504040204" pitchFamily="34" charset="0"/>
                <a:ea typeface="Verdana" panose="020B0604030504040204" pitchFamily="34" charset="0"/>
                <a:cs typeface="Verdana" panose="020B0604030504040204" pitchFamily="34" charset="0"/>
              </a:rPr>
              <a:t> odaklı çalışmalarımız,</a:t>
            </a:r>
          </a:p>
          <a:p>
            <a:pPr marL="0" marR="0" lvl="0" indent="0" algn="l" defTabSz="914400" rtl="0" eaLnBrk="1" fontAlgn="auto" latinLnBrk="0" hangingPunct="1">
              <a:lnSpc>
                <a:spcPts val="262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FFFFFF">
                    <a:lumMod val="95000"/>
                  </a:srgbClr>
                </a:solidFill>
                <a:effectLst/>
                <a:uLnTx/>
                <a:uFillTx/>
                <a:latin typeface="Verdana" panose="020B0604030504040204" pitchFamily="34" charset="0"/>
                <a:ea typeface="Verdana" panose="020B0604030504040204" pitchFamily="34" charset="0"/>
                <a:cs typeface="Verdana" panose="020B0604030504040204" pitchFamily="34" charset="0"/>
              </a:rPr>
              <a:t>sürdürülebilir ve kaliteli hizmet anlayışımızla</a:t>
            </a:r>
          </a:p>
          <a:p>
            <a:pPr marL="0" marR="0" lvl="0" indent="0" algn="l" defTabSz="914400" rtl="0" eaLnBrk="1" fontAlgn="auto" latinLnBrk="0" hangingPunct="1">
              <a:lnSpc>
                <a:spcPts val="262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FFFFFF">
                    <a:lumMod val="95000"/>
                  </a:srgbClr>
                </a:solidFill>
                <a:effectLst/>
                <a:uLnTx/>
                <a:uFillTx/>
                <a:latin typeface="Verdana" panose="020B0604030504040204" pitchFamily="34" charset="0"/>
                <a:ea typeface="Verdana" panose="020B0604030504040204" pitchFamily="34" charset="0"/>
                <a:cs typeface="Verdana" panose="020B0604030504040204" pitchFamily="34" charset="0"/>
              </a:rPr>
              <a:t>tüm Türkiye’de faaliyet gösteriyoruz.</a:t>
            </a:r>
          </a:p>
        </p:txBody>
      </p:sp>
      <p:grpSp>
        <p:nvGrpSpPr>
          <p:cNvPr id="58" name="Group 57">
            <a:extLst>
              <a:ext uri="{FF2B5EF4-FFF2-40B4-BE49-F238E27FC236}">
                <a16:creationId xmlns:a16="http://schemas.microsoft.com/office/drawing/2014/main" id="{84772C06-9756-2F45-A648-A153E30BB7E4}"/>
              </a:ext>
            </a:extLst>
          </p:cNvPr>
          <p:cNvGrpSpPr/>
          <p:nvPr/>
        </p:nvGrpSpPr>
        <p:grpSpPr>
          <a:xfrm>
            <a:off x="6717018" y="1295221"/>
            <a:ext cx="4406657" cy="1971821"/>
            <a:chOff x="7066584" y="1698334"/>
            <a:chExt cx="4406657" cy="1971821"/>
          </a:xfrm>
        </p:grpSpPr>
        <p:sp>
          <p:nvSpPr>
            <p:cNvPr id="59" name="Freeform 1">
              <a:extLst>
                <a:ext uri="{FF2B5EF4-FFF2-40B4-BE49-F238E27FC236}">
                  <a16:creationId xmlns:a16="http://schemas.microsoft.com/office/drawing/2014/main" id="{4D7A4D12-DDC1-D243-B12E-0AA0254956BF}"/>
                </a:ext>
              </a:extLst>
            </p:cNvPr>
            <p:cNvSpPr>
              <a:spLocks noChangeArrowheads="1"/>
            </p:cNvSpPr>
            <p:nvPr/>
          </p:nvSpPr>
          <p:spPr bwMode="auto">
            <a:xfrm>
              <a:off x="7093717" y="1698334"/>
              <a:ext cx="718313" cy="545517"/>
            </a:xfrm>
            <a:custGeom>
              <a:avLst/>
              <a:gdLst>
                <a:gd name="T0" fmla="*/ 638 w 2219"/>
                <a:gd name="T1" fmla="*/ 1544 h 1683"/>
                <a:gd name="T2" fmla="*/ 810 w 2219"/>
                <a:gd name="T3" fmla="*/ 1465 h 1683"/>
                <a:gd name="T4" fmla="*/ 1115 w 2219"/>
                <a:gd name="T5" fmla="*/ 1194 h 1683"/>
                <a:gd name="T6" fmla="*/ 1157 w 2219"/>
                <a:gd name="T7" fmla="*/ 1152 h 1683"/>
                <a:gd name="T8" fmla="*/ 1227 w 2219"/>
                <a:gd name="T9" fmla="*/ 1152 h 1683"/>
                <a:gd name="T10" fmla="*/ 1256 w 2219"/>
                <a:gd name="T11" fmla="*/ 1155 h 1683"/>
                <a:gd name="T12" fmla="*/ 1473 w 2219"/>
                <a:gd name="T13" fmla="*/ 1124 h 1683"/>
                <a:gd name="T14" fmla="*/ 1659 w 2219"/>
                <a:gd name="T15" fmla="*/ 1121 h 1683"/>
                <a:gd name="T16" fmla="*/ 1741 w 2219"/>
                <a:gd name="T17" fmla="*/ 1152 h 1683"/>
                <a:gd name="T18" fmla="*/ 1891 w 2219"/>
                <a:gd name="T19" fmla="*/ 1200 h 1683"/>
                <a:gd name="T20" fmla="*/ 2001 w 2219"/>
                <a:gd name="T21" fmla="*/ 1231 h 1683"/>
                <a:gd name="T22" fmla="*/ 2060 w 2219"/>
                <a:gd name="T23" fmla="*/ 1225 h 1683"/>
                <a:gd name="T24" fmla="*/ 2147 w 2219"/>
                <a:gd name="T25" fmla="*/ 1110 h 1683"/>
                <a:gd name="T26" fmla="*/ 2190 w 2219"/>
                <a:gd name="T27" fmla="*/ 1022 h 1683"/>
                <a:gd name="T28" fmla="*/ 2218 w 2219"/>
                <a:gd name="T29" fmla="*/ 968 h 1683"/>
                <a:gd name="T30" fmla="*/ 1936 w 2219"/>
                <a:gd name="T31" fmla="*/ 793 h 1683"/>
                <a:gd name="T32" fmla="*/ 1862 w 2219"/>
                <a:gd name="T33" fmla="*/ 765 h 1683"/>
                <a:gd name="T34" fmla="*/ 1558 w 2219"/>
                <a:gd name="T35" fmla="*/ 489 h 1683"/>
                <a:gd name="T36" fmla="*/ 1498 w 2219"/>
                <a:gd name="T37" fmla="*/ 387 h 1683"/>
                <a:gd name="T38" fmla="*/ 1586 w 2219"/>
                <a:gd name="T39" fmla="*/ 254 h 1683"/>
                <a:gd name="T40" fmla="*/ 1363 w 2219"/>
                <a:gd name="T41" fmla="*/ 111 h 1683"/>
                <a:gd name="T42" fmla="*/ 1298 w 2219"/>
                <a:gd name="T43" fmla="*/ 195 h 1683"/>
                <a:gd name="T44" fmla="*/ 1287 w 2219"/>
                <a:gd name="T45" fmla="*/ 187 h 1683"/>
                <a:gd name="T46" fmla="*/ 1160 w 2219"/>
                <a:gd name="T47" fmla="*/ 167 h 1683"/>
                <a:gd name="T48" fmla="*/ 1095 w 2219"/>
                <a:gd name="T49" fmla="*/ 156 h 1683"/>
                <a:gd name="T50" fmla="*/ 1075 w 2219"/>
                <a:gd name="T51" fmla="*/ 57 h 1683"/>
                <a:gd name="T52" fmla="*/ 962 w 2219"/>
                <a:gd name="T53" fmla="*/ 26 h 1683"/>
                <a:gd name="T54" fmla="*/ 863 w 2219"/>
                <a:gd name="T55" fmla="*/ 0 h 1683"/>
                <a:gd name="T56" fmla="*/ 844 w 2219"/>
                <a:gd name="T57" fmla="*/ 0 h 1683"/>
                <a:gd name="T58" fmla="*/ 652 w 2219"/>
                <a:gd name="T59" fmla="*/ 111 h 1683"/>
                <a:gd name="T60" fmla="*/ 539 w 2219"/>
                <a:gd name="T61" fmla="*/ 105 h 1683"/>
                <a:gd name="T62" fmla="*/ 415 w 2219"/>
                <a:gd name="T63" fmla="*/ 223 h 1683"/>
                <a:gd name="T64" fmla="*/ 293 w 2219"/>
                <a:gd name="T65" fmla="*/ 322 h 1683"/>
                <a:gd name="T66" fmla="*/ 381 w 2219"/>
                <a:gd name="T67" fmla="*/ 460 h 1683"/>
                <a:gd name="T68" fmla="*/ 443 w 2219"/>
                <a:gd name="T69" fmla="*/ 531 h 1683"/>
                <a:gd name="T70" fmla="*/ 443 w 2219"/>
                <a:gd name="T71" fmla="*/ 681 h 1683"/>
                <a:gd name="T72" fmla="*/ 367 w 2219"/>
                <a:gd name="T73" fmla="*/ 700 h 1683"/>
                <a:gd name="T74" fmla="*/ 231 w 2219"/>
                <a:gd name="T75" fmla="*/ 827 h 1683"/>
                <a:gd name="T76" fmla="*/ 228 w 2219"/>
                <a:gd name="T77" fmla="*/ 878 h 1683"/>
                <a:gd name="T78" fmla="*/ 231 w 2219"/>
                <a:gd name="T79" fmla="*/ 920 h 1683"/>
                <a:gd name="T80" fmla="*/ 121 w 2219"/>
                <a:gd name="T81" fmla="*/ 1132 h 1683"/>
                <a:gd name="T82" fmla="*/ 59 w 2219"/>
                <a:gd name="T83" fmla="*/ 1197 h 1683"/>
                <a:gd name="T84" fmla="*/ 20 w 2219"/>
                <a:gd name="T85" fmla="*/ 1330 h 1683"/>
                <a:gd name="T86" fmla="*/ 144 w 2219"/>
                <a:gd name="T87" fmla="*/ 1428 h 1683"/>
                <a:gd name="T88" fmla="*/ 389 w 2219"/>
                <a:gd name="T89" fmla="*/ 1420 h 1683"/>
                <a:gd name="T90" fmla="*/ 449 w 2219"/>
                <a:gd name="T91" fmla="*/ 1414 h 1683"/>
                <a:gd name="T92" fmla="*/ 553 w 2219"/>
                <a:gd name="T93" fmla="*/ 1437 h 1683"/>
                <a:gd name="T94" fmla="*/ 542 w 2219"/>
                <a:gd name="T95" fmla="*/ 1451 h 1683"/>
                <a:gd name="T96" fmla="*/ 234 w 2219"/>
                <a:gd name="T97" fmla="*/ 1550 h 1683"/>
                <a:gd name="T98" fmla="*/ 130 w 2219"/>
                <a:gd name="T99" fmla="*/ 1682 h 1683"/>
                <a:gd name="T100" fmla="*/ 288 w 2219"/>
                <a:gd name="T101" fmla="*/ 1668 h 1683"/>
                <a:gd name="T102" fmla="*/ 542 w 2219"/>
                <a:gd name="T103" fmla="*/ 1586 h 1683"/>
                <a:gd name="T104" fmla="*/ 638 w 2219"/>
                <a:gd name="T105" fmla="*/ 1544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19" h="1683">
                  <a:moveTo>
                    <a:pt x="638" y="1544"/>
                  </a:moveTo>
                  <a:cubicBezTo>
                    <a:pt x="697" y="1519"/>
                    <a:pt x="753" y="1493"/>
                    <a:pt x="810" y="1465"/>
                  </a:cubicBezTo>
                  <a:cubicBezTo>
                    <a:pt x="931" y="1397"/>
                    <a:pt x="1052" y="1330"/>
                    <a:pt x="1115" y="1194"/>
                  </a:cubicBezTo>
                  <a:cubicBezTo>
                    <a:pt x="1123" y="1177"/>
                    <a:pt x="1143" y="1166"/>
                    <a:pt x="1157" y="1152"/>
                  </a:cubicBezTo>
                  <a:lnTo>
                    <a:pt x="1227" y="1152"/>
                  </a:lnTo>
                  <a:cubicBezTo>
                    <a:pt x="1239" y="1152"/>
                    <a:pt x="1247" y="1152"/>
                    <a:pt x="1256" y="1155"/>
                  </a:cubicBezTo>
                  <a:cubicBezTo>
                    <a:pt x="1335" y="1189"/>
                    <a:pt x="1405" y="1166"/>
                    <a:pt x="1473" y="1124"/>
                  </a:cubicBezTo>
                  <a:cubicBezTo>
                    <a:pt x="1535" y="1084"/>
                    <a:pt x="1594" y="1081"/>
                    <a:pt x="1659" y="1121"/>
                  </a:cubicBezTo>
                  <a:cubicBezTo>
                    <a:pt x="1685" y="1135"/>
                    <a:pt x="1713" y="1143"/>
                    <a:pt x="1741" y="1152"/>
                  </a:cubicBezTo>
                  <a:cubicBezTo>
                    <a:pt x="1792" y="1169"/>
                    <a:pt x="1843" y="1177"/>
                    <a:pt x="1891" y="1200"/>
                  </a:cubicBezTo>
                  <a:cubicBezTo>
                    <a:pt x="1927" y="1217"/>
                    <a:pt x="1964" y="1228"/>
                    <a:pt x="2001" y="1231"/>
                  </a:cubicBezTo>
                  <a:cubicBezTo>
                    <a:pt x="2020" y="1231"/>
                    <a:pt x="2040" y="1231"/>
                    <a:pt x="2060" y="1225"/>
                  </a:cubicBezTo>
                  <a:cubicBezTo>
                    <a:pt x="2108" y="1200"/>
                    <a:pt x="2130" y="1158"/>
                    <a:pt x="2147" y="1110"/>
                  </a:cubicBezTo>
                  <a:cubicBezTo>
                    <a:pt x="2159" y="1078"/>
                    <a:pt x="2173" y="1050"/>
                    <a:pt x="2190" y="1022"/>
                  </a:cubicBezTo>
                  <a:cubicBezTo>
                    <a:pt x="2198" y="1005"/>
                    <a:pt x="2209" y="988"/>
                    <a:pt x="2218" y="968"/>
                  </a:cubicBezTo>
                  <a:cubicBezTo>
                    <a:pt x="2128" y="898"/>
                    <a:pt x="2057" y="808"/>
                    <a:pt x="1936" y="793"/>
                  </a:cubicBezTo>
                  <a:cubicBezTo>
                    <a:pt x="1910" y="791"/>
                    <a:pt x="1885" y="777"/>
                    <a:pt x="1862" y="765"/>
                  </a:cubicBezTo>
                  <a:cubicBezTo>
                    <a:pt x="1733" y="703"/>
                    <a:pt x="1645" y="596"/>
                    <a:pt x="1558" y="489"/>
                  </a:cubicBezTo>
                  <a:cubicBezTo>
                    <a:pt x="1532" y="458"/>
                    <a:pt x="1515" y="418"/>
                    <a:pt x="1498" y="387"/>
                  </a:cubicBezTo>
                  <a:cubicBezTo>
                    <a:pt x="1532" y="336"/>
                    <a:pt x="1558" y="297"/>
                    <a:pt x="1586" y="254"/>
                  </a:cubicBezTo>
                  <a:cubicBezTo>
                    <a:pt x="1527" y="181"/>
                    <a:pt x="1453" y="153"/>
                    <a:pt x="1363" y="111"/>
                  </a:cubicBezTo>
                  <a:cubicBezTo>
                    <a:pt x="1343" y="136"/>
                    <a:pt x="1321" y="164"/>
                    <a:pt x="1298" y="195"/>
                  </a:cubicBezTo>
                  <a:cubicBezTo>
                    <a:pt x="1295" y="192"/>
                    <a:pt x="1292" y="190"/>
                    <a:pt x="1287" y="187"/>
                  </a:cubicBezTo>
                  <a:cubicBezTo>
                    <a:pt x="1250" y="153"/>
                    <a:pt x="1208" y="150"/>
                    <a:pt x="1160" y="167"/>
                  </a:cubicBezTo>
                  <a:cubicBezTo>
                    <a:pt x="1140" y="173"/>
                    <a:pt x="1112" y="159"/>
                    <a:pt x="1095" y="156"/>
                  </a:cubicBezTo>
                  <a:cubicBezTo>
                    <a:pt x="1086" y="116"/>
                    <a:pt x="1081" y="88"/>
                    <a:pt x="1075" y="57"/>
                  </a:cubicBezTo>
                  <a:cubicBezTo>
                    <a:pt x="1038" y="40"/>
                    <a:pt x="1010" y="15"/>
                    <a:pt x="962" y="26"/>
                  </a:cubicBezTo>
                  <a:cubicBezTo>
                    <a:pt x="934" y="34"/>
                    <a:pt x="897" y="9"/>
                    <a:pt x="863" y="0"/>
                  </a:cubicBezTo>
                  <a:lnTo>
                    <a:pt x="844" y="0"/>
                  </a:lnTo>
                  <a:cubicBezTo>
                    <a:pt x="796" y="65"/>
                    <a:pt x="717" y="80"/>
                    <a:pt x="652" y="111"/>
                  </a:cubicBezTo>
                  <a:cubicBezTo>
                    <a:pt x="621" y="125"/>
                    <a:pt x="576" y="111"/>
                    <a:pt x="539" y="105"/>
                  </a:cubicBezTo>
                  <a:cubicBezTo>
                    <a:pt x="460" y="105"/>
                    <a:pt x="443" y="173"/>
                    <a:pt x="415" y="223"/>
                  </a:cubicBezTo>
                  <a:cubicBezTo>
                    <a:pt x="302" y="254"/>
                    <a:pt x="302" y="254"/>
                    <a:pt x="293" y="322"/>
                  </a:cubicBezTo>
                  <a:cubicBezTo>
                    <a:pt x="327" y="376"/>
                    <a:pt x="353" y="418"/>
                    <a:pt x="381" y="460"/>
                  </a:cubicBezTo>
                  <a:cubicBezTo>
                    <a:pt x="398" y="483"/>
                    <a:pt x="420" y="503"/>
                    <a:pt x="443" y="531"/>
                  </a:cubicBezTo>
                  <a:lnTo>
                    <a:pt x="443" y="681"/>
                  </a:lnTo>
                  <a:cubicBezTo>
                    <a:pt x="412" y="689"/>
                    <a:pt x="381" y="695"/>
                    <a:pt x="367" y="700"/>
                  </a:cubicBezTo>
                  <a:cubicBezTo>
                    <a:pt x="313" y="751"/>
                    <a:pt x="274" y="788"/>
                    <a:pt x="231" y="827"/>
                  </a:cubicBezTo>
                  <a:cubicBezTo>
                    <a:pt x="228" y="844"/>
                    <a:pt x="226" y="861"/>
                    <a:pt x="228" y="878"/>
                  </a:cubicBezTo>
                  <a:cubicBezTo>
                    <a:pt x="231" y="892"/>
                    <a:pt x="231" y="906"/>
                    <a:pt x="231" y="920"/>
                  </a:cubicBezTo>
                  <a:cubicBezTo>
                    <a:pt x="228" y="1005"/>
                    <a:pt x="180" y="1070"/>
                    <a:pt x="121" y="1132"/>
                  </a:cubicBezTo>
                  <a:cubicBezTo>
                    <a:pt x="101" y="1155"/>
                    <a:pt x="79" y="1174"/>
                    <a:pt x="59" y="1197"/>
                  </a:cubicBezTo>
                  <a:cubicBezTo>
                    <a:pt x="25" y="1237"/>
                    <a:pt x="0" y="1276"/>
                    <a:pt x="20" y="1330"/>
                  </a:cubicBezTo>
                  <a:cubicBezTo>
                    <a:pt x="42" y="1389"/>
                    <a:pt x="84" y="1426"/>
                    <a:pt x="144" y="1428"/>
                  </a:cubicBezTo>
                  <a:cubicBezTo>
                    <a:pt x="226" y="1431"/>
                    <a:pt x="307" y="1426"/>
                    <a:pt x="389" y="1420"/>
                  </a:cubicBezTo>
                  <a:cubicBezTo>
                    <a:pt x="409" y="1417"/>
                    <a:pt x="429" y="1414"/>
                    <a:pt x="449" y="1414"/>
                  </a:cubicBezTo>
                  <a:cubicBezTo>
                    <a:pt x="485" y="1411"/>
                    <a:pt x="519" y="1414"/>
                    <a:pt x="553" y="1437"/>
                  </a:cubicBezTo>
                  <a:cubicBezTo>
                    <a:pt x="547" y="1443"/>
                    <a:pt x="544" y="1451"/>
                    <a:pt x="542" y="1451"/>
                  </a:cubicBezTo>
                  <a:cubicBezTo>
                    <a:pt x="440" y="1485"/>
                    <a:pt x="336" y="1519"/>
                    <a:pt x="234" y="1550"/>
                  </a:cubicBezTo>
                  <a:cubicBezTo>
                    <a:pt x="163" y="1572"/>
                    <a:pt x="130" y="1617"/>
                    <a:pt x="130" y="1682"/>
                  </a:cubicBezTo>
                  <a:cubicBezTo>
                    <a:pt x="178" y="1680"/>
                    <a:pt x="245" y="1674"/>
                    <a:pt x="288" y="1668"/>
                  </a:cubicBezTo>
                  <a:cubicBezTo>
                    <a:pt x="353" y="1660"/>
                    <a:pt x="542" y="1586"/>
                    <a:pt x="542" y="1586"/>
                  </a:cubicBezTo>
                  <a:cubicBezTo>
                    <a:pt x="573" y="1572"/>
                    <a:pt x="607" y="1558"/>
                    <a:pt x="638" y="1544"/>
                  </a:cubicBezTo>
                </a:path>
              </a:pathLst>
            </a:custGeom>
            <a:solidFill>
              <a:schemeClr val="tx1">
                <a:lumMod val="65000"/>
                <a:lumOff val="3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1" name="Freeform 70">
              <a:extLst>
                <a:ext uri="{FF2B5EF4-FFF2-40B4-BE49-F238E27FC236}">
                  <a16:creationId xmlns:a16="http://schemas.microsoft.com/office/drawing/2014/main" id="{8B073D0A-F117-9046-80F2-3FC5EAE20122}"/>
                </a:ext>
              </a:extLst>
            </p:cNvPr>
            <p:cNvSpPr>
              <a:spLocks noChangeArrowheads="1"/>
            </p:cNvSpPr>
            <p:nvPr/>
          </p:nvSpPr>
          <p:spPr bwMode="auto">
            <a:xfrm>
              <a:off x="7066584" y="1795971"/>
              <a:ext cx="4406657" cy="1874184"/>
            </a:xfrm>
            <a:custGeom>
              <a:avLst/>
              <a:gdLst>
                <a:gd name="connsiteX0" fmla="*/ 4039031 w 4406657"/>
                <a:gd name="connsiteY0" fmla="*/ 847736 h 1874184"/>
                <a:gd name="connsiteX1" fmla="*/ 4004377 w 4406657"/>
                <a:gd name="connsiteY1" fmla="*/ 868758 h 1874184"/>
                <a:gd name="connsiteX2" fmla="*/ 3968750 w 4406657"/>
                <a:gd name="connsiteY2" fmla="*/ 875872 h 1874184"/>
                <a:gd name="connsiteX3" fmla="*/ 3972313 w 4406657"/>
                <a:gd name="connsiteY3" fmla="*/ 901098 h 1874184"/>
                <a:gd name="connsiteX4" fmla="*/ 3975228 w 4406657"/>
                <a:gd name="connsiteY4" fmla="*/ 914034 h 1874184"/>
                <a:gd name="connsiteX5" fmla="*/ 3918550 w 4406657"/>
                <a:gd name="connsiteY5" fmla="*/ 921149 h 1874184"/>
                <a:gd name="connsiteX6" fmla="*/ 3874503 w 4406657"/>
                <a:gd name="connsiteY6" fmla="*/ 928588 h 1874184"/>
                <a:gd name="connsiteX7" fmla="*/ 3826893 w 4406657"/>
                <a:gd name="connsiteY7" fmla="*/ 945081 h 1874184"/>
                <a:gd name="connsiteX8" fmla="*/ 3830780 w 4406657"/>
                <a:gd name="connsiteY8" fmla="*/ 969660 h 1874184"/>
                <a:gd name="connsiteX9" fmla="*/ 3823331 w 4406657"/>
                <a:gd name="connsiteY9" fmla="*/ 982273 h 1874184"/>
                <a:gd name="connsiteX10" fmla="*/ 3806813 w 4406657"/>
                <a:gd name="connsiteY10" fmla="*/ 1007822 h 1874184"/>
                <a:gd name="connsiteX11" fmla="*/ 3806813 w 4406657"/>
                <a:gd name="connsiteY11" fmla="*/ 1030784 h 1874184"/>
                <a:gd name="connsiteX12" fmla="*/ 3857985 w 4406657"/>
                <a:gd name="connsiteY12" fmla="*/ 1025286 h 1874184"/>
                <a:gd name="connsiteX13" fmla="*/ 3903652 w 4406657"/>
                <a:gd name="connsiteY13" fmla="*/ 1033371 h 1874184"/>
                <a:gd name="connsiteX14" fmla="*/ 3935715 w 4406657"/>
                <a:gd name="connsiteY14" fmla="*/ 1032401 h 1874184"/>
                <a:gd name="connsiteX15" fmla="*/ 4006968 w 4406657"/>
                <a:gd name="connsiteY15" fmla="*/ 1060861 h 1874184"/>
                <a:gd name="connsiteX16" fmla="*/ 4031906 w 4406657"/>
                <a:gd name="connsiteY16" fmla="*/ 1026257 h 1874184"/>
                <a:gd name="connsiteX17" fmla="*/ 4011502 w 4406657"/>
                <a:gd name="connsiteY17" fmla="*/ 974188 h 1874184"/>
                <a:gd name="connsiteX18" fmla="*/ 4002433 w 4406657"/>
                <a:gd name="connsiteY18" fmla="*/ 954137 h 1874184"/>
                <a:gd name="connsiteX19" fmla="*/ 4025428 w 4406657"/>
                <a:gd name="connsiteY19" fmla="*/ 917592 h 1874184"/>
                <a:gd name="connsiteX20" fmla="*/ 4048100 w 4406657"/>
                <a:gd name="connsiteY20" fmla="*/ 903039 h 1874184"/>
                <a:gd name="connsiteX21" fmla="*/ 4075629 w 4406657"/>
                <a:gd name="connsiteY21" fmla="*/ 879430 h 1874184"/>
                <a:gd name="connsiteX22" fmla="*/ 4100244 w 4406657"/>
                <a:gd name="connsiteY22" fmla="*/ 871345 h 1874184"/>
                <a:gd name="connsiteX23" fmla="*/ 4080163 w 4406657"/>
                <a:gd name="connsiteY23" fmla="*/ 848383 h 1874184"/>
                <a:gd name="connsiteX24" fmla="*/ 4039031 w 4406657"/>
                <a:gd name="connsiteY24" fmla="*/ 847736 h 1874184"/>
                <a:gd name="connsiteX25" fmla="*/ 2083706 w 4406657"/>
                <a:gd name="connsiteY25" fmla="*/ 67 h 1874184"/>
                <a:gd name="connsiteX26" fmla="*/ 2121232 w 4406657"/>
                <a:gd name="connsiteY26" fmla="*/ 41101 h 1874184"/>
                <a:gd name="connsiteX27" fmla="*/ 2121232 w 4406657"/>
                <a:gd name="connsiteY27" fmla="*/ 57619 h 1874184"/>
                <a:gd name="connsiteX28" fmla="*/ 2141311 w 4406657"/>
                <a:gd name="connsiteY28" fmla="*/ 99721 h 1874184"/>
                <a:gd name="connsiteX29" fmla="*/ 2239762 w 4406657"/>
                <a:gd name="connsiteY29" fmla="*/ 117210 h 1874184"/>
                <a:gd name="connsiteX30" fmla="*/ 2312629 w 4406657"/>
                <a:gd name="connsiteY30" fmla="*/ 97130 h 1874184"/>
                <a:gd name="connsiteX31" fmla="*/ 2332708 w 4406657"/>
                <a:gd name="connsiteY31" fmla="*/ 139881 h 1874184"/>
                <a:gd name="connsiteX32" fmla="*/ 2332708 w 4406657"/>
                <a:gd name="connsiteY32" fmla="*/ 143767 h 1874184"/>
                <a:gd name="connsiteX33" fmla="*/ 2417881 w 4406657"/>
                <a:gd name="connsiteY33" fmla="*/ 230563 h 1874184"/>
                <a:gd name="connsiteX34" fmla="*/ 2436016 w 4406657"/>
                <a:gd name="connsiteY34" fmla="*/ 214046 h 1874184"/>
                <a:gd name="connsiteX35" fmla="*/ 2494634 w 4406657"/>
                <a:gd name="connsiteY35" fmla="*/ 205625 h 1874184"/>
                <a:gd name="connsiteX36" fmla="*/ 2527666 w 4406657"/>
                <a:gd name="connsiteY36" fmla="*/ 230563 h 1874184"/>
                <a:gd name="connsiteX37" fmla="*/ 2566853 w 4406657"/>
                <a:gd name="connsiteY37" fmla="*/ 249671 h 1874184"/>
                <a:gd name="connsiteX38" fmla="*/ 2623527 w 4406657"/>
                <a:gd name="connsiteY38" fmla="*/ 285296 h 1874184"/>
                <a:gd name="connsiteX39" fmla="*/ 2648140 w 4406657"/>
                <a:gd name="connsiteY39" fmla="*/ 299870 h 1874184"/>
                <a:gd name="connsiteX40" fmla="*/ 2660122 w 4406657"/>
                <a:gd name="connsiteY40" fmla="*/ 279791 h 1874184"/>
                <a:gd name="connsiteX41" fmla="*/ 2735904 w 4406657"/>
                <a:gd name="connsiteY41" fmla="*/ 313473 h 1874184"/>
                <a:gd name="connsiteX42" fmla="*/ 2745943 w 4406657"/>
                <a:gd name="connsiteY42" fmla="*/ 313473 h 1874184"/>
                <a:gd name="connsiteX43" fmla="*/ 2769584 w 4406657"/>
                <a:gd name="connsiteY43" fmla="*/ 313473 h 1874184"/>
                <a:gd name="connsiteX44" fmla="*/ 2825610 w 4406657"/>
                <a:gd name="connsiteY44" fmla="*/ 325456 h 1874184"/>
                <a:gd name="connsiteX45" fmla="*/ 2879370 w 4406657"/>
                <a:gd name="connsiteY45" fmla="*/ 323513 h 1874184"/>
                <a:gd name="connsiteX46" fmla="*/ 2950618 w 4406657"/>
                <a:gd name="connsiteY46" fmla="*/ 299870 h 1874184"/>
                <a:gd name="connsiteX47" fmla="*/ 2974583 w 4406657"/>
                <a:gd name="connsiteY47" fmla="*/ 291774 h 1874184"/>
                <a:gd name="connsiteX48" fmla="*/ 3016360 w 4406657"/>
                <a:gd name="connsiteY48" fmla="*/ 275257 h 1874184"/>
                <a:gd name="connsiteX49" fmla="*/ 3087607 w 4406657"/>
                <a:gd name="connsiteY49" fmla="*/ 280762 h 1874184"/>
                <a:gd name="connsiteX50" fmla="*/ 3261516 w 4406657"/>
                <a:gd name="connsiteY50" fmla="*/ 299870 h 1874184"/>
                <a:gd name="connsiteX51" fmla="*/ 3321752 w 4406657"/>
                <a:gd name="connsiteY51" fmla="*/ 271694 h 1874184"/>
                <a:gd name="connsiteX52" fmla="*/ 3404011 w 4406657"/>
                <a:gd name="connsiteY52" fmla="*/ 222143 h 1874184"/>
                <a:gd name="connsiteX53" fmla="*/ 3482707 w 4406657"/>
                <a:gd name="connsiteY53" fmla="*/ 158341 h 1874184"/>
                <a:gd name="connsiteX54" fmla="*/ 3499871 w 4406657"/>
                <a:gd name="connsiteY54" fmla="*/ 139881 h 1874184"/>
                <a:gd name="connsiteX55" fmla="*/ 3589578 w 4406657"/>
                <a:gd name="connsiteY55" fmla="*/ 125307 h 1874184"/>
                <a:gd name="connsiteX56" fmla="*/ 3686410 w 4406657"/>
                <a:gd name="connsiteY56" fmla="*/ 105227 h 1874184"/>
                <a:gd name="connsiteX57" fmla="*/ 3747618 w 4406657"/>
                <a:gd name="connsiteY57" fmla="*/ 106198 h 1874184"/>
                <a:gd name="connsiteX58" fmla="*/ 3754743 w 4406657"/>
                <a:gd name="connsiteY58" fmla="*/ 87738 h 1874184"/>
                <a:gd name="connsiteX59" fmla="*/ 3784213 w 4406657"/>
                <a:gd name="connsiteY59" fmla="*/ 57619 h 1874184"/>
                <a:gd name="connsiteX60" fmla="*/ 3828905 w 4406657"/>
                <a:gd name="connsiteY60" fmla="*/ 78670 h 1874184"/>
                <a:gd name="connsiteX61" fmla="*/ 3833439 w 4406657"/>
                <a:gd name="connsiteY61" fmla="*/ 92272 h 1874184"/>
                <a:gd name="connsiteX62" fmla="*/ 3856432 w 4406657"/>
                <a:gd name="connsiteY62" fmla="*/ 98750 h 1874184"/>
                <a:gd name="connsiteX63" fmla="*/ 3879102 w 4406657"/>
                <a:gd name="connsiteY63" fmla="*/ 130812 h 1874184"/>
                <a:gd name="connsiteX64" fmla="*/ 3881045 w 4406657"/>
                <a:gd name="connsiteY64" fmla="*/ 128221 h 1874184"/>
                <a:gd name="connsiteX65" fmla="*/ 3932214 w 4406657"/>
                <a:gd name="connsiteY65" fmla="*/ 165466 h 1874184"/>
                <a:gd name="connsiteX66" fmla="*/ 3958770 w 4406657"/>
                <a:gd name="connsiteY66" fmla="*/ 167409 h 1874184"/>
                <a:gd name="connsiteX67" fmla="*/ 4027102 w 4406657"/>
                <a:gd name="connsiteY67" fmla="*/ 247728 h 1874184"/>
                <a:gd name="connsiteX68" fmla="*/ 4050096 w 4406657"/>
                <a:gd name="connsiteY68" fmla="*/ 321893 h 1874184"/>
                <a:gd name="connsiteX69" fmla="*/ 4037142 w 4406657"/>
                <a:gd name="connsiteY69" fmla="*/ 361081 h 1874184"/>
                <a:gd name="connsiteX70" fmla="*/ 4015444 w 4406657"/>
                <a:gd name="connsiteY70" fmla="*/ 400269 h 1874184"/>
                <a:gd name="connsiteX71" fmla="*/ 4036494 w 4406657"/>
                <a:gd name="connsiteY71" fmla="*/ 443343 h 1874184"/>
                <a:gd name="connsiteX72" fmla="*/ 4061107 w 4406657"/>
                <a:gd name="connsiteY72" fmla="*/ 456946 h 1874184"/>
                <a:gd name="connsiteX73" fmla="*/ 4061107 w 4406657"/>
                <a:gd name="connsiteY73" fmla="*/ 488037 h 1874184"/>
                <a:gd name="connsiteX74" fmla="*/ 4063698 w 4406657"/>
                <a:gd name="connsiteY74" fmla="*/ 489980 h 1874184"/>
                <a:gd name="connsiteX75" fmla="*/ 4183523 w 4406657"/>
                <a:gd name="connsiteY75" fmla="*/ 505526 h 1874184"/>
                <a:gd name="connsiteX76" fmla="*/ 4292338 w 4406657"/>
                <a:gd name="connsiteY76" fmla="*/ 546657 h 1874184"/>
                <a:gd name="connsiteX77" fmla="*/ 4326018 w 4406657"/>
                <a:gd name="connsiteY77" fmla="*/ 574833 h 1874184"/>
                <a:gd name="connsiteX78" fmla="*/ 4327961 w 4406657"/>
                <a:gd name="connsiteY78" fmla="*/ 598799 h 1874184"/>
                <a:gd name="connsiteX79" fmla="*/ 4314360 w 4406657"/>
                <a:gd name="connsiteY79" fmla="*/ 622441 h 1874184"/>
                <a:gd name="connsiteX80" fmla="*/ 4255742 w 4406657"/>
                <a:gd name="connsiteY80" fmla="*/ 591350 h 1874184"/>
                <a:gd name="connsiteX81" fmla="*/ 4246674 w 4406657"/>
                <a:gd name="connsiteY81" fmla="*/ 615316 h 1874184"/>
                <a:gd name="connsiteX82" fmla="*/ 4259304 w 4406657"/>
                <a:gd name="connsiteY82" fmla="*/ 654504 h 1874184"/>
                <a:gd name="connsiteX83" fmla="*/ 4254770 w 4406657"/>
                <a:gd name="connsiteY83" fmla="*/ 713124 h 1874184"/>
                <a:gd name="connsiteX84" fmla="*/ 4168950 w 4406657"/>
                <a:gd name="connsiteY84" fmla="*/ 713124 h 1874184"/>
                <a:gd name="connsiteX85" fmla="*/ 4188057 w 4406657"/>
                <a:gd name="connsiteY85" fmla="*/ 747778 h 1874184"/>
                <a:gd name="connsiteX86" fmla="*/ 4219146 w 4406657"/>
                <a:gd name="connsiteY86" fmla="*/ 772391 h 1874184"/>
                <a:gd name="connsiteX87" fmla="*/ 4211698 w 4406657"/>
                <a:gd name="connsiteY87" fmla="*/ 829068 h 1874184"/>
                <a:gd name="connsiteX88" fmla="*/ 4257685 w 4406657"/>
                <a:gd name="connsiteY88" fmla="*/ 872142 h 1874184"/>
                <a:gd name="connsiteX89" fmla="*/ 4238254 w 4406657"/>
                <a:gd name="connsiteY89" fmla="*/ 916512 h 1874184"/>
                <a:gd name="connsiteX90" fmla="*/ 4263838 w 4406657"/>
                <a:gd name="connsiteY90" fmla="*/ 948575 h 1874184"/>
                <a:gd name="connsiteX91" fmla="*/ 4265782 w 4406657"/>
                <a:gd name="connsiteY91" fmla="*/ 985819 h 1874184"/>
                <a:gd name="connsiteX92" fmla="*/ 4265782 w 4406657"/>
                <a:gd name="connsiteY92" fmla="*/ 988734 h 1874184"/>
                <a:gd name="connsiteX93" fmla="*/ 4287804 w 4406657"/>
                <a:gd name="connsiteY93" fmla="*/ 996831 h 1874184"/>
                <a:gd name="connsiteX94" fmla="*/ 4285860 w 4406657"/>
                <a:gd name="connsiteY94" fmla="*/ 1065490 h 1874184"/>
                <a:gd name="connsiteX95" fmla="*/ 4263838 w 4406657"/>
                <a:gd name="connsiteY95" fmla="*/ 1131235 h 1874184"/>
                <a:gd name="connsiteX96" fmla="*/ 4366176 w 4406657"/>
                <a:gd name="connsiteY96" fmla="*/ 1210906 h 1874184"/>
                <a:gd name="connsiteX97" fmla="*/ 4353546 w 4406657"/>
                <a:gd name="connsiteY97" fmla="*/ 1258191 h 1874184"/>
                <a:gd name="connsiteX98" fmla="*/ 4406657 w 4406657"/>
                <a:gd name="connsiteY98" fmla="*/ 1311305 h 1874184"/>
                <a:gd name="connsiteX99" fmla="*/ 4406657 w 4406657"/>
                <a:gd name="connsiteY99" fmla="*/ 1336890 h 1874184"/>
                <a:gd name="connsiteX100" fmla="*/ 4383664 w 4406657"/>
                <a:gd name="connsiteY100" fmla="*/ 1347902 h 1874184"/>
                <a:gd name="connsiteX101" fmla="*/ 4370062 w 4406657"/>
                <a:gd name="connsiteY101" fmla="*/ 1354379 h 1874184"/>
                <a:gd name="connsiteX102" fmla="*/ 4369090 w 4406657"/>
                <a:gd name="connsiteY102" fmla="*/ 1352436 h 1874184"/>
                <a:gd name="connsiteX103" fmla="*/ 4330552 w 4406657"/>
                <a:gd name="connsiteY103" fmla="*/ 1387090 h 1874184"/>
                <a:gd name="connsiteX104" fmla="*/ 4320512 w 4406657"/>
                <a:gd name="connsiteY104" fmla="*/ 1416561 h 1874184"/>
                <a:gd name="connsiteX105" fmla="*/ 4239226 w 4406657"/>
                <a:gd name="connsiteY105" fmla="*/ 1394538 h 1874184"/>
                <a:gd name="connsiteX106" fmla="*/ 4238254 w 4406657"/>
                <a:gd name="connsiteY106" fmla="*/ 1339481 h 1874184"/>
                <a:gd name="connsiteX107" fmla="*/ 4215584 w 4406657"/>
                <a:gd name="connsiteY107" fmla="*/ 1327822 h 1874184"/>
                <a:gd name="connsiteX108" fmla="*/ 4159882 w 4406657"/>
                <a:gd name="connsiteY108" fmla="*/ 1374459 h 1874184"/>
                <a:gd name="connsiteX109" fmla="*/ 4136888 w 4406657"/>
                <a:gd name="connsiteY109" fmla="*/ 1356970 h 1874184"/>
                <a:gd name="connsiteX110" fmla="*/ 4099322 w 4406657"/>
                <a:gd name="connsiteY110" fmla="*/ 1367981 h 1874184"/>
                <a:gd name="connsiteX111" fmla="*/ 3914078 w 4406657"/>
                <a:gd name="connsiteY111" fmla="*/ 1358913 h 1874184"/>
                <a:gd name="connsiteX112" fmla="*/ 3873596 w 4406657"/>
                <a:gd name="connsiteY112" fmla="*/ 1421743 h 1874184"/>
                <a:gd name="connsiteX113" fmla="*/ 3779679 w 4406657"/>
                <a:gd name="connsiteY113" fmla="*/ 1378993 h 1874184"/>
                <a:gd name="connsiteX114" fmla="*/ 3703574 w 4406657"/>
                <a:gd name="connsiteY114" fmla="*/ 1419152 h 1874184"/>
                <a:gd name="connsiteX115" fmla="*/ 3623259 w 4406657"/>
                <a:gd name="connsiteY115" fmla="*/ 1434698 h 1874184"/>
                <a:gd name="connsiteX116" fmla="*/ 3596703 w 4406657"/>
                <a:gd name="connsiteY116" fmla="*/ 1458340 h 1874184"/>
                <a:gd name="connsiteX117" fmla="*/ 3521893 w 4406657"/>
                <a:gd name="connsiteY117" fmla="*/ 1458340 h 1874184"/>
                <a:gd name="connsiteX118" fmla="*/ 3396562 w 4406657"/>
                <a:gd name="connsiteY118" fmla="*/ 1491374 h 1874184"/>
                <a:gd name="connsiteX119" fmla="*/ 3258601 w 4406657"/>
                <a:gd name="connsiteY119" fmla="*/ 1547079 h 1874184"/>
                <a:gd name="connsiteX120" fmla="*/ 3210995 w 4406657"/>
                <a:gd name="connsiteY120" fmla="*/ 1564568 h 1874184"/>
                <a:gd name="connsiteX121" fmla="*/ 3165332 w 4406657"/>
                <a:gd name="connsiteY121" fmla="*/ 1587239 h 1874184"/>
                <a:gd name="connsiteX122" fmla="*/ 3057489 w 4406657"/>
                <a:gd name="connsiteY122" fmla="*/ 1598250 h 1874184"/>
                <a:gd name="connsiteX123" fmla="*/ 3017331 w 4406657"/>
                <a:gd name="connsiteY123" fmla="*/ 1595659 h 1874184"/>
                <a:gd name="connsiteX124" fmla="*/ 2931510 w 4406657"/>
                <a:gd name="connsiteY124" fmla="*/ 1573636 h 1874184"/>
                <a:gd name="connsiteX125" fmla="*/ 2838241 w 4406657"/>
                <a:gd name="connsiteY125" fmla="*/ 1548051 h 1874184"/>
                <a:gd name="connsiteX126" fmla="*/ 2811685 w 4406657"/>
                <a:gd name="connsiteY126" fmla="*/ 1549994 h 1874184"/>
                <a:gd name="connsiteX127" fmla="*/ 2775090 w 4406657"/>
                <a:gd name="connsiteY127" fmla="*/ 1600193 h 1874184"/>
                <a:gd name="connsiteX128" fmla="*/ 2766022 w 4406657"/>
                <a:gd name="connsiteY128" fmla="*/ 1600193 h 1874184"/>
                <a:gd name="connsiteX129" fmla="*/ 2740438 w 4406657"/>
                <a:gd name="connsiteY129" fmla="*/ 1600193 h 1874184"/>
                <a:gd name="connsiteX130" fmla="*/ 2694774 w 4406657"/>
                <a:gd name="connsiteY130" fmla="*/ 1610233 h 1874184"/>
                <a:gd name="connsiteX131" fmla="*/ 2567824 w 4406657"/>
                <a:gd name="connsiteY131" fmla="*/ 1626751 h 1874184"/>
                <a:gd name="connsiteX132" fmla="*/ 2543859 w 4406657"/>
                <a:gd name="connsiteY132" fmla="*/ 1622864 h 1874184"/>
                <a:gd name="connsiteX133" fmla="*/ 2475526 w 4406657"/>
                <a:gd name="connsiteY133" fmla="*/ 1576227 h 1874184"/>
                <a:gd name="connsiteX134" fmla="*/ 2478117 w 4406657"/>
                <a:gd name="connsiteY134" fmla="*/ 1663024 h 1874184"/>
                <a:gd name="connsiteX135" fmla="*/ 2470021 w 4406657"/>
                <a:gd name="connsiteY135" fmla="*/ 1681484 h 1874184"/>
                <a:gd name="connsiteX136" fmla="*/ 2480060 w 4406657"/>
                <a:gd name="connsiteY136" fmla="*/ 1733626 h 1874184"/>
                <a:gd name="connsiteX137" fmla="*/ 2411404 w 4406657"/>
                <a:gd name="connsiteY137" fmla="*/ 1764718 h 1874184"/>
                <a:gd name="connsiteX138" fmla="*/ 2374808 w 4406657"/>
                <a:gd name="connsiteY138" fmla="*/ 1838559 h 1874184"/>
                <a:gd name="connsiteX139" fmla="*/ 2374808 w 4406657"/>
                <a:gd name="connsiteY139" fmla="*/ 1874184 h 1874184"/>
                <a:gd name="connsiteX140" fmla="*/ 2343071 w 4406657"/>
                <a:gd name="connsiteY140" fmla="*/ 1874184 h 1874184"/>
                <a:gd name="connsiteX141" fmla="*/ 2289959 w 4406657"/>
                <a:gd name="connsiteY141" fmla="*/ 1834025 h 1874184"/>
                <a:gd name="connsiteX142" fmla="*/ 2297084 w 4406657"/>
                <a:gd name="connsiteY142" fmla="*/ 1780911 h 1874184"/>
                <a:gd name="connsiteX143" fmla="*/ 2259841 w 4406657"/>
                <a:gd name="connsiteY143" fmla="*/ 1757269 h 1874184"/>
                <a:gd name="connsiteX144" fmla="*/ 2259841 w 4406657"/>
                <a:gd name="connsiteY144" fmla="*/ 1738161 h 1874184"/>
                <a:gd name="connsiteX145" fmla="*/ 2259841 w 4406657"/>
                <a:gd name="connsiteY145" fmla="*/ 1716138 h 1874184"/>
                <a:gd name="connsiteX146" fmla="*/ 2294493 w 4406657"/>
                <a:gd name="connsiteY146" fmla="*/ 1689581 h 1874184"/>
                <a:gd name="connsiteX147" fmla="*/ 2343071 w 4406657"/>
                <a:gd name="connsiteY147" fmla="*/ 1643915 h 1874184"/>
                <a:gd name="connsiteX148" fmla="*/ 2325583 w 4406657"/>
                <a:gd name="connsiteY148" fmla="*/ 1594688 h 1874184"/>
                <a:gd name="connsiteX149" fmla="*/ 2348252 w 4406657"/>
                <a:gd name="connsiteY149" fmla="*/ 1580114 h 1874184"/>
                <a:gd name="connsiteX150" fmla="*/ 2313600 w 4406657"/>
                <a:gd name="connsiteY150" fmla="*/ 1547079 h 1874184"/>
                <a:gd name="connsiteX151" fmla="*/ 2298055 w 4406657"/>
                <a:gd name="connsiteY151" fmla="*/ 1577199 h 1874184"/>
                <a:gd name="connsiteX152" fmla="*/ 2254335 w 4406657"/>
                <a:gd name="connsiteY152" fmla="*/ 1577199 h 1874184"/>
                <a:gd name="connsiteX153" fmla="*/ 2232313 w 4406657"/>
                <a:gd name="connsiteY153" fmla="*/ 1601813 h 1874184"/>
                <a:gd name="connsiteX154" fmla="*/ 2239762 w 4406657"/>
                <a:gd name="connsiteY154" fmla="*/ 1644887 h 1874184"/>
                <a:gd name="connsiteX155" fmla="*/ 2184383 w 4406657"/>
                <a:gd name="connsiteY155" fmla="*/ 1650393 h 1874184"/>
                <a:gd name="connsiteX156" fmla="*/ 2155884 w 4406657"/>
                <a:gd name="connsiteY156" fmla="*/ 1661404 h 1874184"/>
                <a:gd name="connsiteX157" fmla="*/ 2096619 w 4406657"/>
                <a:gd name="connsiteY157" fmla="*/ 1632904 h 1874184"/>
                <a:gd name="connsiteX158" fmla="*/ 2069092 w 4406657"/>
                <a:gd name="connsiteY158" fmla="*/ 1611205 h 1874184"/>
                <a:gd name="connsiteX159" fmla="*/ 1989424 w 4406657"/>
                <a:gd name="connsiteY159" fmla="*/ 1593716 h 1874184"/>
                <a:gd name="connsiteX160" fmla="*/ 1900041 w 4406657"/>
                <a:gd name="connsiteY160" fmla="*/ 1652336 h 1874184"/>
                <a:gd name="connsiteX161" fmla="*/ 1861502 w 4406657"/>
                <a:gd name="connsiteY161" fmla="*/ 1715166 h 1874184"/>
                <a:gd name="connsiteX162" fmla="*/ 1856969 w 4406657"/>
                <a:gd name="connsiteY162" fmla="*/ 1744638 h 1874184"/>
                <a:gd name="connsiteX163" fmla="*/ 1831384 w 4406657"/>
                <a:gd name="connsiteY163" fmla="*/ 1747229 h 1874184"/>
                <a:gd name="connsiteX164" fmla="*/ 1797704 w 4406657"/>
                <a:gd name="connsiteY164" fmla="*/ 1723587 h 1874184"/>
                <a:gd name="connsiteX165" fmla="*/ 1727428 w 4406657"/>
                <a:gd name="connsiteY165" fmla="*/ 1790303 h 1874184"/>
                <a:gd name="connsiteX166" fmla="*/ 1647760 w 4406657"/>
                <a:gd name="connsiteY166" fmla="*/ 1790303 h 1874184"/>
                <a:gd name="connsiteX167" fmla="*/ 1583637 w 4406657"/>
                <a:gd name="connsiteY167" fmla="*/ 1805849 h 1874184"/>
                <a:gd name="connsiteX168" fmla="*/ 1537326 w 4406657"/>
                <a:gd name="connsiteY168" fmla="*/ 1824957 h 1874184"/>
                <a:gd name="connsiteX169" fmla="*/ 1507856 w 4406657"/>
                <a:gd name="connsiteY169" fmla="*/ 1810383 h 1874184"/>
                <a:gd name="connsiteX170" fmla="*/ 1483243 w 4406657"/>
                <a:gd name="connsiteY170" fmla="*/ 1796456 h 1874184"/>
                <a:gd name="connsiteX171" fmla="*/ 1376372 w 4406657"/>
                <a:gd name="connsiteY171" fmla="*/ 1701564 h 1874184"/>
                <a:gd name="connsiteX172" fmla="*/ 1351759 w 4406657"/>
                <a:gd name="connsiteY172" fmla="*/ 1657842 h 1874184"/>
                <a:gd name="connsiteX173" fmla="*/ 1288608 w 4406657"/>
                <a:gd name="connsiteY173" fmla="*/ 1638410 h 1874184"/>
                <a:gd name="connsiteX174" fmla="*/ 1268529 w 4406657"/>
                <a:gd name="connsiteY174" fmla="*/ 1628370 h 1874184"/>
                <a:gd name="connsiteX175" fmla="*/ 1209912 w 4406657"/>
                <a:gd name="connsiteY175" fmla="*/ 1591125 h 1874184"/>
                <a:gd name="connsiteX176" fmla="*/ 1149676 w 4406657"/>
                <a:gd name="connsiteY176" fmla="*/ 1566188 h 1874184"/>
                <a:gd name="connsiteX177" fmla="*/ 1070332 w 4406657"/>
                <a:gd name="connsiteY177" fmla="*/ 1557119 h 1874184"/>
                <a:gd name="connsiteX178" fmla="*/ 1059321 w 4406657"/>
                <a:gd name="connsiteY178" fmla="*/ 1555176 h 1874184"/>
                <a:gd name="connsiteX179" fmla="*/ 1016248 w 4406657"/>
                <a:gd name="connsiteY179" fmla="*/ 1577199 h 1874184"/>
                <a:gd name="connsiteX180" fmla="*/ 1023697 w 4406657"/>
                <a:gd name="connsiteY180" fmla="*/ 1630313 h 1874184"/>
                <a:gd name="connsiteX181" fmla="*/ 1003618 w 4406657"/>
                <a:gd name="connsiteY181" fmla="*/ 1693467 h 1874184"/>
                <a:gd name="connsiteX182" fmla="*/ 977062 w 4406657"/>
                <a:gd name="connsiteY182" fmla="*/ 1747229 h 1874184"/>
                <a:gd name="connsiteX183" fmla="*/ 935933 w 4406657"/>
                <a:gd name="connsiteY183" fmla="*/ 1709660 h 1874184"/>
                <a:gd name="connsiteX184" fmla="*/ 873754 w 4406657"/>
                <a:gd name="connsiteY184" fmla="*/ 1741723 h 1874184"/>
                <a:gd name="connsiteX185" fmla="*/ 839101 w 4406657"/>
                <a:gd name="connsiteY185" fmla="*/ 1734598 h 1874184"/>
                <a:gd name="connsiteX186" fmla="*/ 804125 w 4406657"/>
                <a:gd name="connsiteY186" fmla="*/ 1754678 h 1874184"/>
                <a:gd name="connsiteX187" fmla="*/ 687215 w 4406657"/>
                <a:gd name="connsiteY187" fmla="*/ 1701564 h 1874184"/>
                <a:gd name="connsiteX188" fmla="*/ 656125 w 4406657"/>
                <a:gd name="connsiteY188" fmla="*/ 1675007 h 1874184"/>
                <a:gd name="connsiteX189" fmla="*/ 654506 w 4406657"/>
                <a:gd name="connsiteY189" fmla="*/ 1637438 h 1874184"/>
                <a:gd name="connsiteX190" fmla="*/ 646085 w 4406657"/>
                <a:gd name="connsiteY190" fmla="*/ 1580762 h 1874184"/>
                <a:gd name="connsiteX191" fmla="*/ 630540 w 4406657"/>
                <a:gd name="connsiteY191" fmla="*/ 1568131 h 1874184"/>
                <a:gd name="connsiteX192" fmla="*/ 584877 w 4406657"/>
                <a:gd name="connsiteY192" fmla="*/ 1589182 h 1874184"/>
                <a:gd name="connsiteX193" fmla="*/ 571276 w 4406657"/>
                <a:gd name="connsiteY193" fmla="*/ 1562625 h 1874184"/>
                <a:gd name="connsiteX194" fmla="*/ 537271 w 4406657"/>
                <a:gd name="connsiteY194" fmla="*/ 1567159 h 1874184"/>
                <a:gd name="connsiteX195" fmla="*/ 531118 w 4406657"/>
                <a:gd name="connsiteY195" fmla="*/ 1537040 h 1874184"/>
                <a:gd name="connsiteX196" fmla="*/ 468938 w 4406657"/>
                <a:gd name="connsiteY196" fmla="*/ 1537040 h 1874184"/>
                <a:gd name="connsiteX197" fmla="*/ 402872 w 4406657"/>
                <a:gd name="connsiteY197" fmla="*/ 1601165 h 1874184"/>
                <a:gd name="connsiteX198" fmla="*/ 395748 w 4406657"/>
                <a:gd name="connsiteY198" fmla="*/ 1541574 h 1874184"/>
                <a:gd name="connsiteX199" fmla="*/ 332596 w 4406657"/>
                <a:gd name="connsiteY199" fmla="*/ 1544488 h 1874184"/>
                <a:gd name="connsiteX200" fmla="*/ 279809 w 4406657"/>
                <a:gd name="connsiteY200" fmla="*/ 1569102 h 1874184"/>
                <a:gd name="connsiteX201" fmla="*/ 248719 w 4406657"/>
                <a:gd name="connsiteY201" fmla="*/ 1549023 h 1874184"/>
                <a:gd name="connsiteX202" fmla="*/ 290496 w 4406657"/>
                <a:gd name="connsiteY202" fmla="*/ 1502386 h 1874184"/>
                <a:gd name="connsiteX203" fmla="*/ 321585 w 4406657"/>
                <a:gd name="connsiteY203" fmla="*/ 1498499 h 1874184"/>
                <a:gd name="connsiteX204" fmla="*/ 379231 w 4406657"/>
                <a:gd name="connsiteY204" fmla="*/ 1508863 h 1874184"/>
                <a:gd name="connsiteX205" fmla="*/ 458899 w 4406657"/>
                <a:gd name="connsiteY205" fmla="*/ 1466761 h 1874184"/>
                <a:gd name="connsiteX206" fmla="*/ 457927 w 4406657"/>
                <a:gd name="connsiteY206" fmla="*/ 1462874 h 1874184"/>
                <a:gd name="connsiteX207" fmla="*/ 395748 w 4406657"/>
                <a:gd name="connsiteY207" fmla="*/ 1467732 h 1874184"/>
                <a:gd name="connsiteX208" fmla="*/ 345551 w 4406657"/>
                <a:gd name="connsiteY208" fmla="*/ 1458340 h 1874184"/>
                <a:gd name="connsiteX209" fmla="*/ 326119 w 4406657"/>
                <a:gd name="connsiteY209" fmla="*/ 1462874 h 1874184"/>
                <a:gd name="connsiteX210" fmla="*/ 294382 w 4406657"/>
                <a:gd name="connsiteY210" fmla="*/ 1462874 h 1874184"/>
                <a:gd name="connsiteX211" fmla="*/ 227668 w 4406657"/>
                <a:gd name="connsiteY211" fmla="*/ 1470323 h 1874184"/>
                <a:gd name="connsiteX212" fmla="*/ 239327 w 4406657"/>
                <a:gd name="connsiteY212" fmla="*/ 1401663 h 1874184"/>
                <a:gd name="connsiteX213" fmla="*/ 294382 w 4406657"/>
                <a:gd name="connsiteY213" fmla="*/ 1411703 h 1874184"/>
                <a:gd name="connsiteX214" fmla="*/ 308955 w 4406657"/>
                <a:gd name="connsiteY214" fmla="*/ 1390652 h 1874184"/>
                <a:gd name="connsiteX215" fmla="*/ 281428 w 4406657"/>
                <a:gd name="connsiteY215" fmla="*/ 1382555 h 1874184"/>
                <a:gd name="connsiteX216" fmla="*/ 258758 w 4406657"/>
                <a:gd name="connsiteY216" fmla="*/ 1344987 h 1874184"/>
                <a:gd name="connsiteX217" fmla="*/ 210180 w 4406657"/>
                <a:gd name="connsiteY217" fmla="*/ 1334947 h 1874184"/>
                <a:gd name="connsiteX218" fmla="*/ 210180 w 4406657"/>
                <a:gd name="connsiteY218" fmla="*/ 1303856 h 1874184"/>
                <a:gd name="connsiteX219" fmla="*/ 210180 w 4406657"/>
                <a:gd name="connsiteY219" fmla="*/ 1278270 h 1874184"/>
                <a:gd name="connsiteX220" fmla="*/ 182005 w 4406657"/>
                <a:gd name="connsiteY220" fmla="*/ 1262725 h 1874184"/>
                <a:gd name="connsiteX221" fmla="*/ 230259 w 4406657"/>
                <a:gd name="connsiteY221" fmla="*/ 1220946 h 1874184"/>
                <a:gd name="connsiteX222" fmla="*/ 224754 w 4406657"/>
                <a:gd name="connsiteY222" fmla="*/ 1185321 h 1874184"/>
                <a:gd name="connsiteX223" fmla="*/ 240299 w 4406657"/>
                <a:gd name="connsiteY223" fmla="*/ 1161355 h 1874184"/>
                <a:gd name="connsiteX224" fmla="*/ 193664 w 4406657"/>
                <a:gd name="connsiteY224" fmla="*/ 1138684 h 1874184"/>
                <a:gd name="connsiteX225" fmla="*/ 128893 w 4406657"/>
                <a:gd name="connsiteY225" fmla="*/ 1082008 h 1874184"/>
                <a:gd name="connsiteX226" fmla="*/ 105252 w 4406657"/>
                <a:gd name="connsiteY226" fmla="*/ 1107593 h 1874184"/>
                <a:gd name="connsiteX227" fmla="*/ 58617 w 4406657"/>
                <a:gd name="connsiteY227" fmla="*/ 1091076 h 1874184"/>
                <a:gd name="connsiteX228" fmla="*/ 43073 w 4406657"/>
                <a:gd name="connsiteY228" fmla="*/ 1076502 h 1874184"/>
                <a:gd name="connsiteX229" fmla="*/ 27528 w 4406657"/>
                <a:gd name="connsiteY229" fmla="*/ 1050916 h 1874184"/>
                <a:gd name="connsiteX230" fmla="*/ 28175 w 4406657"/>
                <a:gd name="connsiteY230" fmla="*/ 1033428 h 1874184"/>
                <a:gd name="connsiteX231" fmla="*/ 55703 w 4406657"/>
                <a:gd name="connsiteY231" fmla="*/ 1015291 h 1874184"/>
                <a:gd name="connsiteX232" fmla="*/ 53112 w 4406657"/>
                <a:gd name="connsiteY232" fmla="*/ 933029 h 1874184"/>
                <a:gd name="connsiteX233" fmla="*/ 107843 w 4406657"/>
                <a:gd name="connsiteY233" fmla="*/ 944688 h 1874184"/>
                <a:gd name="connsiteX234" fmla="*/ 115939 w 4406657"/>
                <a:gd name="connsiteY234" fmla="*/ 1001365 h 1874184"/>
                <a:gd name="connsiteX235" fmla="*/ 117882 w 4406657"/>
                <a:gd name="connsiteY235" fmla="*/ 1023388 h 1874184"/>
                <a:gd name="connsiteX236" fmla="*/ 136018 w 4406657"/>
                <a:gd name="connsiteY236" fmla="*/ 1007842 h 1874184"/>
                <a:gd name="connsiteX237" fmla="*/ 218277 w 4406657"/>
                <a:gd name="connsiteY237" fmla="*/ 1016910 h 1874184"/>
                <a:gd name="connsiteX238" fmla="*/ 177147 w 4406657"/>
                <a:gd name="connsiteY238" fmla="*/ 1006871 h 1874184"/>
                <a:gd name="connsiteX239" fmla="*/ 143467 w 4406657"/>
                <a:gd name="connsiteY239" fmla="*/ 948575 h 1874184"/>
                <a:gd name="connsiteX240" fmla="*/ 145410 w 4406657"/>
                <a:gd name="connsiteY240" fmla="*/ 931086 h 1874184"/>
                <a:gd name="connsiteX241" fmla="*/ 179091 w 4406657"/>
                <a:gd name="connsiteY241" fmla="*/ 911006 h 1874184"/>
                <a:gd name="connsiteX242" fmla="*/ 215686 w 4406657"/>
                <a:gd name="connsiteY242" fmla="*/ 892870 h 1874184"/>
                <a:gd name="connsiteX243" fmla="*/ 172613 w 4406657"/>
                <a:gd name="connsiteY243" fmla="*/ 873762 h 1874184"/>
                <a:gd name="connsiteX244" fmla="*/ 161602 w 4406657"/>
                <a:gd name="connsiteY244" fmla="*/ 856597 h 1874184"/>
                <a:gd name="connsiteX245" fmla="*/ 167108 w 4406657"/>
                <a:gd name="connsiteY245" fmla="*/ 805426 h 1874184"/>
                <a:gd name="connsiteX246" fmla="*/ 135370 w 4406657"/>
                <a:gd name="connsiteY246" fmla="*/ 780488 h 1874184"/>
                <a:gd name="connsiteX247" fmla="*/ 133427 w 4406657"/>
                <a:gd name="connsiteY247" fmla="*/ 750368 h 1874184"/>
                <a:gd name="connsiteX248" fmla="*/ 192692 w 4406657"/>
                <a:gd name="connsiteY248" fmla="*/ 697578 h 1874184"/>
                <a:gd name="connsiteX249" fmla="*/ 189130 w 4406657"/>
                <a:gd name="connsiteY249" fmla="*/ 682680 h 1874184"/>
                <a:gd name="connsiteX250" fmla="*/ 180062 w 4406657"/>
                <a:gd name="connsiteY250" fmla="*/ 675555 h 1874184"/>
                <a:gd name="connsiteX251" fmla="*/ 126950 w 4406657"/>
                <a:gd name="connsiteY251" fmla="*/ 689158 h 1874184"/>
                <a:gd name="connsiteX252" fmla="*/ 22022 w 4406657"/>
                <a:gd name="connsiteY252" fmla="*/ 698226 h 1874184"/>
                <a:gd name="connsiteX253" fmla="*/ 0 w 4406657"/>
                <a:gd name="connsiteY253" fmla="*/ 687538 h 1874184"/>
                <a:gd name="connsiteX254" fmla="*/ 0 w 4406657"/>
                <a:gd name="connsiteY254" fmla="*/ 655476 h 1874184"/>
                <a:gd name="connsiteX255" fmla="*/ 25585 w 4406657"/>
                <a:gd name="connsiteY255" fmla="*/ 591350 h 1874184"/>
                <a:gd name="connsiteX256" fmla="*/ 24613 w 4406657"/>
                <a:gd name="connsiteY256" fmla="*/ 560259 h 1874184"/>
                <a:gd name="connsiteX257" fmla="*/ 58617 w 4406657"/>
                <a:gd name="connsiteY257" fmla="*/ 527549 h 1874184"/>
                <a:gd name="connsiteX258" fmla="*/ 70276 w 4406657"/>
                <a:gd name="connsiteY258" fmla="*/ 479940 h 1874184"/>
                <a:gd name="connsiteX259" fmla="*/ 66714 w 4406657"/>
                <a:gd name="connsiteY259" fmla="*/ 465366 h 1874184"/>
                <a:gd name="connsiteX260" fmla="*/ 97804 w 4406657"/>
                <a:gd name="connsiteY260" fmla="*/ 463423 h 1874184"/>
                <a:gd name="connsiteX261" fmla="*/ 140876 w 4406657"/>
                <a:gd name="connsiteY261" fmla="*/ 450792 h 1874184"/>
                <a:gd name="connsiteX262" fmla="*/ 223134 w 4406657"/>
                <a:gd name="connsiteY262" fmla="*/ 423264 h 1874184"/>
                <a:gd name="connsiteX263" fmla="*/ 242242 w 4406657"/>
                <a:gd name="connsiteY263" fmla="*/ 421320 h 1874184"/>
                <a:gd name="connsiteX264" fmla="*/ 269445 w 4406657"/>
                <a:gd name="connsiteY264" fmla="*/ 414195 h 1874184"/>
                <a:gd name="connsiteX265" fmla="*/ 309927 w 4406657"/>
                <a:gd name="connsiteY265" fmla="*/ 403184 h 1874184"/>
                <a:gd name="connsiteX266" fmla="*/ 352675 w 4406657"/>
                <a:gd name="connsiteY266" fmla="*/ 443343 h 1874184"/>
                <a:gd name="connsiteX267" fmla="*/ 411293 w 4406657"/>
                <a:gd name="connsiteY267" fmla="*/ 447877 h 1874184"/>
                <a:gd name="connsiteX268" fmla="*/ 401253 w 4406657"/>
                <a:gd name="connsiteY268" fmla="*/ 416786 h 1874184"/>
                <a:gd name="connsiteX269" fmla="*/ 445945 w 4406657"/>
                <a:gd name="connsiteY269" fmla="*/ 398650 h 1874184"/>
                <a:gd name="connsiteX270" fmla="*/ 488046 w 4406657"/>
                <a:gd name="connsiteY270" fmla="*/ 446906 h 1874184"/>
                <a:gd name="connsiteX271" fmla="*/ 546663 w 4406657"/>
                <a:gd name="connsiteY271" fmla="*/ 456298 h 1874184"/>
                <a:gd name="connsiteX272" fmla="*/ 598479 w 4406657"/>
                <a:gd name="connsiteY272" fmla="*/ 452412 h 1874184"/>
                <a:gd name="connsiteX273" fmla="*/ 692720 w 4406657"/>
                <a:gd name="connsiteY273" fmla="*/ 456946 h 1874184"/>
                <a:gd name="connsiteX274" fmla="*/ 716361 w 4406657"/>
                <a:gd name="connsiteY274" fmla="*/ 455326 h 1874184"/>
                <a:gd name="connsiteX275" fmla="*/ 661630 w 4406657"/>
                <a:gd name="connsiteY275" fmla="*/ 440752 h 1874184"/>
                <a:gd name="connsiteX276" fmla="*/ 658068 w 4406657"/>
                <a:gd name="connsiteY276" fmla="*/ 405775 h 1874184"/>
                <a:gd name="connsiteX277" fmla="*/ 687215 w 4406657"/>
                <a:gd name="connsiteY277" fmla="*/ 385047 h 1874184"/>
                <a:gd name="connsiteX278" fmla="*/ 875373 w 4406657"/>
                <a:gd name="connsiteY278" fmla="*/ 369502 h 1874184"/>
                <a:gd name="connsiteX279" fmla="*/ 876344 w 4406657"/>
                <a:gd name="connsiteY279" fmla="*/ 365615 h 1874184"/>
                <a:gd name="connsiteX280" fmla="*/ 821613 w 4406657"/>
                <a:gd name="connsiteY280" fmla="*/ 358490 h 1874184"/>
                <a:gd name="connsiteX281" fmla="*/ 766882 w 4406657"/>
                <a:gd name="connsiteY281" fmla="*/ 331933 h 1874184"/>
                <a:gd name="connsiteX282" fmla="*/ 734821 w 4406657"/>
                <a:gd name="connsiteY282" fmla="*/ 297280 h 1874184"/>
                <a:gd name="connsiteX283" fmla="*/ 732878 w 4406657"/>
                <a:gd name="connsiteY283" fmla="*/ 285296 h 1874184"/>
                <a:gd name="connsiteX284" fmla="*/ 743889 w 4406657"/>
                <a:gd name="connsiteY284" fmla="*/ 238660 h 1874184"/>
                <a:gd name="connsiteX285" fmla="*/ 766882 w 4406657"/>
                <a:gd name="connsiteY285" fmla="*/ 213074 h 1874184"/>
                <a:gd name="connsiteX286" fmla="*/ 820642 w 4406657"/>
                <a:gd name="connsiteY286" fmla="*/ 219552 h 1874184"/>
                <a:gd name="connsiteX287" fmla="*/ 910997 w 4406657"/>
                <a:gd name="connsiteY287" fmla="*/ 237688 h 1874184"/>
                <a:gd name="connsiteX288" fmla="*/ 970585 w 4406657"/>
                <a:gd name="connsiteY288" fmla="*/ 247728 h 1874184"/>
                <a:gd name="connsiteX289" fmla="*/ 988073 w 4406657"/>
                <a:gd name="connsiteY289" fmla="*/ 227648 h 1874184"/>
                <a:gd name="connsiteX290" fmla="*/ 998113 w 4406657"/>
                <a:gd name="connsiteY290" fmla="*/ 226677 h 1874184"/>
                <a:gd name="connsiteX291" fmla="*/ 1080371 w 4406657"/>
                <a:gd name="connsiteY291" fmla="*/ 245137 h 1874184"/>
                <a:gd name="connsiteX292" fmla="*/ 1090411 w 4406657"/>
                <a:gd name="connsiteY292" fmla="*/ 245137 h 1874184"/>
                <a:gd name="connsiteX293" fmla="*/ 1147732 w 4406657"/>
                <a:gd name="connsiteY293" fmla="*/ 262302 h 1874184"/>
                <a:gd name="connsiteX294" fmla="*/ 1244888 w 4406657"/>
                <a:gd name="connsiteY294" fmla="*/ 236717 h 1874184"/>
                <a:gd name="connsiteX295" fmla="*/ 1240030 w 4406657"/>
                <a:gd name="connsiteY295" fmla="*/ 195586 h 1874184"/>
                <a:gd name="connsiteX296" fmla="*/ 1308687 w 4406657"/>
                <a:gd name="connsiteY296" fmla="*/ 184574 h 1874184"/>
                <a:gd name="connsiteX297" fmla="*/ 1331680 w 4406657"/>
                <a:gd name="connsiteY297" fmla="*/ 169352 h 1874184"/>
                <a:gd name="connsiteX298" fmla="*/ 1365361 w 4406657"/>
                <a:gd name="connsiteY298" fmla="*/ 150892 h 1874184"/>
                <a:gd name="connsiteX299" fmla="*/ 1449562 w 4406657"/>
                <a:gd name="connsiteY299" fmla="*/ 101664 h 1874184"/>
                <a:gd name="connsiteX300" fmla="*/ 1504294 w 4406657"/>
                <a:gd name="connsiteY300" fmla="*/ 76727 h 1874184"/>
                <a:gd name="connsiteX301" fmla="*/ 1582990 w 4406657"/>
                <a:gd name="connsiteY301" fmla="*/ 63124 h 1874184"/>
                <a:gd name="connsiteX302" fmla="*/ 1596592 w 4406657"/>
                <a:gd name="connsiteY302" fmla="*/ 40454 h 1874184"/>
                <a:gd name="connsiteX303" fmla="*/ 1654237 w 4406657"/>
                <a:gd name="connsiteY303" fmla="*/ 30414 h 1874184"/>
                <a:gd name="connsiteX304" fmla="*/ 1679822 w 4406657"/>
                <a:gd name="connsiteY304" fmla="*/ 8391 h 1874184"/>
                <a:gd name="connsiteX305" fmla="*/ 1804181 w 4406657"/>
                <a:gd name="connsiteY305" fmla="*/ 15516 h 1874184"/>
                <a:gd name="connsiteX306" fmla="*/ 1819726 w 4406657"/>
                <a:gd name="connsiteY306" fmla="*/ 18431 h 1874184"/>
                <a:gd name="connsiteX307" fmla="*/ 1934693 w 4406657"/>
                <a:gd name="connsiteY307" fmla="*/ 25556 h 1874184"/>
                <a:gd name="connsiteX308" fmla="*/ 1985862 w 4406657"/>
                <a:gd name="connsiteY308" fmla="*/ 31061 h 1874184"/>
                <a:gd name="connsiteX309" fmla="*/ 1994930 w 4406657"/>
                <a:gd name="connsiteY309" fmla="*/ 31061 h 1874184"/>
                <a:gd name="connsiteX310" fmla="*/ 2035411 w 4406657"/>
                <a:gd name="connsiteY310" fmla="*/ 19402 h 1874184"/>
                <a:gd name="connsiteX311" fmla="*/ 2060996 w 4406657"/>
                <a:gd name="connsiteY311" fmla="*/ 6448 h 1874184"/>
                <a:gd name="connsiteX312" fmla="*/ 2083706 w 4406657"/>
                <a:gd name="connsiteY312" fmla="*/ 67 h 187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4406657" h="1874184">
                  <a:moveTo>
                    <a:pt x="4039031" y="847736"/>
                  </a:moveTo>
                  <a:cubicBezTo>
                    <a:pt x="4039031" y="847736"/>
                    <a:pt x="4017979" y="864877"/>
                    <a:pt x="4004377" y="868758"/>
                  </a:cubicBezTo>
                  <a:cubicBezTo>
                    <a:pt x="3991422" y="872315"/>
                    <a:pt x="3973285" y="869404"/>
                    <a:pt x="3968750" y="875872"/>
                  </a:cubicBezTo>
                  <a:cubicBezTo>
                    <a:pt x="3964216" y="881370"/>
                    <a:pt x="3965836" y="901098"/>
                    <a:pt x="3972313" y="901098"/>
                  </a:cubicBezTo>
                  <a:cubicBezTo>
                    <a:pt x="3977819" y="901098"/>
                    <a:pt x="3988183" y="909507"/>
                    <a:pt x="3975228" y="914034"/>
                  </a:cubicBezTo>
                  <a:cubicBezTo>
                    <a:pt x="3962597" y="918886"/>
                    <a:pt x="3932153" y="921149"/>
                    <a:pt x="3918550" y="921149"/>
                  </a:cubicBezTo>
                  <a:cubicBezTo>
                    <a:pt x="3903652" y="921149"/>
                    <a:pt x="3881952" y="928588"/>
                    <a:pt x="3874503" y="928588"/>
                  </a:cubicBezTo>
                  <a:cubicBezTo>
                    <a:pt x="3867378" y="928588"/>
                    <a:pt x="3831751" y="941201"/>
                    <a:pt x="3826893" y="945081"/>
                  </a:cubicBezTo>
                  <a:cubicBezTo>
                    <a:pt x="3822359" y="948639"/>
                    <a:pt x="3816205" y="955754"/>
                    <a:pt x="3830780" y="969660"/>
                  </a:cubicBezTo>
                  <a:cubicBezTo>
                    <a:pt x="3830780" y="969660"/>
                    <a:pt x="3835314" y="977746"/>
                    <a:pt x="3823331" y="982273"/>
                  </a:cubicBezTo>
                  <a:cubicBezTo>
                    <a:pt x="3823331" y="982273"/>
                    <a:pt x="3810700" y="1006852"/>
                    <a:pt x="3806813" y="1007822"/>
                  </a:cubicBezTo>
                  <a:cubicBezTo>
                    <a:pt x="3803250" y="1008793"/>
                    <a:pt x="3778636" y="1020759"/>
                    <a:pt x="3806813" y="1030784"/>
                  </a:cubicBezTo>
                  <a:cubicBezTo>
                    <a:pt x="3806813" y="1030784"/>
                    <a:pt x="3846326" y="1025286"/>
                    <a:pt x="3857985" y="1025286"/>
                  </a:cubicBezTo>
                  <a:cubicBezTo>
                    <a:pt x="3869969" y="1025286"/>
                    <a:pt x="3899117" y="1036282"/>
                    <a:pt x="3903652" y="1033371"/>
                  </a:cubicBezTo>
                  <a:cubicBezTo>
                    <a:pt x="3908510" y="1030784"/>
                    <a:pt x="3923084" y="1012350"/>
                    <a:pt x="3935715" y="1032401"/>
                  </a:cubicBezTo>
                  <a:cubicBezTo>
                    <a:pt x="3948670" y="1052776"/>
                    <a:pt x="3967779" y="1084470"/>
                    <a:pt x="4006968" y="1060861"/>
                  </a:cubicBezTo>
                  <a:cubicBezTo>
                    <a:pt x="4006968" y="1060861"/>
                    <a:pt x="4014417" y="1031754"/>
                    <a:pt x="4031906" y="1026257"/>
                  </a:cubicBezTo>
                  <a:cubicBezTo>
                    <a:pt x="4031906" y="1026257"/>
                    <a:pt x="4075629" y="1006852"/>
                    <a:pt x="4011502" y="974188"/>
                  </a:cubicBezTo>
                  <a:cubicBezTo>
                    <a:pt x="4011502" y="974188"/>
                    <a:pt x="3999842" y="962545"/>
                    <a:pt x="4002433" y="954137"/>
                  </a:cubicBezTo>
                  <a:cubicBezTo>
                    <a:pt x="4005348" y="946052"/>
                    <a:pt x="4025428" y="921149"/>
                    <a:pt x="4025428" y="917592"/>
                  </a:cubicBezTo>
                  <a:cubicBezTo>
                    <a:pt x="4025428" y="914034"/>
                    <a:pt x="4042594" y="904656"/>
                    <a:pt x="4048100" y="903039"/>
                  </a:cubicBezTo>
                  <a:cubicBezTo>
                    <a:pt x="4052634" y="902068"/>
                    <a:pt x="4072066" y="883958"/>
                    <a:pt x="4075629" y="879430"/>
                  </a:cubicBezTo>
                  <a:cubicBezTo>
                    <a:pt x="4079192" y="874902"/>
                    <a:pt x="4100244" y="871345"/>
                    <a:pt x="4100244" y="871345"/>
                  </a:cubicBezTo>
                  <a:cubicBezTo>
                    <a:pt x="4100244" y="871345"/>
                    <a:pt x="4116761" y="852264"/>
                    <a:pt x="4080163" y="848383"/>
                  </a:cubicBezTo>
                  <a:cubicBezTo>
                    <a:pt x="4079192" y="850323"/>
                    <a:pt x="4043565" y="849353"/>
                    <a:pt x="4039031" y="847736"/>
                  </a:cubicBezTo>
                  <a:close/>
                  <a:moveTo>
                    <a:pt x="2083706" y="67"/>
                  </a:moveTo>
                  <a:cubicBezTo>
                    <a:pt x="2104412" y="-1102"/>
                    <a:pt x="2118561" y="13168"/>
                    <a:pt x="2121232" y="41101"/>
                  </a:cubicBezTo>
                  <a:lnTo>
                    <a:pt x="2121232" y="57619"/>
                  </a:lnTo>
                  <a:cubicBezTo>
                    <a:pt x="2120260" y="75107"/>
                    <a:pt x="2126738" y="88710"/>
                    <a:pt x="2141311" y="99721"/>
                  </a:cubicBezTo>
                  <a:cubicBezTo>
                    <a:pt x="2174020" y="105227"/>
                    <a:pt x="2207700" y="111704"/>
                    <a:pt x="2239762" y="117210"/>
                  </a:cubicBezTo>
                  <a:cubicBezTo>
                    <a:pt x="2261460" y="97130"/>
                    <a:pt x="2286397" y="91624"/>
                    <a:pt x="2312629" y="97130"/>
                  </a:cubicBezTo>
                  <a:cubicBezTo>
                    <a:pt x="2333679" y="105227"/>
                    <a:pt x="2332708" y="122716"/>
                    <a:pt x="2332708" y="139881"/>
                  </a:cubicBezTo>
                  <a:lnTo>
                    <a:pt x="2332708" y="143767"/>
                  </a:lnTo>
                  <a:cubicBezTo>
                    <a:pt x="2335622" y="183926"/>
                    <a:pt x="2375780" y="225057"/>
                    <a:pt x="2417881" y="230563"/>
                  </a:cubicBezTo>
                  <a:cubicBezTo>
                    <a:pt x="2423386" y="225057"/>
                    <a:pt x="2429863" y="219552"/>
                    <a:pt x="2436016" y="214046"/>
                  </a:cubicBezTo>
                  <a:cubicBezTo>
                    <a:pt x="2453504" y="197529"/>
                    <a:pt x="2473583" y="192995"/>
                    <a:pt x="2494634" y="205625"/>
                  </a:cubicBezTo>
                  <a:cubicBezTo>
                    <a:pt x="2506616" y="213074"/>
                    <a:pt x="2517627" y="221171"/>
                    <a:pt x="2527666" y="230563"/>
                  </a:cubicBezTo>
                  <a:cubicBezTo>
                    <a:pt x="2539325" y="240603"/>
                    <a:pt x="2550336" y="248700"/>
                    <a:pt x="2566853" y="249671"/>
                  </a:cubicBezTo>
                  <a:cubicBezTo>
                    <a:pt x="2591466" y="251291"/>
                    <a:pt x="2611544" y="261654"/>
                    <a:pt x="2623527" y="285296"/>
                  </a:cubicBezTo>
                  <a:cubicBezTo>
                    <a:pt x="2628061" y="294365"/>
                    <a:pt x="2634538" y="301814"/>
                    <a:pt x="2648140" y="299870"/>
                  </a:cubicBezTo>
                  <a:cubicBezTo>
                    <a:pt x="2651702" y="293393"/>
                    <a:pt x="2656236" y="287240"/>
                    <a:pt x="2660122" y="279791"/>
                  </a:cubicBezTo>
                  <a:cubicBezTo>
                    <a:pt x="2696718" y="265217"/>
                    <a:pt x="2712262" y="296308"/>
                    <a:pt x="2735904" y="313473"/>
                  </a:cubicBezTo>
                  <a:lnTo>
                    <a:pt x="2745943" y="313473"/>
                  </a:lnTo>
                  <a:lnTo>
                    <a:pt x="2769584" y="313473"/>
                  </a:lnTo>
                  <a:cubicBezTo>
                    <a:pt x="2789663" y="312825"/>
                    <a:pt x="2808122" y="314445"/>
                    <a:pt x="2825610" y="325456"/>
                  </a:cubicBezTo>
                  <a:cubicBezTo>
                    <a:pt x="2843746" y="337439"/>
                    <a:pt x="2861882" y="335496"/>
                    <a:pt x="2879370" y="323513"/>
                  </a:cubicBezTo>
                  <a:cubicBezTo>
                    <a:pt x="2900420" y="308939"/>
                    <a:pt x="2923090" y="298899"/>
                    <a:pt x="2950618" y="299870"/>
                  </a:cubicBezTo>
                  <a:cubicBezTo>
                    <a:pt x="2958066" y="299870"/>
                    <a:pt x="2966162" y="294365"/>
                    <a:pt x="2974583" y="291774"/>
                  </a:cubicBezTo>
                  <a:cubicBezTo>
                    <a:pt x="2989156" y="286268"/>
                    <a:pt x="3002758" y="279791"/>
                    <a:pt x="3016360" y="275257"/>
                  </a:cubicBezTo>
                  <a:cubicBezTo>
                    <a:pt x="3041296" y="266836"/>
                    <a:pt x="3064938" y="270723"/>
                    <a:pt x="3087607" y="280762"/>
                  </a:cubicBezTo>
                  <a:cubicBezTo>
                    <a:pt x="3143634" y="305376"/>
                    <a:pt x="3202898" y="301814"/>
                    <a:pt x="3261516" y="299870"/>
                  </a:cubicBezTo>
                  <a:cubicBezTo>
                    <a:pt x="3284185" y="298899"/>
                    <a:pt x="3304264" y="286268"/>
                    <a:pt x="3321752" y="271694"/>
                  </a:cubicBezTo>
                  <a:cubicBezTo>
                    <a:pt x="3346365" y="250643"/>
                    <a:pt x="3374864" y="236069"/>
                    <a:pt x="3404011" y="222143"/>
                  </a:cubicBezTo>
                  <a:cubicBezTo>
                    <a:pt x="3435100" y="206597"/>
                    <a:pt x="3464247" y="189432"/>
                    <a:pt x="3482707" y="158341"/>
                  </a:cubicBezTo>
                  <a:cubicBezTo>
                    <a:pt x="3486269" y="150892"/>
                    <a:pt x="3493394" y="145386"/>
                    <a:pt x="3499871" y="139881"/>
                  </a:cubicBezTo>
                  <a:cubicBezTo>
                    <a:pt x="3526427" y="117858"/>
                    <a:pt x="3553954" y="105227"/>
                    <a:pt x="3589578" y="125307"/>
                  </a:cubicBezTo>
                  <a:cubicBezTo>
                    <a:pt x="3616782" y="95187"/>
                    <a:pt x="3650786" y="98750"/>
                    <a:pt x="3686410" y="105227"/>
                  </a:cubicBezTo>
                  <a:cubicBezTo>
                    <a:pt x="3706489" y="108789"/>
                    <a:pt x="3726568" y="106198"/>
                    <a:pt x="3747618" y="106198"/>
                  </a:cubicBezTo>
                  <a:cubicBezTo>
                    <a:pt x="3750209" y="99721"/>
                    <a:pt x="3752152" y="93244"/>
                    <a:pt x="3754743" y="87738"/>
                  </a:cubicBezTo>
                  <a:cubicBezTo>
                    <a:pt x="3760248" y="73164"/>
                    <a:pt x="3765754" y="57619"/>
                    <a:pt x="3784213" y="57619"/>
                  </a:cubicBezTo>
                  <a:cubicBezTo>
                    <a:pt x="3801377" y="57619"/>
                    <a:pt x="3818865" y="62153"/>
                    <a:pt x="3828905" y="78670"/>
                  </a:cubicBezTo>
                  <a:cubicBezTo>
                    <a:pt x="3830848" y="82232"/>
                    <a:pt x="3831820" y="87090"/>
                    <a:pt x="3833439" y="92272"/>
                  </a:cubicBezTo>
                  <a:cubicBezTo>
                    <a:pt x="3840887" y="94215"/>
                    <a:pt x="3848012" y="97130"/>
                    <a:pt x="3856432" y="98750"/>
                  </a:cubicBezTo>
                  <a:cubicBezTo>
                    <a:pt x="3864528" y="109761"/>
                    <a:pt x="3871977" y="120772"/>
                    <a:pt x="3879102" y="130812"/>
                  </a:cubicBezTo>
                  <a:cubicBezTo>
                    <a:pt x="3880074" y="129841"/>
                    <a:pt x="3880074" y="128869"/>
                    <a:pt x="3881045" y="128221"/>
                  </a:cubicBezTo>
                  <a:cubicBezTo>
                    <a:pt x="3896590" y="139881"/>
                    <a:pt x="3913106" y="150892"/>
                    <a:pt x="3932214" y="165466"/>
                  </a:cubicBezTo>
                  <a:cubicBezTo>
                    <a:pt x="3936748" y="166438"/>
                    <a:pt x="3946787" y="166438"/>
                    <a:pt x="3958770" y="167409"/>
                  </a:cubicBezTo>
                  <a:cubicBezTo>
                    <a:pt x="3979820" y="193966"/>
                    <a:pt x="4000870" y="223114"/>
                    <a:pt x="4027102" y="247728"/>
                  </a:cubicBezTo>
                  <a:cubicBezTo>
                    <a:pt x="4045562" y="265217"/>
                    <a:pt x="4052687" y="293393"/>
                    <a:pt x="4050096" y="321893"/>
                  </a:cubicBezTo>
                  <a:cubicBezTo>
                    <a:pt x="4048153" y="336467"/>
                    <a:pt x="4044590" y="349098"/>
                    <a:pt x="4037142" y="361081"/>
                  </a:cubicBezTo>
                  <a:cubicBezTo>
                    <a:pt x="4030017" y="374036"/>
                    <a:pt x="4022568" y="386667"/>
                    <a:pt x="4015444" y="400269"/>
                  </a:cubicBezTo>
                  <a:cubicBezTo>
                    <a:pt x="4022568" y="415167"/>
                    <a:pt x="4029046" y="428769"/>
                    <a:pt x="4036494" y="443343"/>
                  </a:cubicBezTo>
                  <a:cubicBezTo>
                    <a:pt x="4043619" y="446906"/>
                    <a:pt x="4052039" y="451764"/>
                    <a:pt x="4061107" y="456946"/>
                  </a:cubicBezTo>
                  <a:lnTo>
                    <a:pt x="4061107" y="488037"/>
                  </a:lnTo>
                  <a:cubicBezTo>
                    <a:pt x="4062078" y="489008"/>
                    <a:pt x="4062726" y="489980"/>
                    <a:pt x="4063698" y="489980"/>
                  </a:cubicBezTo>
                  <a:cubicBezTo>
                    <a:pt x="4103855" y="495486"/>
                    <a:pt x="4143365" y="504554"/>
                    <a:pt x="4183523" y="505526"/>
                  </a:cubicBezTo>
                  <a:cubicBezTo>
                    <a:pt x="4226596" y="506497"/>
                    <a:pt x="4260276" y="522043"/>
                    <a:pt x="4292338" y="546657"/>
                  </a:cubicBezTo>
                  <a:cubicBezTo>
                    <a:pt x="4304968" y="556696"/>
                    <a:pt x="4316950" y="567708"/>
                    <a:pt x="4326018" y="574833"/>
                  </a:cubicBezTo>
                  <a:cubicBezTo>
                    <a:pt x="4326018" y="584225"/>
                    <a:pt x="4327961" y="591350"/>
                    <a:pt x="4327961" y="598799"/>
                  </a:cubicBezTo>
                  <a:cubicBezTo>
                    <a:pt x="4327961" y="607867"/>
                    <a:pt x="4326018" y="615964"/>
                    <a:pt x="4314360" y="622441"/>
                  </a:cubicBezTo>
                  <a:cubicBezTo>
                    <a:pt x="4294928" y="612401"/>
                    <a:pt x="4274850" y="601390"/>
                    <a:pt x="4255742" y="591350"/>
                  </a:cubicBezTo>
                  <a:cubicBezTo>
                    <a:pt x="4243760" y="598799"/>
                    <a:pt x="4243760" y="605924"/>
                    <a:pt x="4246674" y="615316"/>
                  </a:cubicBezTo>
                  <a:cubicBezTo>
                    <a:pt x="4251208" y="627947"/>
                    <a:pt x="4255742" y="640902"/>
                    <a:pt x="4259304" y="654504"/>
                  </a:cubicBezTo>
                  <a:cubicBezTo>
                    <a:pt x="4264810" y="673612"/>
                    <a:pt x="4268372" y="692073"/>
                    <a:pt x="4254770" y="713124"/>
                  </a:cubicBezTo>
                  <a:lnTo>
                    <a:pt x="4168950" y="713124"/>
                  </a:lnTo>
                  <a:cubicBezTo>
                    <a:pt x="4170569" y="729317"/>
                    <a:pt x="4179960" y="739357"/>
                    <a:pt x="4188057" y="747778"/>
                  </a:cubicBezTo>
                  <a:cubicBezTo>
                    <a:pt x="4197125" y="756846"/>
                    <a:pt x="4208136" y="763323"/>
                    <a:pt x="4219146" y="772391"/>
                  </a:cubicBezTo>
                  <a:cubicBezTo>
                    <a:pt x="4216556" y="791499"/>
                    <a:pt x="4214613" y="809960"/>
                    <a:pt x="4211698" y="829068"/>
                  </a:cubicBezTo>
                  <a:cubicBezTo>
                    <a:pt x="4227243" y="843642"/>
                    <a:pt x="4242140" y="857244"/>
                    <a:pt x="4257685" y="872142"/>
                  </a:cubicBezTo>
                  <a:cubicBezTo>
                    <a:pt x="4251208" y="887688"/>
                    <a:pt x="4245702" y="899995"/>
                    <a:pt x="4238254" y="916512"/>
                  </a:cubicBezTo>
                  <a:cubicBezTo>
                    <a:pt x="4245702" y="925580"/>
                    <a:pt x="4253799" y="936592"/>
                    <a:pt x="4263838" y="948575"/>
                  </a:cubicBezTo>
                  <a:cubicBezTo>
                    <a:pt x="4263838" y="959586"/>
                    <a:pt x="4264810" y="972217"/>
                    <a:pt x="4265782" y="985819"/>
                  </a:cubicBezTo>
                  <a:lnTo>
                    <a:pt x="4265782" y="988734"/>
                  </a:lnTo>
                  <a:cubicBezTo>
                    <a:pt x="4273230" y="991325"/>
                    <a:pt x="4279383" y="994240"/>
                    <a:pt x="4287804" y="996831"/>
                  </a:cubicBezTo>
                  <a:cubicBezTo>
                    <a:pt x="4291366" y="1019825"/>
                    <a:pt x="4292338" y="1042496"/>
                    <a:pt x="4285860" y="1065490"/>
                  </a:cubicBezTo>
                  <a:cubicBezTo>
                    <a:pt x="4279383" y="1087513"/>
                    <a:pt x="4271287" y="1109212"/>
                    <a:pt x="4263838" y="1131235"/>
                  </a:cubicBezTo>
                  <a:cubicBezTo>
                    <a:pt x="4300434" y="1155849"/>
                    <a:pt x="4344478" y="1165889"/>
                    <a:pt x="4366176" y="1210906"/>
                  </a:cubicBezTo>
                  <a:cubicBezTo>
                    <a:pt x="4363585" y="1225480"/>
                    <a:pt x="4346097" y="1242645"/>
                    <a:pt x="4353546" y="1258191"/>
                  </a:cubicBezTo>
                  <a:cubicBezTo>
                    <a:pt x="4373624" y="1278270"/>
                    <a:pt x="4389169" y="1293168"/>
                    <a:pt x="4406657" y="1311305"/>
                  </a:cubicBezTo>
                  <a:lnTo>
                    <a:pt x="4406657" y="1336890"/>
                  </a:lnTo>
                  <a:cubicBezTo>
                    <a:pt x="4399208" y="1340453"/>
                    <a:pt x="4391112" y="1344339"/>
                    <a:pt x="4383664" y="1347902"/>
                  </a:cubicBezTo>
                  <a:cubicBezTo>
                    <a:pt x="4379130" y="1349845"/>
                    <a:pt x="4374596" y="1352436"/>
                    <a:pt x="4370062" y="1354379"/>
                  </a:cubicBezTo>
                  <a:cubicBezTo>
                    <a:pt x="4370062" y="1353407"/>
                    <a:pt x="4369090" y="1353407"/>
                    <a:pt x="4369090" y="1352436"/>
                  </a:cubicBezTo>
                  <a:cubicBezTo>
                    <a:pt x="4356136" y="1364419"/>
                    <a:pt x="4343506" y="1375430"/>
                    <a:pt x="4330552" y="1387090"/>
                  </a:cubicBezTo>
                  <a:cubicBezTo>
                    <a:pt x="4327961" y="1397129"/>
                    <a:pt x="4324398" y="1407169"/>
                    <a:pt x="4320512" y="1416561"/>
                  </a:cubicBezTo>
                  <a:cubicBezTo>
                    <a:pt x="4290394" y="1431783"/>
                    <a:pt x="4264810" y="1424658"/>
                    <a:pt x="4239226" y="1394538"/>
                  </a:cubicBezTo>
                  <a:cubicBezTo>
                    <a:pt x="4235663" y="1376078"/>
                    <a:pt x="4254770" y="1356970"/>
                    <a:pt x="4238254" y="1339481"/>
                  </a:cubicBezTo>
                  <a:cubicBezTo>
                    <a:pt x="4232748" y="1334299"/>
                    <a:pt x="4224652" y="1332356"/>
                    <a:pt x="4215584" y="1327822"/>
                  </a:cubicBezTo>
                  <a:cubicBezTo>
                    <a:pt x="4203602" y="1354379"/>
                    <a:pt x="4192591" y="1377050"/>
                    <a:pt x="4159882" y="1374459"/>
                  </a:cubicBezTo>
                  <a:cubicBezTo>
                    <a:pt x="4153405" y="1369925"/>
                    <a:pt x="4145956" y="1364419"/>
                    <a:pt x="4136888" y="1356970"/>
                  </a:cubicBezTo>
                  <a:cubicBezTo>
                    <a:pt x="4124906" y="1360532"/>
                    <a:pt x="4112276" y="1364419"/>
                    <a:pt x="4099322" y="1367981"/>
                  </a:cubicBezTo>
                  <a:cubicBezTo>
                    <a:pt x="4019978" y="1330413"/>
                    <a:pt x="3973343" y="1339481"/>
                    <a:pt x="3914078" y="1358913"/>
                  </a:cubicBezTo>
                  <a:cubicBezTo>
                    <a:pt x="3899181" y="1380612"/>
                    <a:pt x="3885579" y="1402635"/>
                    <a:pt x="3873596" y="1421743"/>
                  </a:cubicBezTo>
                  <a:cubicBezTo>
                    <a:pt x="3826314" y="1437289"/>
                    <a:pt x="3808826" y="1400044"/>
                    <a:pt x="3779679" y="1378993"/>
                  </a:cubicBezTo>
                  <a:cubicBezTo>
                    <a:pt x="3754095" y="1392595"/>
                    <a:pt x="3730130" y="1410084"/>
                    <a:pt x="3703574" y="1419152"/>
                  </a:cubicBezTo>
                  <a:cubicBezTo>
                    <a:pt x="3677990" y="1428221"/>
                    <a:pt x="3649814" y="1430164"/>
                    <a:pt x="3623259" y="1434698"/>
                  </a:cubicBezTo>
                  <a:cubicBezTo>
                    <a:pt x="3615162" y="1442147"/>
                    <a:pt x="3606742" y="1449272"/>
                    <a:pt x="3596703" y="1458340"/>
                  </a:cubicBezTo>
                  <a:cubicBezTo>
                    <a:pt x="3573062" y="1458340"/>
                    <a:pt x="3547477" y="1460283"/>
                    <a:pt x="3521893" y="1458340"/>
                  </a:cubicBezTo>
                  <a:cubicBezTo>
                    <a:pt x="3476230" y="1455749"/>
                    <a:pt x="3434129" y="1467732"/>
                    <a:pt x="3396562" y="1491374"/>
                  </a:cubicBezTo>
                  <a:cubicBezTo>
                    <a:pt x="3353814" y="1517931"/>
                    <a:pt x="3308798" y="1538983"/>
                    <a:pt x="3258601" y="1547079"/>
                  </a:cubicBezTo>
                  <a:cubicBezTo>
                    <a:pt x="3242084" y="1549994"/>
                    <a:pt x="3226540" y="1558415"/>
                    <a:pt x="3210995" y="1564568"/>
                  </a:cubicBezTo>
                  <a:cubicBezTo>
                    <a:pt x="3195450" y="1571046"/>
                    <a:pt x="3180876" y="1580114"/>
                    <a:pt x="3165332" y="1587239"/>
                  </a:cubicBezTo>
                  <a:cubicBezTo>
                    <a:pt x="3130680" y="1603756"/>
                    <a:pt x="3096027" y="1611853"/>
                    <a:pt x="3057489" y="1598250"/>
                  </a:cubicBezTo>
                  <a:cubicBezTo>
                    <a:pt x="3045830" y="1593716"/>
                    <a:pt x="3029314" y="1591125"/>
                    <a:pt x="3017331" y="1595659"/>
                  </a:cubicBezTo>
                  <a:cubicBezTo>
                    <a:pt x="2982679" y="1608290"/>
                    <a:pt x="2955152" y="1592745"/>
                    <a:pt x="2931510" y="1573636"/>
                  </a:cubicBezTo>
                  <a:cubicBezTo>
                    <a:pt x="2903011" y="1549994"/>
                    <a:pt x="2874836" y="1536068"/>
                    <a:pt x="2838241" y="1548051"/>
                  </a:cubicBezTo>
                  <a:cubicBezTo>
                    <a:pt x="2830792" y="1549994"/>
                    <a:pt x="2823668" y="1549023"/>
                    <a:pt x="2811685" y="1549994"/>
                  </a:cubicBezTo>
                  <a:cubicBezTo>
                    <a:pt x="2801646" y="1564568"/>
                    <a:pt x="2789663" y="1580114"/>
                    <a:pt x="2775090" y="1600193"/>
                  </a:cubicBezTo>
                  <a:lnTo>
                    <a:pt x="2766022" y="1600193"/>
                  </a:lnTo>
                  <a:cubicBezTo>
                    <a:pt x="2757926" y="1600193"/>
                    <a:pt x="2749505" y="1601165"/>
                    <a:pt x="2740438" y="1600193"/>
                  </a:cubicBezTo>
                  <a:cubicBezTo>
                    <a:pt x="2723921" y="1599222"/>
                    <a:pt x="2709348" y="1601813"/>
                    <a:pt x="2694774" y="1610233"/>
                  </a:cubicBezTo>
                  <a:cubicBezTo>
                    <a:pt x="2654617" y="1631285"/>
                    <a:pt x="2612516" y="1638410"/>
                    <a:pt x="2567824" y="1626751"/>
                  </a:cubicBezTo>
                  <a:cubicBezTo>
                    <a:pt x="2560376" y="1624807"/>
                    <a:pt x="2551308" y="1623836"/>
                    <a:pt x="2543859" y="1622864"/>
                  </a:cubicBezTo>
                  <a:cubicBezTo>
                    <a:pt x="2530258" y="1587239"/>
                    <a:pt x="2512769" y="1574608"/>
                    <a:pt x="2475526" y="1576227"/>
                  </a:cubicBezTo>
                  <a:cubicBezTo>
                    <a:pt x="2471640" y="1605699"/>
                    <a:pt x="2453504" y="1634847"/>
                    <a:pt x="2478117" y="1663024"/>
                  </a:cubicBezTo>
                  <a:cubicBezTo>
                    <a:pt x="2474555" y="1670472"/>
                    <a:pt x="2471640" y="1677921"/>
                    <a:pt x="2470021" y="1681484"/>
                  </a:cubicBezTo>
                  <a:cubicBezTo>
                    <a:pt x="2473583" y="1702535"/>
                    <a:pt x="2477146" y="1720672"/>
                    <a:pt x="2480060" y="1733626"/>
                  </a:cubicBezTo>
                  <a:cubicBezTo>
                    <a:pt x="2465487" y="1771843"/>
                    <a:pt x="2434397" y="1753706"/>
                    <a:pt x="2411404" y="1764718"/>
                  </a:cubicBezTo>
                  <a:cubicBezTo>
                    <a:pt x="2418852" y="1799371"/>
                    <a:pt x="2407841" y="1825928"/>
                    <a:pt x="2374808" y="1838559"/>
                  </a:cubicBezTo>
                  <a:lnTo>
                    <a:pt x="2374808" y="1874184"/>
                  </a:lnTo>
                  <a:lnTo>
                    <a:pt x="2343071" y="1874184"/>
                  </a:lnTo>
                  <a:cubicBezTo>
                    <a:pt x="2325583" y="1861554"/>
                    <a:pt x="2308095" y="1847627"/>
                    <a:pt x="2289959" y="1834025"/>
                  </a:cubicBezTo>
                  <a:cubicBezTo>
                    <a:pt x="2292550" y="1814917"/>
                    <a:pt x="2294493" y="1798400"/>
                    <a:pt x="2297084" y="1780911"/>
                  </a:cubicBezTo>
                  <a:cubicBezTo>
                    <a:pt x="2284454" y="1772814"/>
                    <a:pt x="2272471" y="1765689"/>
                    <a:pt x="2259841" y="1757269"/>
                  </a:cubicBezTo>
                  <a:lnTo>
                    <a:pt x="2259841" y="1738161"/>
                  </a:lnTo>
                  <a:lnTo>
                    <a:pt x="2259841" y="1716138"/>
                  </a:lnTo>
                  <a:cubicBezTo>
                    <a:pt x="2268909" y="1709013"/>
                    <a:pt x="2280891" y="1699620"/>
                    <a:pt x="2294493" y="1689581"/>
                  </a:cubicBezTo>
                  <a:cubicBezTo>
                    <a:pt x="2301942" y="1667882"/>
                    <a:pt x="2319106" y="1652984"/>
                    <a:pt x="2343071" y="1643915"/>
                  </a:cubicBezTo>
                  <a:cubicBezTo>
                    <a:pt x="2337565" y="1628370"/>
                    <a:pt x="2332060" y="1613796"/>
                    <a:pt x="2325583" y="1594688"/>
                  </a:cubicBezTo>
                  <a:cubicBezTo>
                    <a:pt x="2333679" y="1589182"/>
                    <a:pt x="2342099" y="1583676"/>
                    <a:pt x="2348252" y="1580114"/>
                  </a:cubicBezTo>
                  <a:cubicBezTo>
                    <a:pt x="2343718" y="1559062"/>
                    <a:pt x="2330117" y="1552585"/>
                    <a:pt x="2313600" y="1547079"/>
                  </a:cubicBezTo>
                  <a:cubicBezTo>
                    <a:pt x="2308095" y="1557119"/>
                    <a:pt x="2303561" y="1566188"/>
                    <a:pt x="2298055" y="1577199"/>
                  </a:cubicBezTo>
                  <a:lnTo>
                    <a:pt x="2254335" y="1577199"/>
                  </a:lnTo>
                  <a:cubicBezTo>
                    <a:pt x="2247858" y="1583676"/>
                    <a:pt x="2240410" y="1592745"/>
                    <a:pt x="2232313" y="1601813"/>
                  </a:cubicBezTo>
                  <a:cubicBezTo>
                    <a:pt x="2243324" y="1615739"/>
                    <a:pt x="2252392" y="1629341"/>
                    <a:pt x="2239762" y="1644887"/>
                  </a:cubicBezTo>
                  <a:cubicBezTo>
                    <a:pt x="2223246" y="1664967"/>
                    <a:pt x="2203490" y="1656870"/>
                    <a:pt x="2184383" y="1650393"/>
                  </a:cubicBezTo>
                  <a:cubicBezTo>
                    <a:pt x="2173372" y="1656870"/>
                    <a:pt x="2163980" y="1660433"/>
                    <a:pt x="2155884" y="1661404"/>
                  </a:cubicBezTo>
                  <a:cubicBezTo>
                    <a:pt x="2137748" y="1663995"/>
                    <a:pt x="2122204" y="1655898"/>
                    <a:pt x="2096619" y="1632904"/>
                  </a:cubicBezTo>
                  <a:cubicBezTo>
                    <a:pt x="2087228" y="1625779"/>
                    <a:pt x="2079131" y="1616711"/>
                    <a:pt x="2069092" y="1611205"/>
                  </a:cubicBezTo>
                  <a:cubicBezTo>
                    <a:pt x="2045451" y="1596307"/>
                    <a:pt x="2019866" y="1588210"/>
                    <a:pt x="1989424" y="1593716"/>
                  </a:cubicBezTo>
                  <a:cubicBezTo>
                    <a:pt x="1965783" y="1617358"/>
                    <a:pt x="1937608" y="1640353"/>
                    <a:pt x="1900041" y="1652336"/>
                  </a:cubicBezTo>
                  <a:cubicBezTo>
                    <a:pt x="1903603" y="1682456"/>
                    <a:pt x="1878991" y="1696058"/>
                    <a:pt x="1861502" y="1715166"/>
                  </a:cubicBezTo>
                  <a:cubicBezTo>
                    <a:pt x="1859883" y="1724558"/>
                    <a:pt x="1858912" y="1733626"/>
                    <a:pt x="1856969" y="1744638"/>
                  </a:cubicBezTo>
                  <a:cubicBezTo>
                    <a:pt x="1847901" y="1745286"/>
                    <a:pt x="1839804" y="1746257"/>
                    <a:pt x="1831384" y="1747229"/>
                  </a:cubicBezTo>
                  <a:cubicBezTo>
                    <a:pt x="1818754" y="1748200"/>
                    <a:pt x="1805800" y="1748200"/>
                    <a:pt x="1797704" y="1723587"/>
                  </a:cubicBezTo>
                  <a:cubicBezTo>
                    <a:pt x="1794141" y="1776377"/>
                    <a:pt x="1763052" y="1787388"/>
                    <a:pt x="1727428" y="1790303"/>
                  </a:cubicBezTo>
                  <a:cubicBezTo>
                    <a:pt x="1699900" y="1791922"/>
                    <a:pt x="1672373" y="1790303"/>
                    <a:pt x="1647760" y="1790303"/>
                  </a:cubicBezTo>
                  <a:cubicBezTo>
                    <a:pt x="1624767" y="1795809"/>
                    <a:pt x="1604040" y="1799371"/>
                    <a:pt x="1583637" y="1805849"/>
                  </a:cubicBezTo>
                  <a:cubicBezTo>
                    <a:pt x="1569064" y="1810383"/>
                    <a:pt x="1556434" y="1816860"/>
                    <a:pt x="1537326" y="1824957"/>
                  </a:cubicBezTo>
                  <a:lnTo>
                    <a:pt x="1507856" y="1810383"/>
                  </a:lnTo>
                  <a:cubicBezTo>
                    <a:pt x="1499760" y="1805849"/>
                    <a:pt x="1492311" y="1799371"/>
                    <a:pt x="1483243" y="1796456"/>
                  </a:cubicBezTo>
                  <a:cubicBezTo>
                    <a:pt x="1433046" y="1780911"/>
                    <a:pt x="1399042" y="1747229"/>
                    <a:pt x="1376372" y="1701564"/>
                  </a:cubicBezTo>
                  <a:cubicBezTo>
                    <a:pt x="1367952" y="1686018"/>
                    <a:pt x="1359856" y="1672416"/>
                    <a:pt x="1351759" y="1657842"/>
                  </a:cubicBezTo>
                  <a:cubicBezTo>
                    <a:pt x="1326175" y="1658489"/>
                    <a:pt x="1306096" y="1653955"/>
                    <a:pt x="1288608" y="1638410"/>
                  </a:cubicBezTo>
                  <a:cubicBezTo>
                    <a:pt x="1283103" y="1633876"/>
                    <a:pt x="1275654" y="1630313"/>
                    <a:pt x="1268529" y="1628370"/>
                  </a:cubicBezTo>
                  <a:cubicBezTo>
                    <a:pt x="1244888" y="1622864"/>
                    <a:pt x="1226429" y="1608290"/>
                    <a:pt x="1209912" y="1591125"/>
                  </a:cubicBezTo>
                  <a:cubicBezTo>
                    <a:pt x="1194367" y="1574608"/>
                    <a:pt x="1173317" y="1567159"/>
                    <a:pt x="1149676" y="1566188"/>
                  </a:cubicBezTo>
                  <a:cubicBezTo>
                    <a:pt x="1123120" y="1565216"/>
                    <a:pt x="1095916" y="1563597"/>
                    <a:pt x="1070332" y="1557119"/>
                  </a:cubicBezTo>
                  <a:cubicBezTo>
                    <a:pt x="1066446" y="1556148"/>
                    <a:pt x="1062883" y="1555176"/>
                    <a:pt x="1059321" y="1555176"/>
                  </a:cubicBezTo>
                  <a:cubicBezTo>
                    <a:pt x="1040861" y="1554528"/>
                    <a:pt x="1029203" y="1562625"/>
                    <a:pt x="1016248" y="1577199"/>
                  </a:cubicBezTo>
                  <a:cubicBezTo>
                    <a:pt x="1018839" y="1594688"/>
                    <a:pt x="1020782" y="1612824"/>
                    <a:pt x="1023697" y="1630313"/>
                  </a:cubicBezTo>
                  <a:cubicBezTo>
                    <a:pt x="1006209" y="1648450"/>
                    <a:pt x="1003618" y="1669501"/>
                    <a:pt x="1003618" y="1693467"/>
                  </a:cubicBezTo>
                  <a:cubicBezTo>
                    <a:pt x="1003618" y="1715166"/>
                    <a:pt x="999732" y="1736217"/>
                    <a:pt x="977062" y="1747229"/>
                  </a:cubicBezTo>
                  <a:cubicBezTo>
                    <a:pt x="955040" y="1743666"/>
                    <a:pt x="949535" y="1723587"/>
                    <a:pt x="935933" y="1709660"/>
                  </a:cubicBezTo>
                  <a:cubicBezTo>
                    <a:pt x="912940" y="1715166"/>
                    <a:pt x="893832" y="1728121"/>
                    <a:pt x="873754" y="1741723"/>
                  </a:cubicBezTo>
                  <a:cubicBezTo>
                    <a:pt x="862743" y="1739780"/>
                    <a:pt x="850760" y="1737189"/>
                    <a:pt x="839101" y="1734598"/>
                  </a:cubicBezTo>
                  <a:cubicBezTo>
                    <a:pt x="828090" y="1740751"/>
                    <a:pt x="817079" y="1747229"/>
                    <a:pt x="804125" y="1754678"/>
                  </a:cubicBezTo>
                  <a:cubicBezTo>
                    <a:pt x="765911" y="1737189"/>
                    <a:pt x="725753" y="1720672"/>
                    <a:pt x="687215" y="1701564"/>
                  </a:cubicBezTo>
                  <a:cubicBezTo>
                    <a:pt x="675232" y="1696058"/>
                    <a:pt x="666164" y="1683427"/>
                    <a:pt x="656125" y="1675007"/>
                  </a:cubicBezTo>
                  <a:cubicBezTo>
                    <a:pt x="655153" y="1661404"/>
                    <a:pt x="655153" y="1649421"/>
                    <a:pt x="654506" y="1637438"/>
                  </a:cubicBezTo>
                  <a:cubicBezTo>
                    <a:pt x="645114" y="1620273"/>
                    <a:pt x="624063" y="1604728"/>
                    <a:pt x="646085" y="1580762"/>
                  </a:cubicBezTo>
                  <a:cubicBezTo>
                    <a:pt x="640580" y="1576227"/>
                    <a:pt x="636046" y="1572665"/>
                    <a:pt x="630540" y="1568131"/>
                  </a:cubicBezTo>
                  <a:cubicBezTo>
                    <a:pt x="616939" y="1578171"/>
                    <a:pt x="610462" y="1601813"/>
                    <a:pt x="584877" y="1589182"/>
                  </a:cubicBezTo>
                  <a:cubicBezTo>
                    <a:pt x="581315" y="1580762"/>
                    <a:pt x="576781" y="1571693"/>
                    <a:pt x="571276" y="1562625"/>
                  </a:cubicBezTo>
                  <a:cubicBezTo>
                    <a:pt x="560265" y="1564568"/>
                    <a:pt x="549254" y="1565216"/>
                    <a:pt x="537271" y="1567159"/>
                  </a:cubicBezTo>
                  <a:cubicBezTo>
                    <a:pt x="535652" y="1557119"/>
                    <a:pt x="533709" y="1548051"/>
                    <a:pt x="531118" y="1537040"/>
                  </a:cubicBezTo>
                  <a:lnTo>
                    <a:pt x="468938" y="1537040"/>
                  </a:lnTo>
                  <a:cubicBezTo>
                    <a:pt x="455013" y="1568131"/>
                    <a:pt x="426837" y="1582705"/>
                    <a:pt x="402872" y="1601165"/>
                  </a:cubicBezTo>
                  <a:cubicBezTo>
                    <a:pt x="382146" y="1582705"/>
                    <a:pt x="381174" y="1574608"/>
                    <a:pt x="395748" y="1541574"/>
                  </a:cubicBezTo>
                  <a:cubicBezTo>
                    <a:pt x="372754" y="1547079"/>
                    <a:pt x="351056" y="1553557"/>
                    <a:pt x="332596" y="1544488"/>
                  </a:cubicBezTo>
                  <a:cubicBezTo>
                    <a:pt x="313489" y="1552585"/>
                    <a:pt x="297944" y="1560682"/>
                    <a:pt x="279809" y="1569102"/>
                  </a:cubicBezTo>
                  <a:cubicBezTo>
                    <a:pt x="268798" y="1562625"/>
                    <a:pt x="258758" y="1555176"/>
                    <a:pt x="248719" y="1549023"/>
                  </a:cubicBezTo>
                  <a:cubicBezTo>
                    <a:pt x="257787" y="1526028"/>
                    <a:pt x="274303" y="1513397"/>
                    <a:pt x="290496" y="1502386"/>
                  </a:cubicBezTo>
                  <a:cubicBezTo>
                    <a:pt x="300535" y="1495909"/>
                    <a:pt x="310575" y="1495909"/>
                    <a:pt x="321585" y="1498499"/>
                  </a:cubicBezTo>
                  <a:cubicBezTo>
                    <a:pt x="343607" y="1503357"/>
                    <a:pt x="365629" y="1505948"/>
                    <a:pt x="379231" y="1508863"/>
                  </a:cubicBezTo>
                  <a:cubicBezTo>
                    <a:pt x="411293" y="1492346"/>
                    <a:pt x="434934" y="1479391"/>
                    <a:pt x="458899" y="1466761"/>
                  </a:cubicBezTo>
                  <a:cubicBezTo>
                    <a:pt x="457927" y="1465789"/>
                    <a:pt x="457927" y="1463846"/>
                    <a:pt x="457927" y="1462874"/>
                  </a:cubicBezTo>
                  <a:cubicBezTo>
                    <a:pt x="438820" y="1463846"/>
                    <a:pt x="419389" y="1465789"/>
                    <a:pt x="395748" y="1467732"/>
                  </a:cubicBezTo>
                  <a:cubicBezTo>
                    <a:pt x="381174" y="1459312"/>
                    <a:pt x="364658" y="1456721"/>
                    <a:pt x="345551" y="1458340"/>
                  </a:cubicBezTo>
                  <a:cubicBezTo>
                    <a:pt x="339074" y="1459312"/>
                    <a:pt x="332596" y="1461255"/>
                    <a:pt x="326119" y="1462874"/>
                  </a:cubicBezTo>
                  <a:cubicBezTo>
                    <a:pt x="316080" y="1465789"/>
                    <a:pt x="303450" y="1466761"/>
                    <a:pt x="294382" y="1462874"/>
                  </a:cubicBezTo>
                  <a:cubicBezTo>
                    <a:pt x="269445" y="1453806"/>
                    <a:pt x="247747" y="1458340"/>
                    <a:pt x="227668" y="1470323"/>
                  </a:cubicBezTo>
                  <a:cubicBezTo>
                    <a:pt x="202084" y="1451215"/>
                    <a:pt x="205646" y="1431135"/>
                    <a:pt x="239327" y="1401663"/>
                  </a:cubicBezTo>
                  <a:cubicBezTo>
                    <a:pt x="259406" y="1392595"/>
                    <a:pt x="274303" y="1408141"/>
                    <a:pt x="294382" y="1411703"/>
                  </a:cubicBezTo>
                  <a:cubicBezTo>
                    <a:pt x="298916" y="1405550"/>
                    <a:pt x="303450" y="1399073"/>
                    <a:pt x="308955" y="1390652"/>
                  </a:cubicBezTo>
                  <a:cubicBezTo>
                    <a:pt x="297944" y="1387090"/>
                    <a:pt x="290496" y="1385470"/>
                    <a:pt x="281428" y="1382555"/>
                  </a:cubicBezTo>
                  <a:cubicBezTo>
                    <a:pt x="274303" y="1370572"/>
                    <a:pt x="265883" y="1357942"/>
                    <a:pt x="258758" y="1344987"/>
                  </a:cubicBezTo>
                  <a:cubicBezTo>
                    <a:pt x="233174" y="1357942"/>
                    <a:pt x="233174" y="1357942"/>
                    <a:pt x="210180" y="1334947"/>
                  </a:cubicBezTo>
                  <a:lnTo>
                    <a:pt x="210180" y="1303856"/>
                  </a:lnTo>
                  <a:lnTo>
                    <a:pt x="210180" y="1278270"/>
                  </a:lnTo>
                  <a:cubicBezTo>
                    <a:pt x="199169" y="1272117"/>
                    <a:pt x="190101" y="1267583"/>
                    <a:pt x="182005" y="1262725"/>
                  </a:cubicBezTo>
                  <a:cubicBezTo>
                    <a:pt x="178119" y="1235520"/>
                    <a:pt x="188158" y="1230014"/>
                    <a:pt x="230259" y="1220946"/>
                  </a:cubicBezTo>
                  <a:cubicBezTo>
                    <a:pt x="228316" y="1209935"/>
                    <a:pt x="226697" y="1198923"/>
                    <a:pt x="224754" y="1185321"/>
                  </a:cubicBezTo>
                  <a:cubicBezTo>
                    <a:pt x="229288" y="1178844"/>
                    <a:pt x="233822" y="1170423"/>
                    <a:pt x="240299" y="1161355"/>
                  </a:cubicBezTo>
                  <a:cubicBezTo>
                    <a:pt x="228316" y="1149372"/>
                    <a:pt x="211152" y="1144190"/>
                    <a:pt x="193664" y="1138684"/>
                  </a:cubicBezTo>
                  <a:cubicBezTo>
                    <a:pt x="148001" y="1123139"/>
                    <a:pt x="148001" y="1123139"/>
                    <a:pt x="128893" y="1082008"/>
                  </a:cubicBezTo>
                  <a:cubicBezTo>
                    <a:pt x="114320" y="1090104"/>
                    <a:pt x="114320" y="1090104"/>
                    <a:pt x="105252" y="1107593"/>
                  </a:cubicBezTo>
                  <a:cubicBezTo>
                    <a:pt x="85821" y="1113099"/>
                    <a:pt x="69305" y="1110184"/>
                    <a:pt x="58617" y="1091076"/>
                  </a:cubicBezTo>
                  <a:cubicBezTo>
                    <a:pt x="54731" y="1085570"/>
                    <a:pt x="48578" y="1081036"/>
                    <a:pt x="43073" y="1076502"/>
                  </a:cubicBezTo>
                  <a:cubicBezTo>
                    <a:pt x="30119" y="1066462"/>
                    <a:pt x="27528" y="1063547"/>
                    <a:pt x="27528" y="1050916"/>
                  </a:cubicBezTo>
                  <a:cubicBezTo>
                    <a:pt x="27528" y="1046382"/>
                    <a:pt x="27528" y="1040877"/>
                    <a:pt x="28175" y="1033428"/>
                  </a:cubicBezTo>
                  <a:cubicBezTo>
                    <a:pt x="36596" y="1027922"/>
                    <a:pt x="46635" y="1021445"/>
                    <a:pt x="55703" y="1015291"/>
                  </a:cubicBezTo>
                  <a:cubicBezTo>
                    <a:pt x="43720" y="972217"/>
                    <a:pt x="43720" y="972217"/>
                    <a:pt x="53112" y="933029"/>
                  </a:cubicBezTo>
                  <a:cubicBezTo>
                    <a:pt x="74162" y="923637"/>
                    <a:pt x="93270" y="928495"/>
                    <a:pt x="107843" y="944688"/>
                  </a:cubicBezTo>
                  <a:cubicBezTo>
                    <a:pt x="121445" y="961205"/>
                    <a:pt x="127922" y="980313"/>
                    <a:pt x="115939" y="1001365"/>
                  </a:cubicBezTo>
                  <a:cubicBezTo>
                    <a:pt x="113349" y="1006871"/>
                    <a:pt x="114320" y="1014319"/>
                    <a:pt x="117882" y="1023388"/>
                  </a:cubicBezTo>
                  <a:cubicBezTo>
                    <a:pt x="123388" y="1018854"/>
                    <a:pt x="129865" y="1013348"/>
                    <a:pt x="136018" y="1007842"/>
                  </a:cubicBezTo>
                  <a:cubicBezTo>
                    <a:pt x="162574" y="1020797"/>
                    <a:pt x="189130" y="1036342"/>
                    <a:pt x="218277" y="1016910"/>
                  </a:cubicBezTo>
                  <a:cubicBezTo>
                    <a:pt x="203703" y="1013348"/>
                    <a:pt x="188158" y="1009785"/>
                    <a:pt x="177147" y="1006871"/>
                  </a:cubicBezTo>
                  <a:cubicBezTo>
                    <a:pt x="164517" y="985171"/>
                    <a:pt x="154478" y="967683"/>
                    <a:pt x="143467" y="948575"/>
                  </a:cubicBezTo>
                  <a:cubicBezTo>
                    <a:pt x="143467" y="941126"/>
                    <a:pt x="144438" y="935620"/>
                    <a:pt x="145410" y="931086"/>
                  </a:cubicBezTo>
                  <a:cubicBezTo>
                    <a:pt x="148972" y="917483"/>
                    <a:pt x="158040" y="911978"/>
                    <a:pt x="179091" y="911006"/>
                  </a:cubicBezTo>
                  <a:cubicBezTo>
                    <a:pt x="193664" y="910035"/>
                    <a:pt x="209209" y="911978"/>
                    <a:pt x="215686" y="892870"/>
                  </a:cubicBezTo>
                  <a:cubicBezTo>
                    <a:pt x="201112" y="886716"/>
                    <a:pt x="186539" y="882182"/>
                    <a:pt x="172613" y="873762"/>
                  </a:cubicBezTo>
                  <a:cubicBezTo>
                    <a:pt x="167108" y="870199"/>
                    <a:pt x="164517" y="862102"/>
                    <a:pt x="161602" y="856597"/>
                  </a:cubicBezTo>
                  <a:cubicBezTo>
                    <a:pt x="163546" y="838136"/>
                    <a:pt x="165489" y="821619"/>
                    <a:pt x="167108" y="805426"/>
                  </a:cubicBezTo>
                  <a:cubicBezTo>
                    <a:pt x="155449" y="796034"/>
                    <a:pt x="146058" y="789880"/>
                    <a:pt x="135370" y="780488"/>
                  </a:cubicBezTo>
                  <a:cubicBezTo>
                    <a:pt x="134399" y="771420"/>
                    <a:pt x="134399" y="761380"/>
                    <a:pt x="133427" y="750368"/>
                  </a:cubicBezTo>
                  <a:cubicBezTo>
                    <a:pt x="153506" y="733204"/>
                    <a:pt x="173585" y="714743"/>
                    <a:pt x="192692" y="697578"/>
                  </a:cubicBezTo>
                  <a:cubicBezTo>
                    <a:pt x="191073" y="691101"/>
                    <a:pt x="191073" y="686567"/>
                    <a:pt x="189130" y="682680"/>
                  </a:cubicBezTo>
                  <a:cubicBezTo>
                    <a:pt x="187187" y="681061"/>
                    <a:pt x="183624" y="679118"/>
                    <a:pt x="180062" y="675555"/>
                  </a:cubicBezTo>
                  <a:cubicBezTo>
                    <a:pt x="165489" y="689158"/>
                    <a:pt x="146058" y="688186"/>
                    <a:pt x="126950" y="689158"/>
                  </a:cubicBezTo>
                  <a:cubicBezTo>
                    <a:pt x="94241" y="690129"/>
                    <a:pt x="62180" y="694663"/>
                    <a:pt x="22022" y="698226"/>
                  </a:cubicBezTo>
                  <a:cubicBezTo>
                    <a:pt x="19108" y="696607"/>
                    <a:pt x="9068" y="692073"/>
                    <a:pt x="0" y="687538"/>
                  </a:cubicBezTo>
                  <a:lnTo>
                    <a:pt x="0" y="655476"/>
                  </a:lnTo>
                  <a:cubicBezTo>
                    <a:pt x="14574" y="636368"/>
                    <a:pt x="23641" y="615316"/>
                    <a:pt x="25585" y="591350"/>
                  </a:cubicBezTo>
                  <a:cubicBezTo>
                    <a:pt x="26556" y="581310"/>
                    <a:pt x="26556" y="571270"/>
                    <a:pt x="24613" y="560259"/>
                  </a:cubicBezTo>
                  <a:cubicBezTo>
                    <a:pt x="36596" y="549248"/>
                    <a:pt x="47607" y="538560"/>
                    <a:pt x="58617" y="527549"/>
                  </a:cubicBezTo>
                  <a:cubicBezTo>
                    <a:pt x="35624" y="507469"/>
                    <a:pt x="64771" y="496457"/>
                    <a:pt x="70276" y="479940"/>
                  </a:cubicBezTo>
                  <a:cubicBezTo>
                    <a:pt x="69305" y="475406"/>
                    <a:pt x="67685" y="469900"/>
                    <a:pt x="66714" y="465366"/>
                  </a:cubicBezTo>
                  <a:lnTo>
                    <a:pt x="97804" y="463423"/>
                  </a:lnTo>
                  <a:cubicBezTo>
                    <a:pt x="97804" y="463423"/>
                    <a:pt x="124359" y="454355"/>
                    <a:pt x="140876" y="450792"/>
                  </a:cubicBezTo>
                  <a:cubicBezTo>
                    <a:pt x="153506" y="447877"/>
                    <a:pt x="201112" y="431360"/>
                    <a:pt x="223134" y="423264"/>
                  </a:cubicBezTo>
                  <a:cubicBezTo>
                    <a:pt x="230259" y="423264"/>
                    <a:pt x="236736" y="423264"/>
                    <a:pt x="242242" y="421320"/>
                  </a:cubicBezTo>
                  <a:cubicBezTo>
                    <a:pt x="251310" y="418729"/>
                    <a:pt x="260377" y="416786"/>
                    <a:pt x="269445" y="414195"/>
                  </a:cubicBezTo>
                  <a:cubicBezTo>
                    <a:pt x="283371" y="410633"/>
                    <a:pt x="296001" y="406746"/>
                    <a:pt x="309927" y="403184"/>
                  </a:cubicBezTo>
                  <a:cubicBezTo>
                    <a:pt x="326119" y="417758"/>
                    <a:pt x="341017" y="431360"/>
                    <a:pt x="352675" y="443343"/>
                  </a:cubicBezTo>
                  <a:cubicBezTo>
                    <a:pt x="372754" y="445286"/>
                    <a:pt x="390242" y="446258"/>
                    <a:pt x="411293" y="447877"/>
                  </a:cubicBezTo>
                  <a:cubicBezTo>
                    <a:pt x="407730" y="436218"/>
                    <a:pt x="403844" y="425854"/>
                    <a:pt x="401253" y="416786"/>
                  </a:cubicBezTo>
                  <a:cubicBezTo>
                    <a:pt x="414855" y="397678"/>
                    <a:pt x="425866" y="393144"/>
                    <a:pt x="445945" y="398650"/>
                  </a:cubicBezTo>
                  <a:cubicBezTo>
                    <a:pt x="474444" y="405775"/>
                    <a:pt x="485131" y="417758"/>
                    <a:pt x="488046" y="446906"/>
                  </a:cubicBezTo>
                  <a:cubicBezTo>
                    <a:pt x="507153" y="453383"/>
                    <a:pt x="526260" y="456298"/>
                    <a:pt x="546663" y="456298"/>
                  </a:cubicBezTo>
                  <a:cubicBezTo>
                    <a:pt x="563827" y="456298"/>
                    <a:pt x="581315" y="454355"/>
                    <a:pt x="598479" y="452412"/>
                  </a:cubicBezTo>
                  <a:cubicBezTo>
                    <a:pt x="630540" y="447877"/>
                    <a:pt x="661630" y="447877"/>
                    <a:pt x="692720" y="456946"/>
                  </a:cubicBezTo>
                  <a:cubicBezTo>
                    <a:pt x="700816" y="459860"/>
                    <a:pt x="709237" y="463423"/>
                    <a:pt x="716361" y="455326"/>
                  </a:cubicBezTo>
                  <a:cubicBezTo>
                    <a:pt x="704703" y="445286"/>
                    <a:pt x="704703" y="445286"/>
                    <a:pt x="661630" y="440752"/>
                  </a:cubicBezTo>
                  <a:cubicBezTo>
                    <a:pt x="652562" y="430712"/>
                    <a:pt x="655153" y="419701"/>
                    <a:pt x="658068" y="405775"/>
                  </a:cubicBezTo>
                  <a:cubicBezTo>
                    <a:pt x="667136" y="399621"/>
                    <a:pt x="677175" y="392172"/>
                    <a:pt x="687215" y="385047"/>
                  </a:cubicBezTo>
                  <a:cubicBezTo>
                    <a:pt x="750366" y="379542"/>
                    <a:pt x="813517" y="374684"/>
                    <a:pt x="875373" y="369502"/>
                  </a:cubicBezTo>
                  <a:cubicBezTo>
                    <a:pt x="876344" y="367559"/>
                    <a:pt x="876344" y="366587"/>
                    <a:pt x="876344" y="365615"/>
                  </a:cubicBezTo>
                  <a:cubicBezTo>
                    <a:pt x="858209" y="363024"/>
                    <a:pt x="839749" y="359138"/>
                    <a:pt x="821613" y="358490"/>
                  </a:cubicBezTo>
                  <a:cubicBezTo>
                    <a:pt x="798620" y="357519"/>
                    <a:pt x="781456" y="351041"/>
                    <a:pt x="766882" y="331933"/>
                  </a:cubicBezTo>
                  <a:cubicBezTo>
                    <a:pt x="757491" y="318979"/>
                    <a:pt x="744860" y="307967"/>
                    <a:pt x="734821" y="297280"/>
                  </a:cubicBezTo>
                  <a:cubicBezTo>
                    <a:pt x="733849" y="293393"/>
                    <a:pt x="732878" y="288859"/>
                    <a:pt x="732878" y="285296"/>
                  </a:cubicBezTo>
                  <a:cubicBezTo>
                    <a:pt x="731259" y="267808"/>
                    <a:pt x="735792" y="252262"/>
                    <a:pt x="743889" y="238660"/>
                  </a:cubicBezTo>
                  <a:cubicBezTo>
                    <a:pt x="749394" y="229591"/>
                    <a:pt x="757491" y="220523"/>
                    <a:pt x="766882" y="213074"/>
                  </a:cubicBezTo>
                  <a:cubicBezTo>
                    <a:pt x="785990" y="209512"/>
                    <a:pt x="803478" y="211131"/>
                    <a:pt x="820642" y="219552"/>
                  </a:cubicBezTo>
                  <a:cubicBezTo>
                    <a:pt x="849141" y="232182"/>
                    <a:pt x="879259" y="238660"/>
                    <a:pt x="910997" y="237688"/>
                  </a:cubicBezTo>
                  <a:cubicBezTo>
                    <a:pt x="930428" y="236717"/>
                    <a:pt x="950506" y="244165"/>
                    <a:pt x="970585" y="247728"/>
                  </a:cubicBezTo>
                  <a:cubicBezTo>
                    <a:pt x="977062" y="241251"/>
                    <a:pt x="983216" y="233154"/>
                    <a:pt x="988073" y="227648"/>
                  </a:cubicBezTo>
                  <a:cubicBezTo>
                    <a:pt x="993255" y="226677"/>
                    <a:pt x="996170" y="225705"/>
                    <a:pt x="998113" y="226677"/>
                  </a:cubicBezTo>
                  <a:cubicBezTo>
                    <a:pt x="1023697" y="240603"/>
                    <a:pt x="1051872" y="244165"/>
                    <a:pt x="1080371" y="245137"/>
                  </a:cubicBezTo>
                  <a:lnTo>
                    <a:pt x="1090411" y="245137"/>
                  </a:lnTo>
                  <a:cubicBezTo>
                    <a:pt x="1109518" y="245137"/>
                    <a:pt x="1129597" y="255177"/>
                    <a:pt x="1147732" y="262302"/>
                  </a:cubicBezTo>
                  <a:cubicBezTo>
                    <a:pt x="1188862" y="279791"/>
                    <a:pt x="1216389" y="258739"/>
                    <a:pt x="1244888" y="236717"/>
                  </a:cubicBezTo>
                  <a:cubicBezTo>
                    <a:pt x="1242945" y="220523"/>
                    <a:pt x="1241002" y="207569"/>
                    <a:pt x="1240030" y="195586"/>
                  </a:cubicBezTo>
                  <a:cubicBezTo>
                    <a:pt x="1274035" y="178421"/>
                    <a:pt x="1274035" y="178421"/>
                    <a:pt x="1308687" y="184574"/>
                  </a:cubicBezTo>
                  <a:cubicBezTo>
                    <a:pt x="1316136" y="180040"/>
                    <a:pt x="1323260" y="173886"/>
                    <a:pt x="1331680" y="169352"/>
                  </a:cubicBezTo>
                  <a:cubicBezTo>
                    <a:pt x="1342368" y="162875"/>
                    <a:pt x="1353378" y="152835"/>
                    <a:pt x="1365361" y="150892"/>
                  </a:cubicBezTo>
                  <a:cubicBezTo>
                    <a:pt x="1399042" y="144415"/>
                    <a:pt x="1424626" y="123363"/>
                    <a:pt x="1449562" y="101664"/>
                  </a:cubicBezTo>
                  <a:cubicBezTo>
                    <a:pt x="1465108" y="87090"/>
                    <a:pt x="1484215" y="80613"/>
                    <a:pt x="1504294" y="76727"/>
                  </a:cubicBezTo>
                  <a:cubicBezTo>
                    <a:pt x="1529878" y="72192"/>
                    <a:pt x="1556434" y="67658"/>
                    <a:pt x="1582990" y="63124"/>
                  </a:cubicBezTo>
                  <a:cubicBezTo>
                    <a:pt x="1587524" y="55028"/>
                    <a:pt x="1592058" y="47579"/>
                    <a:pt x="1596592" y="40454"/>
                  </a:cubicBezTo>
                  <a:cubicBezTo>
                    <a:pt x="1615699" y="37539"/>
                    <a:pt x="1634158" y="33976"/>
                    <a:pt x="1654237" y="30414"/>
                  </a:cubicBezTo>
                  <a:cubicBezTo>
                    <a:pt x="1662334" y="22965"/>
                    <a:pt x="1671401" y="15516"/>
                    <a:pt x="1679822" y="8391"/>
                  </a:cubicBezTo>
                  <a:cubicBezTo>
                    <a:pt x="1721922" y="1914"/>
                    <a:pt x="1763052" y="9362"/>
                    <a:pt x="1804181" y="15516"/>
                  </a:cubicBezTo>
                  <a:cubicBezTo>
                    <a:pt x="1809362" y="16487"/>
                    <a:pt x="1814220" y="18431"/>
                    <a:pt x="1819726" y="18431"/>
                  </a:cubicBezTo>
                  <a:cubicBezTo>
                    <a:pt x="1857940" y="21022"/>
                    <a:pt x="1896479" y="22965"/>
                    <a:pt x="1934693" y="25556"/>
                  </a:cubicBezTo>
                  <a:cubicBezTo>
                    <a:pt x="1952181" y="26527"/>
                    <a:pt x="1968698" y="29442"/>
                    <a:pt x="1985862" y="31061"/>
                  </a:cubicBezTo>
                  <a:lnTo>
                    <a:pt x="1994930" y="31061"/>
                  </a:lnTo>
                  <a:cubicBezTo>
                    <a:pt x="2009827" y="31061"/>
                    <a:pt x="2022457" y="27499"/>
                    <a:pt x="2035411" y="19402"/>
                  </a:cubicBezTo>
                  <a:cubicBezTo>
                    <a:pt x="2043508" y="14868"/>
                    <a:pt x="2051604" y="10010"/>
                    <a:pt x="2060996" y="6448"/>
                  </a:cubicBezTo>
                  <a:cubicBezTo>
                    <a:pt x="2069173" y="2561"/>
                    <a:pt x="2076804" y="456"/>
                    <a:pt x="2083706" y="67"/>
                  </a:cubicBezTo>
                  <a:close/>
                </a:path>
              </a:pathLst>
            </a:custGeom>
            <a:solidFill>
              <a:schemeClr val="tx1">
                <a:lumMod val="65000"/>
                <a:lumOff val="3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2" name="Freeform 3">
              <a:extLst>
                <a:ext uri="{FF2B5EF4-FFF2-40B4-BE49-F238E27FC236}">
                  <a16:creationId xmlns:a16="http://schemas.microsoft.com/office/drawing/2014/main" id="{033FBA0F-128C-684E-AB9F-420CE60B1348}"/>
                </a:ext>
              </a:extLst>
            </p:cNvPr>
            <p:cNvSpPr>
              <a:spLocks noChangeArrowheads="1"/>
            </p:cNvSpPr>
            <p:nvPr/>
          </p:nvSpPr>
          <p:spPr bwMode="auto">
            <a:xfrm>
              <a:off x="7799176" y="2003938"/>
              <a:ext cx="177079" cy="135665"/>
            </a:xfrm>
            <a:custGeom>
              <a:avLst/>
              <a:gdLst>
                <a:gd name="T0" fmla="*/ 12 w 546"/>
                <a:gd name="T1" fmla="*/ 274 h 419"/>
                <a:gd name="T2" fmla="*/ 79 w 546"/>
                <a:gd name="T3" fmla="*/ 339 h 419"/>
                <a:gd name="T4" fmla="*/ 144 w 546"/>
                <a:gd name="T5" fmla="*/ 418 h 419"/>
                <a:gd name="T6" fmla="*/ 170 w 546"/>
                <a:gd name="T7" fmla="*/ 341 h 419"/>
                <a:gd name="T8" fmla="*/ 266 w 546"/>
                <a:gd name="T9" fmla="*/ 243 h 419"/>
                <a:gd name="T10" fmla="*/ 370 w 546"/>
                <a:gd name="T11" fmla="*/ 254 h 419"/>
                <a:gd name="T12" fmla="*/ 466 w 546"/>
                <a:gd name="T13" fmla="*/ 215 h 419"/>
                <a:gd name="T14" fmla="*/ 534 w 546"/>
                <a:gd name="T15" fmla="*/ 164 h 419"/>
                <a:gd name="T16" fmla="*/ 545 w 546"/>
                <a:gd name="T17" fmla="*/ 107 h 419"/>
                <a:gd name="T18" fmla="*/ 545 w 546"/>
                <a:gd name="T19" fmla="*/ 90 h 419"/>
                <a:gd name="T20" fmla="*/ 407 w 546"/>
                <a:gd name="T21" fmla="*/ 73 h 419"/>
                <a:gd name="T22" fmla="*/ 237 w 546"/>
                <a:gd name="T23" fmla="*/ 14 h 419"/>
                <a:gd name="T24" fmla="*/ 119 w 546"/>
                <a:gd name="T25" fmla="*/ 11 h 419"/>
                <a:gd name="T26" fmla="*/ 12 w 546"/>
                <a:gd name="T27" fmla="*/ 27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419">
                  <a:moveTo>
                    <a:pt x="12" y="274"/>
                  </a:moveTo>
                  <a:cubicBezTo>
                    <a:pt x="12" y="274"/>
                    <a:pt x="65" y="322"/>
                    <a:pt x="79" y="339"/>
                  </a:cubicBezTo>
                  <a:cubicBezTo>
                    <a:pt x="94" y="353"/>
                    <a:pt x="144" y="418"/>
                    <a:pt x="144" y="418"/>
                  </a:cubicBezTo>
                  <a:cubicBezTo>
                    <a:pt x="144" y="418"/>
                    <a:pt x="158" y="403"/>
                    <a:pt x="170" y="341"/>
                  </a:cubicBezTo>
                  <a:cubicBezTo>
                    <a:pt x="181" y="278"/>
                    <a:pt x="223" y="223"/>
                    <a:pt x="266" y="243"/>
                  </a:cubicBezTo>
                  <a:cubicBezTo>
                    <a:pt x="308" y="262"/>
                    <a:pt x="347" y="262"/>
                    <a:pt x="370" y="254"/>
                  </a:cubicBezTo>
                  <a:cubicBezTo>
                    <a:pt x="393" y="246"/>
                    <a:pt x="441" y="223"/>
                    <a:pt x="466" y="215"/>
                  </a:cubicBezTo>
                  <a:cubicBezTo>
                    <a:pt x="489" y="206"/>
                    <a:pt x="531" y="195"/>
                    <a:pt x="534" y="164"/>
                  </a:cubicBezTo>
                  <a:cubicBezTo>
                    <a:pt x="537" y="133"/>
                    <a:pt x="545" y="127"/>
                    <a:pt x="545" y="107"/>
                  </a:cubicBezTo>
                  <a:lnTo>
                    <a:pt x="545" y="90"/>
                  </a:lnTo>
                  <a:cubicBezTo>
                    <a:pt x="545" y="90"/>
                    <a:pt x="463" y="88"/>
                    <a:pt x="407" y="73"/>
                  </a:cubicBezTo>
                  <a:cubicBezTo>
                    <a:pt x="407" y="73"/>
                    <a:pt x="260" y="28"/>
                    <a:pt x="237" y="14"/>
                  </a:cubicBezTo>
                  <a:cubicBezTo>
                    <a:pt x="221" y="0"/>
                    <a:pt x="130" y="6"/>
                    <a:pt x="119" y="11"/>
                  </a:cubicBezTo>
                  <a:cubicBezTo>
                    <a:pt x="119" y="11"/>
                    <a:pt x="0" y="88"/>
                    <a:pt x="12" y="274"/>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3" name="Freeform 4">
              <a:extLst>
                <a:ext uri="{FF2B5EF4-FFF2-40B4-BE49-F238E27FC236}">
                  <a16:creationId xmlns:a16="http://schemas.microsoft.com/office/drawing/2014/main" id="{AC0991A5-31EE-B24B-87B9-0515EFD27C3E}"/>
                </a:ext>
              </a:extLst>
            </p:cNvPr>
            <p:cNvSpPr>
              <a:spLocks noChangeArrowheads="1"/>
            </p:cNvSpPr>
            <p:nvPr/>
          </p:nvSpPr>
          <p:spPr bwMode="auto">
            <a:xfrm>
              <a:off x="8530341" y="2900757"/>
              <a:ext cx="1333804" cy="766866"/>
            </a:xfrm>
            <a:custGeom>
              <a:avLst/>
              <a:gdLst>
                <a:gd name="T0" fmla="*/ 226 w 4117"/>
                <a:gd name="T1" fmla="*/ 1849 h 2369"/>
                <a:gd name="T2" fmla="*/ 435 w 4117"/>
                <a:gd name="T3" fmla="*/ 1795 h 2369"/>
                <a:gd name="T4" fmla="*/ 322 w 4117"/>
                <a:gd name="T5" fmla="*/ 1589 h 2369"/>
                <a:gd name="T6" fmla="*/ 587 w 4117"/>
                <a:gd name="T7" fmla="*/ 1408 h 2369"/>
                <a:gd name="T8" fmla="*/ 917 w 4117"/>
                <a:gd name="T9" fmla="*/ 1349 h 2369"/>
                <a:gd name="T10" fmla="*/ 1383 w 4117"/>
                <a:gd name="T11" fmla="*/ 1154 h 2369"/>
                <a:gd name="T12" fmla="*/ 1611 w 4117"/>
                <a:gd name="T13" fmla="*/ 954 h 2369"/>
                <a:gd name="T14" fmla="*/ 1775 w 4117"/>
                <a:gd name="T15" fmla="*/ 852 h 2369"/>
                <a:gd name="T16" fmla="*/ 1992 w 4117"/>
                <a:gd name="T17" fmla="*/ 646 h 2369"/>
                <a:gd name="T18" fmla="*/ 2142 w 4117"/>
                <a:gd name="T19" fmla="*/ 615 h 2369"/>
                <a:gd name="T20" fmla="*/ 2336 w 4117"/>
                <a:gd name="T21" fmla="*/ 424 h 2369"/>
                <a:gd name="T22" fmla="*/ 2717 w 4117"/>
                <a:gd name="T23" fmla="*/ 71 h 2369"/>
                <a:gd name="T24" fmla="*/ 2849 w 4117"/>
                <a:gd name="T25" fmla="*/ 446 h 2369"/>
                <a:gd name="T26" fmla="*/ 2781 w 4117"/>
                <a:gd name="T27" fmla="*/ 709 h 2369"/>
                <a:gd name="T28" fmla="*/ 2829 w 4117"/>
                <a:gd name="T29" fmla="*/ 1016 h 2369"/>
                <a:gd name="T30" fmla="*/ 3196 w 4117"/>
                <a:gd name="T31" fmla="*/ 1106 h 2369"/>
                <a:gd name="T32" fmla="*/ 3467 w 4117"/>
                <a:gd name="T33" fmla="*/ 1106 h 2369"/>
                <a:gd name="T34" fmla="*/ 3803 w 4117"/>
                <a:gd name="T35" fmla="*/ 838 h 2369"/>
                <a:gd name="T36" fmla="*/ 4080 w 4117"/>
                <a:gd name="T37" fmla="*/ 875 h 2369"/>
                <a:gd name="T38" fmla="*/ 4065 w 4117"/>
                <a:gd name="T39" fmla="*/ 1307 h 2369"/>
                <a:gd name="T40" fmla="*/ 4051 w 4117"/>
                <a:gd name="T41" fmla="*/ 1521 h 2369"/>
                <a:gd name="T42" fmla="*/ 3749 w 4117"/>
                <a:gd name="T43" fmla="*/ 1575 h 2369"/>
                <a:gd name="T44" fmla="*/ 3329 w 4117"/>
                <a:gd name="T45" fmla="*/ 1589 h 2369"/>
                <a:gd name="T46" fmla="*/ 3112 w 4117"/>
                <a:gd name="T47" fmla="*/ 1504 h 2369"/>
                <a:gd name="T48" fmla="*/ 3103 w 4117"/>
                <a:gd name="T49" fmla="*/ 1772 h 2369"/>
                <a:gd name="T50" fmla="*/ 3010 w 4117"/>
                <a:gd name="T51" fmla="*/ 2012 h 2369"/>
                <a:gd name="T52" fmla="*/ 2812 w 4117"/>
                <a:gd name="T53" fmla="*/ 2258 h 2369"/>
                <a:gd name="T54" fmla="*/ 2714 w 4117"/>
                <a:gd name="T55" fmla="*/ 2368 h 2369"/>
                <a:gd name="T56" fmla="*/ 2573 w 4117"/>
                <a:gd name="T57" fmla="*/ 2080 h 2369"/>
                <a:gd name="T58" fmla="*/ 2460 w 4117"/>
                <a:gd name="T59" fmla="*/ 1874 h 2369"/>
                <a:gd name="T60" fmla="*/ 2714 w 4117"/>
                <a:gd name="T61" fmla="*/ 1657 h 2369"/>
                <a:gd name="T62" fmla="*/ 2731 w 4117"/>
                <a:gd name="T63" fmla="*/ 1462 h 2369"/>
                <a:gd name="T64" fmla="*/ 2587 w 4117"/>
                <a:gd name="T65" fmla="*/ 1437 h 2369"/>
                <a:gd name="T66" fmla="*/ 2446 w 4117"/>
                <a:gd name="T67" fmla="*/ 1451 h 2369"/>
                <a:gd name="T68" fmla="*/ 2344 w 4117"/>
                <a:gd name="T69" fmla="*/ 1693 h 2369"/>
                <a:gd name="T70" fmla="*/ 2006 w 4117"/>
                <a:gd name="T71" fmla="*/ 1671 h 2369"/>
                <a:gd name="T72" fmla="*/ 1346 w 4117"/>
                <a:gd name="T73" fmla="*/ 1682 h 2369"/>
                <a:gd name="T74" fmla="*/ 1213 w 4117"/>
                <a:gd name="T75" fmla="*/ 1961 h 2369"/>
                <a:gd name="T76" fmla="*/ 878 w 4117"/>
                <a:gd name="T77" fmla="*/ 2094 h 2369"/>
                <a:gd name="T78" fmla="*/ 229 w 4117"/>
                <a:gd name="T79" fmla="*/ 2213 h 2369"/>
                <a:gd name="T80" fmla="*/ 37 w 4117"/>
                <a:gd name="T81" fmla="*/ 2122 h 2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17" h="2369">
                  <a:moveTo>
                    <a:pt x="0" y="1922"/>
                  </a:moveTo>
                  <a:cubicBezTo>
                    <a:pt x="0" y="1922"/>
                    <a:pt x="206" y="1852"/>
                    <a:pt x="226" y="1849"/>
                  </a:cubicBezTo>
                  <a:cubicBezTo>
                    <a:pt x="245" y="1847"/>
                    <a:pt x="313" y="1863"/>
                    <a:pt x="344" y="1843"/>
                  </a:cubicBezTo>
                  <a:cubicBezTo>
                    <a:pt x="375" y="1823"/>
                    <a:pt x="350" y="1758"/>
                    <a:pt x="435" y="1795"/>
                  </a:cubicBezTo>
                  <a:cubicBezTo>
                    <a:pt x="519" y="1832"/>
                    <a:pt x="547" y="1784"/>
                    <a:pt x="499" y="1741"/>
                  </a:cubicBezTo>
                  <a:cubicBezTo>
                    <a:pt x="454" y="1696"/>
                    <a:pt x="330" y="1623"/>
                    <a:pt x="322" y="1589"/>
                  </a:cubicBezTo>
                  <a:cubicBezTo>
                    <a:pt x="313" y="1552"/>
                    <a:pt x="293" y="1496"/>
                    <a:pt x="370" y="1490"/>
                  </a:cubicBezTo>
                  <a:cubicBezTo>
                    <a:pt x="446" y="1485"/>
                    <a:pt x="522" y="1437"/>
                    <a:pt x="587" y="1408"/>
                  </a:cubicBezTo>
                  <a:cubicBezTo>
                    <a:pt x="649" y="1380"/>
                    <a:pt x="737" y="1394"/>
                    <a:pt x="796" y="1360"/>
                  </a:cubicBezTo>
                  <a:cubicBezTo>
                    <a:pt x="852" y="1327"/>
                    <a:pt x="897" y="1349"/>
                    <a:pt x="917" y="1349"/>
                  </a:cubicBezTo>
                  <a:cubicBezTo>
                    <a:pt x="937" y="1349"/>
                    <a:pt x="1134" y="1239"/>
                    <a:pt x="1151" y="1225"/>
                  </a:cubicBezTo>
                  <a:cubicBezTo>
                    <a:pt x="1171" y="1211"/>
                    <a:pt x="1355" y="1169"/>
                    <a:pt x="1383" y="1154"/>
                  </a:cubicBezTo>
                  <a:cubicBezTo>
                    <a:pt x="1411" y="1140"/>
                    <a:pt x="1459" y="1036"/>
                    <a:pt x="1459" y="1036"/>
                  </a:cubicBezTo>
                  <a:cubicBezTo>
                    <a:pt x="1459" y="1036"/>
                    <a:pt x="1600" y="954"/>
                    <a:pt x="1611" y="954"/>
                  </a:cubicBezTo>
                  <a:cubicBezTo>
                    <a:pt x="1625" y="954"/>
                    <a:pt x="1665" y="965"/>
                    <a:pt x="1668" y="982"/>
                  </a:cubicBezTo>
                  <a:cubicBezTo>
                    <a:pt x="1668" y="982"/>
                    <a:pt x="1772" y="937"/>
                    <a:pt x="1775" y="852"/>
                  </a:cubicBezTo>
                  <a:cubicBezTo>
                    <a:pt x="1778" y="768"/>
                    <a:pt x="1744" y="728"/>
                    <a:pt x="1806" y="714"/>
                  </a:cubicBezTo>
                  <a:cubicBezTo>
                    <a:pt x="1865" y="700"/>
                    <a:pt x="1961" y="675"/>
                    <a:pt x="1992" y="646"/>
                  </a:cubicBezTo>
                  <a:cubicBezTo>
                    <a:pt x="2023" y="615"/>
                    <a:pt x="2009" y="624"/>
                    <a:pt x="2023" y="615"/>
                  </a:cubicBezTo>
                  <a:cubicBezTo>
                    <a:pt x="2037" y="607"/>
                    <a:pt x="2088" y="601"/>
                    <a:pt x="2142" y="615"/>
                  </a:cubicBezTo>
                  <a:cubicBezTo>
                    <a:pt x="2193" y="630"/>
                    <a:pt x="2290" y="731"/>
                    <a:pt x="2296" y="590"/>
                  </a:cubicBezTo>
                  <a:cubicBezTo>
                    <a:pt x="2302" y="449"/>
                    <a:pt x="2260" y="449"/>
                    <a:pt x="2336" y="424"/>
                  </a:cubicBezTo>
                  <a:cubicBezTo>
                    <a:pt x="2409" y="398"/>
                    <a:pt x="2562" y="325"/>
                    <a:pt x="2570" y="302"/>
                  </a:cubicBezTo>
                  <a:cubicBezTo>
                    <a:pt x="2579" y="280"/>
                    <a:pt x="2683" y="79"/>
                    <a:pt x="2717" y="71"/>
                  </a:cubicBezTo>
                  <a:cubicBezTo>
                    <a:pt x="2753" y="59"/>
                    <a:pt x="2903" y="0"/>
                    <a:pt x="2906" y="212"/>
                  </a:cubicBezTo>
                  <a:cubicBezTo>
                    <a:pt x="2906" y="212"/>
                    <a:pt x="2849" y="415"/>
                    <a:pt x="2849" y="446"/>
                  </a:cubicBezTo>
                  <a:cubicBezTo>
                    <a:pt x="2849" y="480"/>
                    <a:pt x="2886" y="545"/>
                    <a:pt x="2829" y="613"/>
                  </a:cubicBezTo>
                  <a:cubicBezTo>
                    <a:pt x="2829" y="613"/>
                    <a:pt x="2821" y="667"/>
                    <a:pt x="2781" y="709"/>
                  </a:cubicBezTo>
                  <a:cubicBezTo>
                    <a:pt x="2742" y="752"/>
                    <a:pt x="2779" y="757"/>
                    <a:pt x="2801" y="788"/>
                  </a:cubicBezTo>
                  <a:cubicBezTo>
                    <a:pt x="2801" y="788"/>
                    <a:pt x="2753" y="1022"/>
                    <a:pt x="2829" y="1016"/>
                  </a:cubicBezTo>
                  <a:cubicBezTo>
                    <a:pt x="2906" y="1010"/>
                    <a:pt x="3075" y="878"/>
                    <a:pt x="3086" y="1132"/>
                  </a:cubicBezTo>
                  <a:cubicBezTo>
                    <a:pt x="3086" y="1132"/>
                    <a:pt x="3154" y="1160"/>
                    <a:pt x="3196" y="1106"/>
                  </a:cubicBezTo>
                  <a:cubicBezTo>
                    <a:pt x="3239" y="1056"/>
                    <a:pt x="3301" y="920"/>
                    <a:pt x="3354" y="1146"/>
                  </a:cubicBezTo>
                  <a:cubicBezTo>
                    <a:pt x="3354" y="1146"/>
                    <a:pt x="3360" y="1211"/>
                    <a:pt x="3467" y="1106"/>
                  </a:cubicBezTo>
                  <a:cubicBezTo>
                    <a:pt x="3574" y="1002"/>
                    <a:pt x="3656" y="985"/>
                    <a:pt x="3704" y="971"/>
                  </a:cubicBezTo>
                  <a:cubicBezTo>
                    <a:pt x="3752" y="957"/>
                    <a:pt x="3795" y="968"/>
                    <a:pt x="3803" y="838"/>
                  </a:cubicBezTo>
                  <a:cubicBezTo>
                    <a:pt x="3803" y="838"/>
                    <a:pt x="3877" y="830"/>
                    <a:pt x="3902" y="833"/>
                  </a:cubicBezTo>
                  <a:cubicBezTo>
                    <a:pt x="3928" y="836"/>
                    <a:pt x="4061" y="867"/>
                    <a:pt x="4080" y="875"/>
                  </a:cubicBezTo>
                  <a:cubicBezTo>
                    <a:pt x="4100" y="883"/>
                    <a:pt x="4012" y="957"/>
                    <a:pt x="4001" y="1036"/>
                  </a:cubicBezTo>
                  <a:cubicBezTo>
                    <a:pt x="3989" y="1115"/>
                    <a:pt x="4015" y="1231"/>
                    <a:pt x="4065" y="1307"/>
                  </a:cubicBezTo>
                  <a:cubicBezTo>
                    <a:pt x="4116" y="1383"/>
                    <a:pt x="4116" y="1420"/>
                    <a:pt x="4116" y="1420"/>
                  </a:cubicBezTo>
                  <a:lnTo>
                    <a:pt x="4051" y="1521"/>
                  </a:lnTo>
                  <a:cubicBezTo>
                    <a:pt x="4051" y="1521"/>
                    <a:pt x="3953" y="1524"/>
                    <a:pt x="3890" y="1521"/>
                  </a:cubicBezTo>
                  <a:cubicBezTo>
                    <a:pt x="3890" y="1521"/>
                    <a:pt x="3778" y="1561"/>
                    <a:pt x="3749" y="1575"/>
                  </a:cubicBezTo>
                  <a:cubicBezTo>
                    <a:pt x="3721" y="1589"/>
                    <a:pt x="3614" y="1645"/>
                    <a:pt x="3439" y="1606"/>
                  </a:cubicBezTo>
                  <a:cubicBezTo>
                    <a:pt x="3439" y="1606"/>
                    <a:pt x="3354" y="1592"/>
                    <a:pt x="3329" y="1589"/>
                  </a:cubicBezTo>
                  <a:cubicBezTo>
                    <a:pt x="3304" y="1586"/>
                    <a:pt x="3315" y="1434"/>
                    <a:pt x="3117" y="1448"/>
                  </a:cubicBezTo>
                  <a:cubicBezTo>
                    <a:pt x="3117" y="1448"/>
                    <a:pt x="3117" y="1476"/>
                    <a:pt x="3112" y="1504"/>
                  </a:cubicBezTo>
                  <a:cubicBezTo>
                    <a:pt x="3106" y="1535"/>
                    <a:pt x="3069" y="1645"/>
                    <a:pt x="3126" y="1710"/>
                  </a:cubicBezTo>
                  <a:lnTo>
                    <a:pt x="3103" y="1772"/>
                  </a:lnTo>
                  <a:lnTo>
                    <a:pt x="3140" y="1933"/>
                  </a:lnTo>
                  <a:cubicBezTo>
                    <a:pt x="3140" y="1933"/>
                    <a:pt x="3126" y="2004"/>
                    <a:pt x="3010" y="2012"/>
                  </a:cubicBezTo>
                  <a:cubicBezTo>
                    <a:pt x="3010" y="2012"/>
                    <a:pt x="2948" y="2015"/>
                    <a:pt x="2925" y="2026"/>
                  </a:cubicBezTo>
                  <a:cubicBezTo>
                    <a:pt x="2903" y="2038"/>
                    <a:pt x="3010" y="2156"/>
                    <a:pt x="2812" y="2258"/>
                  </a:cubicBezTo>
                  <a:lnTo>
                    <a:pt x="2812" y="2365"/>
                  </a:lnTo>
                  <a:lnTo>
                    <a:pt x="2714" y="2368"/>
                  </a:lnTo>
                  <a:lnTo>
                    <a:pt x="2547" y="2244"/>
                  </a:lnTo>
                  <a:lnTo>
                    <a:pt x="2573" y="2080"/>
                  </a:lnTo>
                  <a:lnTo>
                    <a:pt x="2457" y="2007"/>
                  </a:lnTo>
                  <a:lnTo>
                    <a:pt x="2460" y="1874"/>
                  </a:lnTo>
                  <a:lnTo>
                    <a:pt x="2567" y="1798"/>
                  </a:lnTo>
                  <a:cubicBezTo>
                    <a:pt x="2567" y="1798"/>
                    <a:pt x="2592" y="1699"/>
                    <a:pt x="2714" y="1657"/>
                  </a:cubicBezTo>
                  <a:lnTo>
                    <a:pt x="2663" y="1504"/>
                  </a:lnTo>
                  <a:lnTo>
                    <a:pt x="2731" y="1462"/>
                  </a:lnTo>
                  <a:cubicBezTo>
                    <a:pt x="2731" y="1462"/>
                    <a:pt x="2742" y="1389"/>
                    <a:pt x="2623" y="1360"/>
                  </a:cubicBezTo>
                  <a:lnTo>
                    <a:pt x="2587" y="1437"/>
                  </a:lnTo>
                  <a:lnTo>
                    <a:pt x="2570" y="1451"/>
                  </a:lnTo>
                  <a:lnTo>
                    <a:pt x="2446" y="1451"/>
                  </a:lnTo>
                  <a:lnTo>
                    <a:pt x="2375" y="1530"/>
                  </a:lnTo>
                  <a:cubicBezTo>
                    <a:pt x="2375" y="1530"/>
                    <a:pt x="2488" y="1643"/>
                    <a:pt x="2344" y="1693"/>
                  </a:cubicBezTo>
                  <a:cubicBezTo>
                    <a:pt x="2344" y="1693"/>
                    <a:pt x="2330" y="1708"/>
                    <a:pt x="2227" y="1674"/>
                  </a:cubicBezTo>
                  <a:cubicBezTo>
                    <a:pt x="2227" y="1674"/>
                    <a:pt x="2128" y="1753"/>
                    <a:pt x="2006" y="1671"/>
                  </a:cubicBezTo>
                  <a:cubicBezTo>
                    <a:pt x="2006" y="1671"/>
                    <a:pt x="1806" y="1442"/>
                    <a:pt x="1625" y="1499"/>
                  </a:cubicBezTo>
                  <a:cubicBezTo>
                    <a:pt x="1625" y="1499"/>
                    <a:pt x="1448" y="1682"/>
                    <a:pt x="1346" y="1682"/>
                  </a:cubicBezTo>
                  <a:cubicBezTo>
                    <a:pt x="1346" y="1682"/>
                    <a:pt x="1369" y="1784"/>
                    <a:pt x="1230" y="1871"/>
                  </a:cubicBezTo>
                  <a:lnTo>
                    <a:pt x="1213" y="1961"/>
                  </a:lnTo>
                  <a:cubicBezTo>
                    <a:pt x="1213" y="1961"/>
                    <a:pt x="1044" y="2018"/>
                    <a:pt x="1030" y="1899"/>
                  </a:cubicBezTo>
                  <a:cubicBezTo>
                    <a:pt x="1030" y="1899"/>
                    <a:pt x="1024" y="2074"/>
                    <a:pt x="878" y="2094"/>
                  </a:cubicBezTo>
                  <a:cubicBezTo>
                    <a:pt x="878" y="2094"/>
                    <a:pt x="680" y="2125"/>
                    <a:pt x="567" y="2103"/>
                  </a:cubicBezTo>
                  <a:cubicBezTo>
                    <a:pt x="567" y="2103"/>
                    <a:pt x="260" y="2184"/>
                    <a:pt x="229" y="2213"/>
                  </a:cubicBezTo>
                  <a:cubicBezTo>
                    <a:pt x="229" y="2213"/>
                    <a:pt x="104" y="2156"/>
                    <a:pt x="90" y="2142"/>
                  </a:cubicBezTo>
                  <a:cubicBezTo>
                    <a:pt x="85" y="2136"/>
                    <a:pt x="76" y="2131"/>
                    <a:pt x="37" y="2122"/>
                  </a:cubicBezTo>
                  <a:cubicBezTo>
                    <a:pt x="37" y="2122"/>
                    <a:pt x="56" y="1998"/>
                    <a:pt x="0" y="1922"/>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4" name="Freeform 6">
              <a:extLst>
                <a:ext uri="{FF2B5EF4-FFF2-40B4-BE49-F238E27FC236}">
                  <a16:creationId xmlns:a16="http://schemas.microsoft.com/office/drawing/2014/main" id="{1142FAFD-7955-A34C-B538-A9F7413A3145}"/>
                </a:ext>
              </a:extLst>
            </p:cNvPr>
            <p:cNvSpPr>
              <a:spLocks noChangeArrowheads="1"/>
            </p:cNvSpPr>
            <p:nvPr/>
          </p:nvSpPr>
          <p:spPr bwMode="auto">
            <a:xfrm>
              <a:off x="8164759" y="1794013"/>
              <a:ext cx="921097" cy="1033913"/>
            </a:xfrm>
            <a:custGeom>
              <a:avLst/>
              <a:gdLst>
                <a:gd name="T0" fmla="*/ 1868 w 2843"/>
                <a:gd name="T1" fmla="*/ 2934 h 3192"/>
                <a:gd name="T2" fmla="*/ 1775 w 2843"/>
                <a:gd name="T3" fmla="*/ 2773 h 3192"/>
                <a:gd name="T4" fmla="*/ 1388 w 2843"/>
                <a:gd name="T5" fmla="*/ 2734 h 3192"/>
                <a:gd name="T6" fmla="*/ 1030 w 2843"/>
                <a:gd name="T7" fmla="*/ 2835 h 3192"/>
                <a:gd name="T8" fmla="*/ 762 w 2843"/>
                <a:gd name="T9" fmla="*/ 2807 h 3192"/>
                <a:gd name="T10" fmla="*/ 824 w 2843"/>
                <a:gd name="T11" fmla="*/ 2633 h 3192"/>
                <a:gd name="T12" fmla="*/ 807 w 2843"/>
                <a:gd name="T13" fmla="*/ 2289 h 3192"/>
                <a:gd name="T14" fmla="*/ 751 w 2843"/>
                <a:gd name="T15" fmla="*/ 2046 h 3192"/>
                <a:gd name="T16" fmla="*/ 474 w 2843"/>
                <a:gd name="T17" fmla="*/ 1848 h 3192"/>
                <a:gd name="T18" fmla="*/ 195 w 2843"/>
                <a:gd name="T19" fmla="*/ 1817 h 3192"/>
                <a:gd name="T20" fmla="*/ 172 w 2843"/>
                <a:gd name="T21" fmla="*/ 1665 h 3192"/>
                <a:gd name="T22" fmla="*/ 463 w 2843"/>
                <a:gd name="T23" fmla="*/ 1592 h 3192"/>
                <a:gd name="T24" fmla="*/ 785 w 2843"/>
                <a:gd name="T25" fmla="*/ 1597 h 3192"/>
                <a:gd name="T26" fmla="*/ 1143 w 2843"/>
                <a:gd name="T27" fmla="*/ 1374 h 3192"/>
                <a:gd name="T28" fmla="*/ 1256 w 2843"/>
                <a:gd name="T29" fmla="*/ 1126 h 3192"/>
                <a:gd name="T30" fmla="*/ 996 w 2843"/>
                <a:gd name="T31" fmla="*/ 926 h 3192"/>
                <a:gd name="T32" fmla="*/ 607 w 2843"/>
                <a:gd name="T33" fmla="*/ 923 h 3192"/>
                <a:gd name="T34" fmla="*/ 412 w 2843"/>
                <a:gd name="T35" fmla="*/ 762 h 3192"/>
                <a:gd name="T36" fmla="*/ 443 w 2843"/>
                <a:gd name="T37" fmla="*/ 610 h 3192"/>
                <a:gd name="T38" fmla="*/ 666 w 2843"/>
                <a:gd name="T39" fmla="*/ 570 h 3192"/>
                <a:gd name="T40" fmla="*/ 1016 w 2843"/>
                <a:gd name="T41" fmla="*/ 378 h 3192"/>
                <a:gd name="T42" fmla="*/ 1501 w 2843"/>
                <a:gd name="T43" fmla="*/ 195 h 3192"/>
                <a:gd name="T44" fmla="*/ 1716 w 2843"/>
                <a:gd name="T45" fmla="*/ 90 h 3192"/>
                <a:gd name="T46" fmla="*/ 2221 w 2843"/>
                <a:gd name="T47" fmla="*/ 54 h 3192"/>
                <a:gd name="T48" fmla="*/ 2506 w 2843"/>
                <a:gd name="T49" fmla="*/ 198 h 3192"/>
                <a:gd name="T50" fmla="*/ 2624 w 2843"/>
                <a:gd name="T51" fmla="*/ 494 h 3192"/>
                <a:gd name="T52" fmla="*/ 2548 w 2843"/>
                <a:gd name="T53" fmla="*/ 722 h 3192"/>
                <a:gd name="T54" fmla="*/ 2365 w 2843"/>
                <a:gd name="T55" fmla="*/ 1132 h 3192"/>
                <a:gd name="T56" fmla="*/ 2328 w 2843"/>
                <a:gd name="T57" fmla="*/ 1219 h 3192"/>
                <a:gd name="T58" fmla="*/ 2373 w 2843"/>
                <a:gd name="T59" fmla="*/ 1422 h 3192"/>
                <a:gd name="T60" fmla="*/ 2275 w 2843"/>
                <a:gd name="T61" fmla="*/ 1673 h 3192"/>
                <a:gd name="T62" fmla="*/ 2351 w 2843"/>
                <a:gd name="T63" fmla="*/ 2023 h 3192"/>
                <a:gd name="T64" fmla="*/ 2241 w 2843"/>
                <a:gd name="T65" fmla="*/ 2179 h 3192"/>
                <a:gd name="T66" fmla="*/ 2119 w 2843"/>
                <a:gd name="T67" fmla="*/ 2342 h 3192"/>
                <a:gd name="T68" fmla="*/ 1995 w 2843"/>
                <a:gd name="T69" fmla="*/ 2421 h 3192"/>
                <a:gd name="T70" fmla="*/ 1964 w 2843"/>
                <a:gd name="T71" fmla="*/ 2684 h 3192"/>
                <a:gd name="T72" fmla="*/ 2184 w 2843"/>
                <a:gd name="T73" fmla="*/ 2804 h 3192"/>
                <a:gd name="T74" fmla="*/ 2097 w 2843"/>
                <a:gd name="T75" fmla="*/ 2965 h 3192"/>
                <a:gd name="T76" fmla="*/ 2015 w 2843"/>
                <a:gd name="T77" fmla="*/ 3182 h 3192"/>
                <a:gd name="T78" fmla="*/ 1865 w 2843"/>
                <a:gd name="T79" fmla="*/ 3024 h 3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3" h="3192">
                  <a:moveTo>
                    <a:pt x="1865" y="3024"/>
                  </a:moveTo>
                  <a:cubicBezTo>
                    <a:pt x="1865" y="3024"/>
                    <a:pt x="1857" y="2965"/>
                    <a:pt x="1868" y="2934"/>
                  </a:cubicBezTo>
                  <a:cubicBezTo>
                    <a:pt x="1879" y="2900"/>
                    <a:pt x="1953" y="2838"/>
                    <a:pt x="1783" y="2737"/>
                  </a:cubicBezTo>
                  <a:cubicBezTo>
                    <a:pt x="1783" y="2737"/>
                    <a:pt x="1767" y="2753"/>
                    <a:pt x="1775" y="2773"/>
                  </a:cubicBezTo>
                  <a:cubicBezTo>
                    <a:pt x="1775" y="2773"/>
                    <a:pt x="1592" y="2675"/>
                    <a:pt x="1538" y="2636"/>
                  </a:cubicBezTo>
                  <a:cubicBezTo>
                    <a:pt x="1538" y="2636"/>
                    <a:pt x="1438" y="2680"/>
                    <a:pt x="1388" y="2734"/>
                  </a:cubicBezTo>
                  <a:cubicBezTo>
                    <a:pt x="1337" y="2787"/>
                    <a:pt x="1180" y="2892"/>
                    <a:pt x="1151" y="2886"/>
                  </a:cubicBezTo>
                  <a:cubicBezTo>
                    <a:pt x="1123" y="2883"/>
                    <a:pt x="1064" y="2860"/>
                    <a:pt x="1030" y="2835"/>
                  </a:cubicBezTo>
                  <a:cubicBezTo>
                    <a:pt x="996" y="2810"/>
                    <a:pt x="931" y="2801"/>
                    <a:pt x="861" y="2852"/>
                  </a:cubicBezTo>
                  <a:cubicBezTo>
                    <a:pt x="790" y="2903"/>
                    <a:pt x="782" y="2844"/>
                    <a:pt x="762" y="2807"/>
                  </a:cubicBezTo>
                  <a:cubicBezTo>
                    <a:pt x="745" y="2770"/>
                    <a:pt x="739" y="2701"/>
                    <a:pt x="686" y="2729"/>
                  </a:cubicBezTo>
                  <a:cubicBezTo>
                    <a:pt x="632" y="2753"/>
                    <a:pt x="697" y="2670"/>
                    <a:pt x="824" y="2633"/>
                  </a:cubicBezTo>
                  <a:cubicBezTo>
                    <a:pt x="824" y="2633"/>
                    <a:pt x="885" y="2636"/>
                    <a:pt x="835" y="2526"/>
                  </a:cubicBezTo>
                  <a:cubicBezTo>
                    <a:pt x="784" y="2416"/>
                    <a:pt x="810" y="2331"/>
                    <a:pt x="807" y="2289"/>
                  </a:cubicBezTo>
                  <a:cubicBezTo>
                    <a:pt x="804" y="2243"/>
                    <a:pt x="737" y="2173"/>
                    <a:pt x="734" y="2162"/>
                  </a:cubicBezTo>
                  <a:cubicBezTo>
                    <a:pt x="731" y="2150"/>
                    <a:pt x="731" y="2074"/>
                    <a:pt x="751" y="2046"/>
                  </a:cubicBezTo>
                  <a:cubicBezTo>
                    <a:pt x="773" y="2018"/>
                    <a:pt x="652" y="1936"/>
                    <a:pt x="615" y="1871"/>
                  </a:cubicBezTo>
                  <a:cubicBezTo>
                    <a:pt x="615" y="1871"/>
                    <a:pt x="542" y="1854"/>
                    <a:pt x="474" y="1848"/>
                  </a:cubicBezTo>
                  <a:cubicBezTo>
                    <a:pt x="404" y="1846"/>
                    <a:pt x="339" y="1846"/>
                    <a:pt x="316" y="1831"/>
                  </a:cubicBezTo>
                  <a:cubicBezTo>
                    <a:pt x="293" y="1817"/>
                    <a:pt x="237" y="1817"/>
                    <a:pt x="195" y="1817"/>
                  </a:cubicBezTo>
                  <a:cubicBezTo>
                    <a:pt x="152" y="1817"/>
                    <a:pt x="0" y="1767"/>
                    <a:pt x="0" y="1744"/>
                  </a:cubicBezTo>
                  <a:cubicBezTo>
                    <a:pt x="0" y="1721"/>
                    <a:pt x="161" y="1707"/>
                    <a:pt x="172" y="1665"/>
                  </a:cubicBezTo>
                  <a:cubicBezTo>
                    <a:pt x="183" y="1620"/>
                    <a:pt x="237" y="1456"/>
                    <a:pt x="336" y="1589"/>
                  </a:cubicBezTo>
                  <a:cubicBezTo>
                    <a:pt x="336" y="1589"/>
                    <a:pt x="415" y="1563"/>
                    <a:pt x="463" y="1592"/>
                  </a:cubicBezTo>
                  <a:cubicBezTo>
                    <a:pt x="511" y="1620"/>
                    <a:pt x="578" y="1642"/>
                    <a:pt x="649" y="1620"/>
                  </a:cubicBezTo>
                  <a:cubicBezTo>
                    <a:pt x="719" y="1597"/>
                    <a:pt x="773" y="1594"/>
                    <a:pt x="785" y="1597"/>
                  </a:cubicBezTo>
                  <a:cubicBezTo>
                    <a:pt x="796" y="1600"/>
                    <a:pt x="892" y="1532"/>
                    <a:pt x="917" y="1521"/>
                  </a:cubicBezTo>
                  <a:cubicBezTo>
                    <a:pt x="943" y="1510"/>
                    <a:pt x="1140" y="1419"/>
                    <a:pt x="1143" y="1374"/>
                  </a:cubicBezTo>
                  <a:cubicBezTo>
                    <a:pt x="1146" y="1329"/>
                    <a:pt x="1058" y="1233"/>
                    <a:pt x="1278" y="1261"/>
                  </a:cubicBezTo>
                  <a:cubicBezTo>
                    <a:pt x="1278" y="1261"/>
                    <a:pt x="1287" y="1171"/>
                    <a:pt x="1256" y="1126"/>
                  </a:cubicBezTo>
                  <a:cubicBezTo>
                    <a:pt x="1228" y="1081"/>
                    <a:pt x="1109" y="1100"/>
                    <a:pt x="1095" y="1041"/>
                  </a:cubicBezTo>
                  <a:cubicBezTo>
                    <a:pt x="1081" y="981"/>
                    <a:pt x="1106" y="931"/>
                    <a:pt x="996" y="926"/>
                  </a:cubicBezTo>
                  <a:cubicBezTo>
                    <a:pt x="886" y="917"/>
                    <a:pt x="844" y="965"/>
                    <a:pt x="759" y="959"/>
                  </a:cubicBezTo>
                  <a:cubicBezTo>
                    <a:pt x="674" y="951"/>
                    <a:pt x="646" y="926"/>
                    <a:pt x="607" y="923"/>
                  </a:cubicBezTo>
                  <a:cubicBezTo>
                    <a:pt x="567" y="920"/>
                    <a:pt x="429" y="959"/>
                    <a:pt x="412" y="832"/>
                  </a:cubicBezTo>
                  <a:lnTo>
                    <a:pt x="412" y="762"/>
                  </a:lnTo>
                  <a:lnTo>
                    <a:pt x="460" y="737"/>
                  </a:lnTo>
                  <a:cubicBezTo>
                    <a:pt x="460" y="737"/>
                    <a:pt x="457" y="652"/>
                    <a:pt x="443" y="610"/>
                  </a:cubicBezTo>
                  <a:cubicBezTo>
                    <a:pt x="443" y="610"/>
                    <a:pt x="533" y="559"/>
                    <a:pt x="556" y="559"/>
                  </a:cubicBezTo>
                  <a:cubicBezTo>
                    <a:pt x="579" y="559"/>
                    <a:pt x="652" y="567"/>
                    <a:pt x="666" y="570"/>
                  </a:cubicBezTo>
                  <a:cubicBezTo>
                    <a:pt x="680" y="573"/>
                    <a:pt x="751" y="491"/>
                    <a:pt x="801" y="474"/>
                  </a:cubicBezTo>
                  <a:cubicBezTo>
                    <a:pt x="852" y="460"/>
                    <a:pt x="991" y="412"/>
                    <a:pt x="1016" y="378"/>
                  </a:cubicBezTo>
                  <a:cubicBezTo>
                    <a:pt x="1041" y="344"/>
                    <a:pt x="1132" y="277"/>
                    <a:pt x="1180" y="257"/>
                  </a:cubicBezTo>
                  <a:cubicBezTo>
                    <a:pt x="1228" y="240"/>
                    <a:pt x="1501" y="195"/>
                    <a:pt x="1501" y="195"/>
                  </a:cubicBezTo>
                  <a:lnTo>
                    <a:pt x="1541" y="124"/>
                  </a:lnTo>
                  <a:lnTo>
                    <a:pt x="1716" y="90"/>
                  </a:lnTo>
                  <a:lnTo>
                    <a:pt x="1795" y="17"/>
                  </a:lnTo>
                  <a:cubicBezTo>
                    <a:pt x="1795" y="17"/>
                    <a:pt x="2026" y="0"/>
                    <a:pt x="2221" y="54"/>
                  </a:cubicBezTo>
                  <a:lnTo>
                    <a:pt x="2466" y="65"/>
                  </a:lnTo>
                  <a:cubicBezTo>
                    <a:pt x="2466" y="65"/>
                    <a:pt x="2506" y="152"/>
                    <a:pt x="2506" y="198"/>
                  </a:cubicBezTo>
                  <a:cubicBezTo>
                    <a:pt x="2506" y="243"/>
                    <a:pt x="2478" y="322"/>
                    <a:pt x="2585" y="319"/>
                  </a:cubicBezTo>
                  <a:cubicBezTo>
                    <a:pt x="2695" y="316"/>
                    <a:pt x="2842" y="344"/>
                    <a:pt x="2624" y="494"/>
                  </a:cubicBezTo>
                  <a:cubicBezTo>
                    <a:pt x="2624" y="494"/>
                    <a:pt x="2596" y="510"/>
                    <a:pt x="2610" y="595"/>
                  </a:cubicBezTo>
                  <a:cubicBezTo>
                    <a:pt x="2624" y="679"/>
                    <a:pt x="2585" y="711"/>
                    <a:pt x="2548" y="722"/>
                  </a:cubicBezTo>
                  <a:cubicBezTo>
                    <a:pt x="2512" y="734"/>
                    <a:pt x="2379" y="813"/>
                    <a:pt x="2449" y="974"/>
                  </a:cubicBezTo>
                  <a:cubicBezTo>
                    <a:pt x="2520" y="1134"/>
                    <a:pt x="2495" y="1095"/>
                    <a:pt x="2365" y="1132"/>
                  </a:cubicBezTo>
                  <a:lnTo>
                    <a:pt x="2275" y="1134"/>
                  </a:lnTo>
                  <a:cubicBezTo>
                    <a:pt x="2275" y="1134"/>
                    <a:pt x="2308" y="1197"/>
                    <a:pt x="2328" y="1219"/>
                  </a:cubicBezTo>
                  <a:cubicBezTo>
                    <a:pt x="2351" y="1242"/>
                    <a:pt x="2356" y="1298"/>
                    <a:pt x="2345" y="1346"/>
                  </a:cubicBezTo>
                  <a:cubicBezTo>
                    <a:pt x="2345" y="1346"/>
                    <a:pt x="2373" y="1397"/>
                    <a:pt x="2373" y="1422"/>
                  </a:cubicBezTo>
                  <a:cubicBezTo>
                    <a:pt x="2373" y="1448"/>
                    <a:pt x="2364" y="1496"/>
                    <a:pt x="2373" y="1524"/>
                  </a:cubicBezTo>
                  <a:cubicBezTo>
                    <a:pt x="2381" y="1552"/>
                    <a:pt x="2314" y="1648"/>
                    <a:pt x="2275" y="1673"/>
                  </a:cubicBezTo>
                  <a:cubicBezTo>
                    <a:pt x="2275" y="1673"/>
                    <a:pt x="2249" y="1696"/>
                    <a:pt x="2291" y="1752"/>
                  </a:cubicBezTo>
                  <a:cubicBezTo>
                    <a:pt x="2337" y="1812"/>
                    <a:pt x="2365" y="1939"/>
                    <a:pt x="2351" y="2023"/>
                  </a:cubicBezTo>
                  <a:lnTo>
                    <a:pt x="2373" y="2102"/>
                  </a:lnTo>
                  <a:cubicBezTo>
                    <a:pt x="2373" y="2102"/>
                    <a:pt x="2277" y="2162"/>
                    <a:pt x="2241" y="2179"/>
                  </a:cubicBezTo>
                  <a:cubicBezTo>
                    <a:pt x="2204" y="2195"/>
                    <a:pt x="2207" y="2289"/>
                    <a:pt x="2190" y="2306"/>
                  </a:cubicBezTo>
                  <a:cubicBezTo>
                    <a:pt x="2173" y="2322"/>
                    <a:pt x="2127" y="2328"/>
                    <a:pt x="2119" y="2342"/>
                  </a:cubicBezTo>
                  <a:cubicBezTo>
                    <a:pt x="2110" y="2356"/>
                    <a:pt x="2122" y="2396"/>
                    <a:pt x="2080" y="2404"/>
                  </a:cubicBezTo>
                  <a:cubicBezTo>
                    <a:pt x="2035" y="2413"/>
                    <a:pt x="2017" y="2407"/>
                    <a:pt x="1995" y="2421"/>
                  </a:cubicBezTo>
                  <a:cubicBezTo>
                    <a:pt x="1972" y="2435"/>
                    <a:pt x="1863" y="2520"/>
                    <a:pt x="1863" y="2520"/>
                  </a:cubicBezTo>
                  <a:cubicBezTo>
                    <a:pt x="1863" y="2520"/>
                    <a:pt x="1936" y="2658"/>
                    <a:pt x="1964" y="2684"/>
                  </a:cubicBezTo>
                  <a:cubicBezTo>
                    <a:pt x="1992" y="2709"/>
                    <a:pt x="2040" y="2753"/>
                    <a:pt x="2071" y="2767"/>
                  </a:cubicBezTo>
                  <a:cubicBezTo>
                    <a:pt x="2100" y="2781"/>
                    <a:pt x="2173" y="2801"/>
                    <a:pt x="2184" y="2804"/>
                  </a:cubicBezTo>
                  <a:cubicBezTo>
                    <a:pt x="2195" y="2807"/>
                    <a:pt x="2088" y="2880"/>
                    <a:pt x="2069" y="2906"/>
                  </a:cubicBezTo>
                  <a:cubicBezTo>
                    <a:pt x="2069" y="2906"/>
                    <a:pt x="2071" y="2951"/>
                    <a:pt x="2097" y="2965"/>
                  </a:cubicBezTo>
                  <a:cubicBezTo>
                    <a:pt x="2122" y="2979"/>
                    <a:pt x="2100" y="3078"/>
                    <a:pt x="2074" y="3098"/>
                  </a:cubicBezTo>
                  <a:cubicBezTo>
                    <a:pt x="2049" y="3114"/>
                    <a:pt x="2029" y="3182"/>
                    <a:pt x="2015" y="3182"/>
                  </a:cubicBezTo>
                  <a:cubicBezTo>
                    <a:pt x="2018" y="3191"/>
                    <a:pt x="1930" y="3185"/>
                    <a:pt x="1930" y="3185"/>
                  </a:cubicBezTo>
                  <a:cubicBezTo>
                    <a:pt x="1930" y="3185"/>
                    <a:pt x="1978" y="3137"/>
                    <a:pt x="1865" y="3024"/>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75" name="Oval 74">
            <a:extLst>
              <a:ext uri="{FF2B5EF4-FFF2-40B4-BE49-F238E27FC236}">
                <a16:creationId xmlns:a16="http://schemas.microsoft.com/office/drawing/2014/main" id="{13F459C1-3860-6848-8E27-26E4A60F52A4}"/>
              </a:ext>
            </a:extLst>
          </p:cNvPr>
          <p:cNvSpPr/>
          <p:nvPr/>
        </p:nvSpPr>
        <p:spPr>
          <a:xfrm>
            <a:off x="5933426" y="-724621"/>
            <a:ext cx="5657430" cy="5657394"/>
          </a:xfrm>
          <a:prstGeom prst="ellipse">
            <a:avLst/>
          </a:prstGeom>
          <a:gradFill flip="none" rotWithShape="1">
            <a:gsLst>
              <a:gs pos="0">
                <a:schemeClr val="accent5">
                  <a:alpha val="58000"/>
                </a:schemeClr>
              </a:gs>
              <a:gs pos="57000">
                <a:schemeClr val="accent5">
                  <a:alpha val="0"/>
                </a:schemeClr>
              </a:gs>
            </a:gsLst>
            <a:path path="circle">
              <a:fillToRect l="50000" t="50000" r="50000" b="50000"/>
            </a:path>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6" name="Group 75">
            <a:extLst>
              <a:ext uri="{FF2B5EF4-FFF2-40B4-BE49-F238E27FC236}">
                <a16:creationId xmlns:a16="http://schemas.microsoft.com/office/drawing/2014/main" id="{60182F9A-458F-3349-BB47-D95FFDC4ABE3}"/>
              </a:ext>
            </a:extLst>
          </p:cNvPr>
          <p:cNvGrpSpPr/>
          <p:nvPr/>
        </p:nvGrpSpPr>
        <p:grpSpPr>
          <a:xfrm>
            <a:off x="6427980" y="1088513"/>
            <a:ext cx="2066592" cy="328411"/>
            <a:chOff x="7143213" y="1474906"/>
            <a:chExt cx="2066592" cy="328411"/>
          </a:xfrm>
        </p:grpSpPr>
        <p:sp>
          <p:nvSpPr>
            <p:cNvPr id="83" name="Rounded Rectangular Callout 82">
              <a:extLst>
                <a:ext uri="{FF2B5EF4-FFF2-40B4-BE49-F238E27FC236}">
                  <a16:creationId xmlns:a16="http://schemas.microsoft.com/office/drawing/2014/main" id="{C3AA1272-1CA5-7049-BFC2-A9A52AFD50CA}"/>
                </a:ext>
              </a:extLst>
            </p:cNvPr>
            <p:cNvSpPr/>
            <p:nvPr/>
          </p:nvSpPr>
          <p:spPr>
            <a:xfrm>
              <a:off x="7143214" y="1474906"/>
              <a:ext cx="2058900" cy="328411"/>
            </a:xfrm>
            <a:prstGeom prst="wedgeRoundRectCallout">
              <a:avLst>
                <a:gd name="adj1" fmla="val 7671"/>
                <a:gd name="adj2" fmla="val 91912"/>
                <a:gd name="adj3" fmla="val 16667"/>
              </a:avLst>
            </a:prstGeom>
            <a:solidFill>
              <a:schemeClr val="bg1"/>
            </a:solidFill>
            <a:ln w="25400">
              <a:solidFill>
                <a:schemeClr val="accent5"/>
              </a:solidFill>
            </a:ln>
            <a:effectLst>
              <a:outerShdw blurRad="152400" sx="102000" sy="1020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4" name="TextBox 93">
              <a:extLst>
                <a:ext uri="{FF2B5EF4-FFF2-40B4-BE49-F238E27FC236}">
                  <a16:creationId xmlns:a16="http://schemas.microsoft.com/office/drawing/2014/main" id="{259E63C5-4E05-1A4F-BC59-6B638CF4E323}"/>
                </a:ext>
              </a:extLst>
            </p:cNvPr>
            <p:cNvSpPr txBox="1"/>
            <p:nvPr/>
          </p:nvSpPr>
          <p:spPr>
            <a:xfrm>
              <a:off x="7143213" y="1522425"/>
              <a:ext cx="2066592" cy="230832"/>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İSTANBUL ANADOLU YAKASI</a:t>
              </a:r>
            </a:p>
          </p:txBody>
        </p:sp>
      </p:grpSp>
      <p:grpSp>
        <p:nvGrpSpPr>
          <p:cNvPr id="101" name="Group 100">
            <a:extLst>
              <a:ext uri="{FF2B5EF4-FFF2-40B4-BE49-F238E27FC236}">
                <a16:creationId xmlns:a16="http://schemas.microsoft.com/office/drawing/2014/main" id="{496B2D72-2DEC-0145-8457-C881724BF00D}"/>
              </a:ext>
            </a:extLst>
          </p:cNvPr>
          <p:cNvGrpSpPr/>
          <p:nvPr/>
        </p:nvGrpSpPr>
        <p:grpSpPr>
          <a:xfrm flipV="1">
            <a:off x="8367641" y="1872620"/>
            <a:ext cx="788999" cy="328411"/>
            <a:chOff x="8724242" y="1721457"/>
            <a:chExt cx="788999" cy="328411"/>
          </a:xfrm>
        </p:grpSpPr>
        <p:sp>
          <p:nvSpPr>
            <p:cNvPr id="102" name="Rounded Rectangular Callout 101">
              <a:extLst>
                <a:ext uri="{FF2B5EF4-FFF2-40B4-BE49-F238E27FC236}">
                  <a16:creationId xmlns:a16="http://schemas.microsoft.com/office/drawing/2014/main" id="{2C5B2E44-4305-2642-B54C-18B811F016BE}"/>
                </a:ext>
              </a:extLst>
            </p:cNvPr>
            <p:cNvSpPr/>
            <p:nvPr/>
          </p:nvSpPr>
          <p:spPr>
            <a:xfrm>
              <a:off x="8738220" y="1721457"/>
              <a:ext cx="746975" cy="328411"/>
            </a:xfrm>
            <a:prstGeom prst="wedgeRoundRectCallout">
              <a:avLst>
                <a:gd name="adj1" fmla="val -34626"/>
                <a:gd name="adj2" fmla="val 91912"/>
                <a:gd name="adj3" fmla="val 16667"/>
              </a:avLst>
            </a:prstGeom>
            <a:solidFill>
              <a:schemeClr val="bg1"/>
            </a:solidFill>
            <a:ln w="25400">
              <a:solidFill>
                <a:schemeClr val="accent5"/>
              </a:solidFill>
            </a:ln>
            <a:effectLst>
              <a:outerShdw blurRad="152400" sx="102000" sy="1020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3" name="TextBox 102">
              <a:extLst>
                <a:ext uri="{FF2B5EF4-FFF2-40B4-BE49-F238E27FC236}">
                  <a16:creationId xmlns:a16="http://schemas.microsoft.com/office/drawing/2014/main" id="{17C1DBB9-65FD-3845-B9B1-986D9011E69A}"/>
                </a:ext>
              </a:extLst>
            </p:cNvPr>
            <p:cNvSpPr txBox="1"/>
            <p:nvPr/>
          </p:nvSpPr>
          <p:spPr>
            <a:xfrm flipV="1">
              <a:off x="8724242" y="1774188"/>
              <a:ext cx="788999" cy="230832"/>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BAŞKENT</a:t>
              </a:r>
            </a:p>
          </p:txBody>
        </p:sp>
      </p:grpSp>
      <p:grpSp>
        <p:nvGrpSpPr>
          <p:cNvPr id="104" name="Group 103">
            <a:extLst>
              <a:ext uri="{FF2B5EF4-FFF2-40B4-BE49-F238E27FC236}">
                <a16:creationId xmlns:a16="http://schemas.microsoft.com/office/drawing/2014/main" id="{3EBD3764-D62B-DC4A-A4EE-6471FD6ACBA3}"/>
              </a:ext>
            </a:extLst>
          </p:cNvPr>
          <p:cNvGrpSpPr/>
          <p:nvPr/>
        </p:nvGrpSpPr>
        <p:grpSpPr>
          <a:xfrm>
            <a:off x="8862058" y="2373998"/>
            <a:ext cx="832279" cy="328411"/>
            <a:chOff x="9211624" y="2783550"/>
            <a:chExt cx="832279" cy="328411"/>
          </a:xfrm>
        </p:grpSpPr>
        <p:sp>
          <p:nvSpPr>
            <p:cNvPr id="105" name="Rounded Rectangular Callout 104">
              <a:extLst>
                <a:ext uri="{FF2B5EF4-FFF2-40B4-BE49-F238E27FC236}">
                  <a16:creationId xmlns:a16="http://schemas.microsoft.com/office/drawing/2014/main" id="{A47735A9-CE1F-CF41-A18F-B30C84C6131A}"/>
                </a:ext>
              </a:extLst>
            </p:cNvPr>
            <p:cNvSpPr/>
            <p:nvPr/>
          </p:nvSpPr>
          <p:spPr>
            <a:xfrm>
              <a:off x="9249345" y="2783550"/>
              <a:ext cx="756836" cy="328411"/>
            </a:xfrm>
            <a:prstGeom prst="wedgeRoundRectCallout">
              <a:avLst>
                <a:gd name="adj1" fmla="val -34626"/>
                <a:gd name="adj2" fmla="val 91912"/>
                <a:gd name="adj3" fmla="val 16667"/>
              </a:avLst>
            </a:prstGeom>
            <a:solidFill>
              <a:schemeClr val="bg1"/>
            </a:solidFill>
            <a:ln w="25400">
              <a:solidFill>
                <a:schemeClr val="accent5"/>
              </a:solidFill>
            </a:ln>
            <a:effectLst>
              <a:outerShdw blurRad="152400" sx="102000" sy="1020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6" name="TextBox 105">
              <a:extLst>
                <a:ext uri="{FF2B5EF4-FFF2-40B4-BE49-F238E27FC236}">
                  <a16:creationId xmlns:a16="http://schemas.microsoft.com/office/drawing/2014/main" id="{17788894-1B48-F043-B27E-404F181FC790}"/>
                </a:ext>
              </a:extLst>
            </p:cNvPr>
            <p:cNvSpPr txBox="1"/>
            <p:nvPr/>
          </p:nvSpPr>
          <p:spPr>
            <a:xfrm>
              <a:off x="9211624" y="2840140"/>
              <a:ext cx="832279" cy="230832"/>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b="1" i="0" u="none" strike="noStrike" kern="1200" cap="none" spc="-5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TOROSLAR</a:t>
              </a:r>
            </a:p>
          </p:txBody>
        </p:sp>
      </p:grpSp>
      <p:grpSp>
        <p:nvGrpSpPr>
          <p:cNvPr id="17" name="Group 16"/>
          <p:cNvGrpSpPr/>
          <p:nvPr/>
        </p:nvGrpSpPr>
        <p:grpSpPr>
          <a:xfrm>
            <a:off x="956550" y="3565709"/>
            <a:ext cx="10278905" cy="2425442"/>
            <a:chOff x="956550" y="3565709"/>
            <a:chExt cx="10278905" cy="2425442"/>
          </a:xfrm>
        </p:grpSpPr>
        <p:grpSp>
          <p:nvGrpSpPr>
            <p:cNvPr id="15" name="Group 14"/>
            <p:cNvGrpSpPr/>
            <p:nvPr/>
          </p:nvGrpSpPr>
          <p:grpSpPr>
            <a:xfrm>
              <a:off x="956550" y="3565709"/>
              <a:ext cx="10278905" cy="1021809"/>
              <a:chOff x="956550" y="3565709"/>
              <a:chExt cx="10278905" cy="1021809"/>
            </a:xfrm>
          </p:grpSpPr>
          <p:grpSp>
            <p:nvGrpSpPr>
              <p:cNvPr id="3" name="Group 2">
                <a:extLst>
                  <a:ext uri="{FF2B5EF4-FFF2-40B4-BE49-F238E27FC236}">
                    <a16:creationId xmlns:a16="http://schemas.microsoft.com/office/drawing/2014/main" id="{04E3B9A1-73F3-FA43-BE24-ED79D72896CE}"/>
                  </a:ext>
                </a:extLst>
              </p:cNvPr>
              <p:cNvGrpSpPr/>
              <p:nvPr/>
            </p:nvGrpSpPr>
            <p:grpSpPr>
              <a:xfrm>
                <a:off x="956550" y="3565709"/>
                <a:ext cx="1359856" cy="1021808"/>
                <a:chOff x="956550" y="3731692"/>
                <a:chExt cx="1359856" cy="1021808"/>
              </a:xfrm>
            </p:grpSpPr>
            <p:sp>
              <p:nvSpPr>
                <p:cNvPr id="108" name="TextBox 107">
                  <a:extLst>
                    <a:ext uri="{FF2B5EF4-FFF2-40B4-BE49-F238E27FC236}">
                      <a16:creationId xmlns:a16="http://schemas.microsoft.com/office/drawing/2014/main" id="{203BFD66-081B-2F4E-9557-A08066C79350}"/>
                    </a:ext>
                  </a:extLst>
                </p:cNvPr>
                <p:cNvSpPr txBox="1"/>
                <p:nvPr/>
              </p:nvSpPr>
              <p:spPr>
                <a:xfrm>
                  <a:off x="1033608" y="3873485"/>
                  <a:ext cx="1172920" cy="73866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150" normalizeH="0" baseline="0" noProof="0" dirty="0">
                      <a:ln w="25400">
                        <a:noFill/>
                      </a:ln>
                      <a:solidFill>
                        <a:srgbClr val="F3C522"/>
                      </a:solidFill>
                      <a:effectLst/>
                      <a:uLnTx/>
                      <a:uFillTx/>
                      <a:latin typeface="Verdana" panose="020B0604030504040204" pitchFamily="34" charset="0"/>
                      <a:ea typeface="Verdana" panose="020B0604030504040204" pitchFamily="34" charset="0"/>
                      <a:cs typeface="Verdana" panose="020B0604030504040204" pitchFamily="34" charset="0"/>
                    </a:rPr>
                    <a:t>Güneş Enerjisi Çözümleri</a:t>
                  </a:r>
                </a:p>
              </p:txBody>
            </p:sp>
            <p:grpSp>
              <p:nvGrpSpPr>
                <p:cNvPr id="110" name="Group 109">
                  <a:extLst>
                    <a:ext uri="{FF2B5EF4-FFF2-40B4-BE49-F238E27FC236}">
                      <a16:creationId xmlns:a16="http://schemas.microsoft.com/office/drawing/2014/main" id="{8EB7DC95-0CE2-B14A-BD49-6A395097F1FB}"/>
                    </a:ext>
                  </a:extLst>
                </p:cNvPr>
                <p:cNvGrpSpPr/>
                <p:nvPr/>
              </p:nvGrpSpPr>
              <p:grpSpPr>
                <a:xfrm>
                  <a:off x="956550" y="3731692"/>
                  <a:ext cx="1359856" cy="1021808"/>
                  <a:chOff x="1018360" y="3273451"/>
                  <a:chExt cx="1236232" cy="1021808"/>
                </a:xfrm>
              </p:grpSpPr>
              <p:cxnSp>
                <p:nvCxnSpPr>
                  <p:cNvPr id="111" name="Straight Connector 110">
                    <a:extLst>
                      <a:ext uri="{FF2B5EF4-FFF2-40B4-BE49-F238E27FC236}">
                        <a16:creationId xmlns:a16="http://schemas.microsoft.com/office/drawing/2014/main" id="{A54CE443-1FE9-014E-8DD1-2CA2F265ADED}"/>
                      </a:ext>
                    </a:extLst>
                  </p:cNvPr>
                  <p:cNvCxnSpPr>
                    <a:cxnSpLocks/>
                  </p:cNvCxnSpPr>
                  <p:nvPr/>
                </p:nvCxnSpPr>
                <p:spPr>
                  <a:xfrm>
                    <a:off x="1018360" y="4295259"/>
                    <a:ext cx="1236232" cy="0"/>
                  </a:xfrm>
                  <a:prstGeom prst="line">
                    <a:avLst/>
                  </a:prstGeom>
                  <a:ln w="127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98AA1449-0F26-AC41-B169-2852A318A3D7}"/>
                      </a:ext>
                    </a:extLst>
                  </p:cNvPr>
                  <p:cNvSpPr/>
                  <p:nvPr/>
                </p:nvSpPr>
                <p:spPr>
                  <a:xfrm>
                    <a:off x="1090494" y="3273451"/>
                    <a:ext cx="1091962" cy="1021808"/>
                  </a:xfrm>
                  <a:custGeom>
                    <a:avLst/>
                    <a:gdLst>
                      <a:gd name="connsiteX0" fmla="*/ 545981 w 1091962"/>
                      <a:gd name="connsiteY0" fmla="*/ 0 h 928916"/>
                      <a:gd name="connsiteX1" fmla="*/ 1091962 w 1091962"/>
                      <a:gd name="connsiteY1" fmla="*/ 545981 h 928916"/>
                      <a:gd name="connsiteX2" fmla="*/ 998717 w 1091962"/>
                      <a:gd name="connsiteY2" fmla="*/ 851244 h 928916"/>
                      <a:gd name="connsiteX3" fmla="*/ 934632 w 1091962"/>
                      <a:gd name="connsiteY3" fmla="*/ 928916 h 928916"/>
                      <a:gd name="connsiteX4" fmla="*/ 157330 w 1091962"/>
                      <a:gd name="connsiteY4" fmla="*/ 928916 h 928916"/>
                      <a:gd name="connsiteX5" fmla="*/ 93245 w 1091962"/>
                      <a:gd name="connsiteY5" fmla="*/ 851244 h 928916"/>
                      <a:gd name="connsiteX6" fmla="*/ 0 w 1091962"/>
                      <a:gd name="connsiteY6" fmla="*/ 545981 h 928916"/>
                      <a:gd name="connsiteX7" fmla="*/ 545981 w 1091962"/>
                      <a:gd name="connsiteY7" fmla="*/ 0 h 92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962" h="928916">
                        <a:moveTo>
                          <a:pt x="545981" y="0"/>
                        </a:moveTo>
                        <a:cubicBezTo>
                          <a:pt x="847518" y="0"/>
                          <a:pt x="1091962" y="244444"/>
                          <a:pt x="1091962" y="545981"/>
                        </a:cubicBezTo>
                        <a:cubicBezTo>
                          <a:pt x="1091962" y="659058"/>
                          <a:pt x="1057587" y="764105"/>
                          <a:pt x="998717" y="851244"/>
                        </a:cubicBezTo>
                        <a:lnTo>
                          <a:pt x="934632" y="928916"/>
                        </a:lnTo>
                        <a:lnTo>
                          <a:pt x="157330" y="928916"/>
                        </a:lnTo>
                        <a:lnTo>
                          <a:pt x="93245" y="851244"/>
                        </a:lnTo>
                        <a:cubicBezTo>
                          <a:pt x="34375" y="764105"/>
                          <a:pt x="0" y="659058"/>
                          <a:pt x="0" y="545981"/>
                        </a:cubicBezTo>
                        <a:cubicBezTo>
                          <a:pt x="0" y="244444"/>
                          <a:pt x="244444" y="0"/>
                          <a:pt x="545981" y="0"/>
                        </a:cubicBezTo>
                        <a:close/>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4" name="Group 3">
                <a:extLst>
                  <a:ext uri="{FF2B5EF4-FFF2-40B4-BE49-F238E27FC236}">
                    <a16:creationId xmlns:a16="http://schemas.microsoft.com/office/drawing/2014/main" id="{FB586AB2-0B7A-E642-A08E-5E5964017544}"/>
                  </a:ext>
                </a:extLst>
              </p:cNvPr>
              <p:cNvGrpSpPr/>
              <p:nvPr/>
            </p:nvGrpSpPr>
            <p:grpSpPr>
              <a:xfrm>
                <a:off x="3186311" y="3565709"/>
                <a:ext cx="1359856" cy="1021808"/>
                <a:chOff x="3186311" y="4161220"/>
                <a:chExt cx="1359856" cy="1021808"/>
              </a:xfrm>
            </p:grpSpPr>
            <p:sp>
              <p:nvSpPr>
                <p:cNvPr id="114" name="TextBox 113">
                  <a:extLst>
                    <a:ext uri="{FF2B5EF4-FFF2-40B4-BE49-F238E27FC236}">
                      <a16:creationId xmlns:a16="http://schemas.microsoft.com/office/drawing/2014/main" id="{B886485A-9826-1C44-A114-B05A91152405}"/>
                    </a:ext>
                  </a:extLst>
                </p:cNvPr>
                <p:cNvSpPr txBox="1"/>
                <p:nvPr/>
              </p:nvSpPr>
              <p:spPr>
                <a:xfrm>
                  <a:off x="3214995" y="4303013"/>
                  <a:ext cx="1284303" cy="73866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150" normalizeH="0" baseline="0" noProof="0" dirty="0">
                      <a:ln w="25400">
                        <a:noFill/>
                      </a:ln>
                      <a:solidFill>
                        <a:srgbClr val="F3C522"/>
                      </a:solidFill>
                      <a:effectLst/>
                      <a:uLnTx/>
                      <a:uFillTx/>
                      <a:latin typeface="Verdana" panose="020B0604030504040204" pitchFamily="34" charset="0"/>
                      <a:ea typeface="Verdana" panose="020B0604030504040204" pitchFamily="34" charset="0"/>
                      <a:cs typeface="Verdana" panose="020B0604030504040204" pitchFamily="34" charset="0"/>
                    </a:rPr>
                    <a:t>Enerji Verimliliği Uygulamaları</a:t>
                  </a:r>
                </a:p>
              </p:txBody>
            </p:sp>
            <p:grpSp>
              <p:nvGrpSpPr>
                <p:cNvPr id="116" name="Group 115">
                  <a:extLst>
                    <a:ext uri="{FF2B5EF4-FFF2-40B4-BE49-F238E27FC236}">
                      <a16:creationId xmlns:a16="http://schemas.microsoft.com/office/drawing/2014/main" id="{5A80446D-B307-6C4D-836C-B772A9AE4136}"/>
                    </a:ext>
                  </a:extLst>
                </p:cNvPr>
                <p:cNvGrpSpPr/>
                <p:nvPr/>
              </p:nvGrpSpPr>
              <p:grpSpPr>
                <a:xfrm>
                  <a:off x="3186311" y="4161220"/>
                  <a:ext cx="1359856" cy="1021808"/>
                  <a:chOff x="2668120" y="3366343"/>
                  <a:chExt cx="1236232" cy="928916"/>
                </a:xfrm>
              </p:grpSpPr>
              <p:cxnSp>
                <p:nvCxnSpPr>
                  <p:cNvPr id="117" name="Straight Connector 116">
                    <a:extLst>
                      <a:ext uri="{FF2B5EF4-FFF2-40B4-BE49-F238E27FC236}">
                        <a16:creationId xmlns:a16="http://schemas.microsoft.com/office/drawing/2014/main" id="{84FD9071-B9E7-A845-AD25-266F7E56ACF5}"/>
                      </a:ext>
                    </a:extLst>
                  </p:cNvPr>
                  <p:cNvCxnSpPr>
                    <a:cxnSpLocks/>
                  </p:cNvCxnSpPr>
                  <p:nvPr/>
                </p:nvCxnSpPr>
                <p:spPr>
                  <a:xfrm>
                    <a:off x="2668120" y="4295259"/>
                    <a:ext cx="1236232" cy="0"/>
                  </a:xfrm>
                  <a:prstGeom prst="line">
                    <a:avLst/>
                  </a:prstGeom>
                  <a:ln w="127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18" name="Freeform 117">
                    <a:extLst>
                      <a:ext uri="{FF2B5EF4-FFF2-40B4-BE49-F238E27FC236}">
                        <a16:creationId xmlns:a16="http://schemas.microsoft.com/office/drawing/2014/main" id="{077761BD-A51F-C542-9A29-1C427B45761E}"/>
                      </a:ext>
                    </a:extLst>
                  </p:cNvPr>
                  <p:cNvSpPr/>
                  <p:nvPr/>
                </p:nvSpPr>
                <p:spPr>
                  <a:xfrm>
                    <a:off x="2740254" y="3366343"/>
                    <a:ext cx="1091962" cy="928916"/>
                  </a:xfrm>
                  <a:custGeom>
                    <a:avLst/>
                    <a:gdLst>
                      <a:gd name="connsiteX0" fmla="*/ 545981 w 1091962"/>
                      <a:gd name="connsiteY0" fmla="*/ 0 h 928916"/>
                      <a:gd name="connsiteX1" fmla="*/ 1091962 w 1091962"/>
                      <a:gd name="connsiteY1" fmla="*/ 545981 h 928916"/>
                      <a:gd name="connsiteX2" fmla="*/ 998717 w 1091962"/>
                      <a:gd name="connsiteY2" fmla="*/ 851244 h 928916"/>
                      <a:gd name="connsiteX3" fmla="*/ 934632 w 1091962"/>
                      <a:gd name="connsiteY3" fmla="*/ 928916 h 928916"/>
                      <a:gd name="connsiteX4" fmla="*/ 157330 w 1091962"/>
                      <a:gd name="connsiteY4" fmla="*/ 928916 h 928916"/>
                      <a:gd name="connsiteX5" fmla="*/ 93245 w 1091962"/>
                      <a:gd name="connsiteY5" fmla="*/ 851244 h 928916"/>
                      <a:gd name="connsiteX6" fmla="*/ 0 w 1091962"/>
                      <a:gd name="connsiteY6" fmla="*/ 545981 h 928916"/>
                      <a:gd name="connsiteX7" fmla="*/ 545981 w 1091962"/>
                      <a:gd name="connsiteY7" fmla="*/ 0 h 92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962" h="928916">
                        <a:moveTo>
                          <a:pt x="545981" y="0"/>
                        </a:moveTo>
                        <a:cubicBezTo>
                          <a:pt x="847518" y="0"/>
                          <a:pt x="1091962" y="244444"/>
                          <a:pt x="1091962" y="545981"/>
                        </a:cubicBezTo>
                        <a:cubicBezTo>
                          <a:pt x="1091962" y="659058"/>
                          <a:pt x="1057587" y="764105"/>
                          <a:pt x="998717" y="851244"/>
                        </a:cubicBezTo>
                        <a:lnTo>
                          <a:pt x="934632" y="928916"/>
                        </a:lnTo>
                        <a:lnTo>
                          <a:pt x="157330" y="928916"/>
                        </a:lnTo>
                        <a:lnTo>
                          <a:pt x="93245" y="851244"/>
                        </a:lnTo>
                        <a:cubicBezTo>
                          <a:pt x="34375" y="764105"/>
                          <a:pt x="0" y="659058"/>
                          <a:pt x="0" y="545981"/>
                        </a:cubicBezTo>
                        <a:cubicBezTo>
                          <a:pt x="0" y="244444"/>
                          <a:pt x="244444" y="0"/>
                          <a:pt x="545981" y="0"/>
                        </a:cubicBezTo>
                        <a:close/>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13" name="Group 12"/>
              <p:cNvGrpSpPr/>
              <p:nvPr/>
            </p:nvGrpSpPr>
            <p:grpSpPr>
              <a:xfrm>
                <a:off x="5416074" y="3565709"/>
                <a:ext cx="1359856" cy="1021808"/>
                <a:chOff x="5416074" y="3565709"/>
                <a:chExt cx="1359856" cy="1021808"/>
              </a:xfrm>
            </p:grpSpPr>
            <p:grpSp>
              <p:nvGrpSpPr>
                <p:cNvPr id="121" name="Group 120">
                  <a:extLst>
                    <a:ext uri="{FF2B5EF4-FFF2-40B4-BE49-F238E27FC236}">
                      <a16:creationId xmlns:a16="http://schemas.microsoft.com/office/drawing/2014/main" id="{5C3B7288-1B11-8649-B94A-8542660FFE47}"/>
                    </a:ext>
                  </a:extLst>
                </p:cNvPr>
                <p:cNvGrpSpPr/>
                <p:nvPr/>
              </p:nvGrpSpPr>
              <p:grpSpPr>
                <a:xfrm>
                  <a:off x="5416074" y="3565709"/>
                  <a:ext cx="1359856" cy="1021808"/>
                  <a:chOff x="2668120" y="3366343"/>
                  <a:chExt cx="1236232" cy="928916"/>
                </a:xfrm>
              </p:grpSpPr>
              <p:cxnSp>
                <p:nvCxnSpPr>
                  <p:cNvPr id="123" name="Straight Connector 122">
                    <a:extLst>
                      <a:ext uri="{FF2B5EF4-FFF2-40B4-BE49-F238E27FC236}">
                        <a16:creationId xmlns:a16="http://schemas.microsoft.com/office/drawing/2014/main" id="{5B1A7A87-6E0D-BB43-8701-46ACCB6DDD26}"/>
                      </a:ext>
                    </a:extLst>
                  </p:cNvPr>
                  <p:cNvCxnSpPr>
                    <a:cxnSpLocks/>
                  </p:cNvCxnSpPr>
                  <p:nvPr/>
                </p:nvCxnSpPr>
                <p:spPr>
                  <a:xfrm>
                    <a:off x="2668120" y="4295259"/>
                    <a:ext cx="1236232" cy="0"/>
                  </a:xfrm>
                  <a:prstGeom prst="line">
                    <a:avLst/>
                  </a:prstGeom>
                  <a:ln w="127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4" name="Freeform 123">
                    <a:extLst>
                      <a:ext uri="{FF2B5EF4-FFF2-40B4-BE49-F238E27FC236}">
                        <a16:creationId xmlns:a16="http://schemas.microsoft.com/office/drawing/2014/main" id="{FB719F42-855D-E94F-B43B-14901D649C5D}"/>
                      </a:ext>
                    </a:extLst>
                  </p:cNvPr>
                  <p:cNvSpPr/>
                  <p:nvPr/>
                </p:nvSpPr>
                <p:spPr>
                  <a:xfrm>
                    <a:off x="2740254" y="3366343"/>
                    <a:ext cx="1091962" cy="928916"/>
                  </a:xfrm>
                  <a:custGeom>
                    <a:avLst/>
                    <a:gdLst>
                      <a:gd name="connsiteX0" fmla="*/ 545981 w 1091962"/>
                      <a:gd name="connsiteY0" fmla="*/ 0 h 928916"/>
                      <a:gd name="connsiteX1" fmla="*/ 1091962 w 1091962"/>
                      <a:gd name="connsiteY1" fmla="*/ 545981 h 928916"/>
                      <a:gd name="connsiteX2" fmla="*/ 998717 w 1091962"/>
                      <a:gd name="connsiteY2" fmla="*/ 851244 h 928916"/>
                      <a:gd name="connsiteX3" fmla="*/ 934632 w 1091962"/>
                      <a:gd name="connsiteY3" fmla="*/ 928916 h 928916"/>
                      <a:gd name="connsiteX4" fmla="*/ 157330 w 1091962"/>
                      <a:gd name="connsiteY4" fmla="*/ 928916 h 928916"/>
                      <a:gd name="connsiteX5" fmla="*/ 93245 w 1091962"/>
                      <a:gd name="connsiteY5" fmla="*/ 851244 h 928916"/>
                      <a:gd name="connsiteX6" fmla="*/ 0 w 1091962"/>
                      <a:gd name="connsiteY6" fmla="*/ 545981 h 928916"/>
                      <a:gd name="connsiteX7" fmla="*/ 545981 w 1091962"/>
                      <a:gd name="connsiteY7" fmla="*/ 0 h 92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962" h="928916">
                        <a:moveTo>
                          <a:pt x="545981" y="0"/>
                        </a:moveTo>
                        <a:cubicBezTo>
                          <a:pt x="847518" y="0"/>
                          <a:pt x="1091962" y="244444"/>
                          <a:pt x="1091962" y="545981"/>
                        </a:cubicBezTo>
                        <a:cubicBezTo>
                          <a:pt x="1091962" y="659058"/>
                          <a:pt x="1057587" y="764105"/>
                          <a:pt x="998717" y="851244"/>
                        </a:cubicBezTo>
                        <a:lnTo>
                          <a:pt x="934632" y="928916"/>
                        </a:lnTo>
                        <a:lnTo>
                          <a:pt x="157330" y="928916"/>
                        </a:lnTo>
                        <a:lnTo>
                          <a:pt x="93245" y="851244"/>
                        </a:lnTo>
                        <a:cubicBezTo>
                          <a:pt x="34375" y="764105"/>
                          <a:pt x="0" y="659058"/>
                          <a:pt x="0" y="545981"/>
                        </a:cubicBezTo>
                        <a:cubicBezTo>
                          <a:pt x="0" y="244444"/>
                          <a:pt x="244444" y="0"/>
                          <a:pt x="545981" y="0"/>
                        </a:cubicBezTo>
                        <a:close/>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3" name="Graphic 6">
                  <a:extLst>
                    <a:ext uri="{FF2B5EF4-FFF2-40B4-BE49-F238E27FC236}">
                      <a16:creationId xmlns:a16="http://schemas.microsoft.com/office/drawing/2014/main" id="{D7DE9C9C-474B-4B4E-B982-DC18806BE036}"/>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5671807" y="3667451"/>
                  <a:ext cx="849256" cy="433475"/>
                </a:xfrm>
                <a:prstGeom prst="rect">
                  <a:avLst/>
                </a:prstGeom>
              </p:spPr>
            </p:pic>
            <p:pic>
              <p:nvPicPr>
                <p:cNvPr id="64" name="Graphic 18">
                  <a:extLst>
                    <a:ext uri="{FF2B5EF4-FFF2-40B4-BE49-F238E27FC236}">
                      <a16:creationId xmlns:a16="http://schemas.microsoft.com/office/drawing/2014/main" id="{09802390-49AD-8940-9E01-00D739331B58}"/>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5767622" y="4176407"/>
                  <a:ext cx="644913" cy="331464"/>
                </a:xfrm>
                <a:prstGeom prst="rect">
                  <a:avLst/>
                </a:prstGeom>
              </p:spPr>
            </p:pic>
          </p:grpSp>
          <p:grpSp>
            <p:nvGrpSpPr>
              <p:cNvPr id="14" name="Group 13"/>
              <p:cNvGrpSpPr/>
              <p:nvPr/>
            </p:nvGrpSpPr>
            <p:grpSpPr>
              <a:xfrm>
                <a:off x="7645836" y="3565709"/>
                <a:ext cx="1359856" cy="1021808"/>
                <a:chOff x="7645836" y="3565709"/>
                <a:chExt cx="1359856" cy="1021808"/>
              </a:xfrm>
            </p:grpSpPr>
            <p:grpSp>
              <p:nvGrpSpPr>
                <p:cNvPr id="126" name="Group 125">
                  <a:extLst>
                    <a:ext uri="{FF2B5EF4-FFF2-40B4-BE49-F238E27FC236}">
                      <a16:creationId xmlns:a16="http://schemas.microsoft.com/office/drawing/2014/main" id="{BA9F3BE0-D3B7-744B-BDF5-634A7BF1F7CA}"/>
                    </a:ext>
                  </a:extLst>
                </p:cNvPr>
                <p:cNvGrpSpPr/>
                <p:nvPr/>
              </p:nvGrpSpPr>
              <p:grpSpPr>
                <a:xfrm>
                  <a:off x="7645836" y="3565709"/>
                  <a:ext cx="1359856" cy="1021808"/>
                  <a:chOff x="2668120" y="3366343"/>
                  <a:chExt cx="1236232" cy="928916"/>
                </a:xfrm>
              </p:grpSpPr>
              <p:cxnSp>
                <p:nvCxnSpPr>
                  <p:cNvPr id="132" name="Straight Connector 131">
                    <a:extLst>
                      <a:ext uri="{FF2B5EF4-FFF2-40B4-BE49-F238E27FC236}">
                        <a16:creationId xmlns:a16="http://schemas.microsoft.com/office/drawing/2014/main" id="{B872735B-C969-B84C-B848-0A21EE331E43}"/>
                      </a:ext>
                    </a:extLst>
                  </p:cNvPr>
                  <p:cNvCxnSpPr>
                    <a:cxnSpLocks/>
                  </p:cNvCxnSpPr>
                  <p:nvPr/>
                </p:nvCxnSpPr>
                <p:spPr>
                  <a:xfrm>
                    <a:off x="2668120" y="4295259"/>
                    <a:ext cx="1236232" cy="0"/>
                  </a:xfrm>
                  <a:prstGeom prst="line">
                    <a:avLst/>
                  </a:prstGeom>
                  <a:ln w="127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3" name="Freeform 132">
                    <a:extLst>
                      <a:ext uri="{FF2B5EF4-FFF2-40B4-BE49-F238E27FC236}">
                        <a16:creationId xmlns:a16="http://schemas.microsoft.com/office/drawing/2014/main" id="{8CBE3DAF-75FA-C342-9CCE-9D18B3E9B569}"/>
                      </a:ext>
                    </a:extLst>
                  </p:cNvPr>
                  <p:cNvSpPr/>
                  <p:nvPr/>
                </p:nvSpPr>
                <p:spPr>
                  <a:xfrm>
                    <a:off x="2740254" y="3366343"/>
                    <a:ext cx="1091962" cy="928916"/>
                  </a:xfrm>
                  <a:custGeom>
                    <a:avLst/>
                    <a:gdLst>
                      <a:gd name="connsiteX0" fmla="*/ 545981 w 1091962"/>
                      <a:gd name="connsiteY0" fmla="*/ 0 h 928916"/>
                      <a:gd name="connsiteX1" fmla="*/ 1091962 w 1091962"/>
                      <a:gd name="connsiteY1" fmla="*/ 545981 h 928916"/>
                      <a:gd name="connsiteX2" fmla="*/ 998717 w 1091962"/>
                      <a:gd name="connsiteY2" fmla="*/ 851244 h 928916"/>
                      <a:gd name="connsiteX3" fmla="*/ 934632 w 1091962"/>
                      <a:gd name="connsiteY3" fmla="*/ 928916 h 928916"/>
                      <a:gd name="connsiteX4" fmla="*/ 157330 w 1091962"/>
                      <a:gd name="connsiteY4" fmla="*/ 928916 h 928916"/>
                      <a:gd name="connsiteX5" fmla="*/ 93245 w 1091962"/>
                      <a:gd name="connsiteY5" fmla="*/ 851244 h 928916"/>
                      <a:gd name="connsiteX6" fmla="*/ 0 w 1091962"/>
                      <a:gd name="connsiteY6" fmla="*/ 545981 h 928916"/>
                      <a:gd name="connsiteX7" fmla="*/ 545981 w 1091962"/>
                      <a:gd name="connsiteY7" fmla="*/ 0 h 92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962" h="928916">
                        <a:moveTo>
                          <a:pt x="545981" y="0"/>
                        </a:moveTo>
                        <a:cubicBezTo>
                          <a:pt x="847518" y="0"/>
                          <a:pt x="1091962" y="244444"/>
                          <a:pt x="1091962" y="545981"/>
                        </a:cubicBezTo>
                        <a:cubicBezTo>
                          <a:pt x="1091962" y="659058"/>
                          <a:pt x="1057587" y="764105"/>
                          <a:pt x="998717" y="851244"/>
                        </a:cubicBezTo>
                        <a:lnTo>
                          <a:pt x="934632" y="928916"/>
                        </a:lnTo>
                        <a:lnTo>
                          <a:pt x="157330" y="928916"/>
                        </a:lnTo>
                        <a:lnTo>
                          <a:pt x="93245" y="851244"/>
                        </a:lnTo>
                        <a:cubicBezTo>
                          <a:pt x="34375" y="764105"/>
                          <a:pt x="0" y="659058"/>
                          <a:pt x="0" y="545981"/>
                        </a:cubicBezTo>
                        <a:cubicBezTo>
                          <a:pt x="0" y="244444"/>
                          <a:pt x="244444" y="0"/>
                          <a:pt x="545981" y="0"/>
                        </a:cubicBezTo>
                        <a:close/>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0" name="Rectangle 9"/>
                <p:cNvSpPr/>
                <p:nvPr/>
              </p:nvSpPr>
              <p:spPr>
                <a:xfrm>
                  <a:off x="7702032" y="3894390"/>
                  <a:ext cx="124746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150" normalizeH="0" baseline="0" noProof="0" dirty="0">
                      <a:ln w="25400">
                        <a:noFill/>
                      </a:ln>
                      <a:solidFill>
                        <a:srgbClr val="F3C522"/>
                      </a:solidFill>
                      <a:effectLst/>
                      <a:uLnTx/>
                      <a:uFillTx/>
                      <a:latin typeface="Verdana" panose="020B0604030504040204" pitchFamily="34" charset="0"/>
                      <a:ea typeface="Verdana" panose="020B0604030504040204" pitchFamily="34" charset="0"/>
                      <a:cs typeface="Verdana" panose="020B0604030504040204" pitchFamily="34" charset="0"/>
                    </a:rPr>
                    <a:t>Yeşil Enerji Sertifikası</a:t>
                  </a:r>
                </a:p>
              </p:txBody>
            </p:sp>
          </p:grpSp>
          <p:grpSp>
            <p:nvGrpSpPr>
              <p:cNvPr id="12" name="Group 11"/>
              <p:cNvGrpSpPr/>
              <p:nvPr/>
            </p:nvGrpSpPr>
            <p:grpSpPr>
              <a:xfrm>
                <a:off x="9875599" y="3565710"/>
                <a:ext cx="1359856" cy="1021808"/>
                <a:chOff x="9875599" y="3565710"/>
                <a:chExt cx="1359856" cy="1021808"/>
              </a:xfrm>
            </p:grpSpPr>
            <p:grpSp>
              <p:nvGrpSpPr>
                <p:cNvPr id="135" name="Group 134">
                  <a:extLst>
                    <a:ext uri="{FF2B5EF4-FFF2-40B4-BE49-F238E27FC236}">
                      <a16:creationId xmlns:a16="http://schemas.microsoft.com/office/drawing/2014/main" id="{5CA39BC0-7A67-3E4E-A76A-09DD66DBB806}"/>
                    </a:ext>
                  </a:extLst>
                </p:cNvPr>
                <p:cNvGrpSpPr/>
                <p:nvPr/>
              </p:nvGrpSpPr>
              <p:grpSpPr>
                <a:xfrm>
                  <a:off x="9875599" y="3565710"/>
                  <a:ext cx="1359856" cy="1021808"/>
                  <a:chOff x="2668120" y="3366344"/>
                  <a:chExt cx="1236232" cy="928916"/>
                </a:xfrm>
              </p:grpSpPr>
              <p:cxnSp>
                <p:nvCxnSpPr>
                  <p:cNvPr id="138" name="Straight Connector 137">
                    <a:extLst>
                      <a:ext uri="{FF2B5EF4-FFF2-40B4-BE49-F238E27FC236}">
                        <a16:creationId xmlns:a16="http://schemas.microsoft.com/office/drawing/2014/main" id="{00BAB9C3-68DF-C94F-A8F1-3231C68B2A14}"/>
                      </a:ext>
                    </a:extLst>
                  </p:cNvPr>
                  <p:cNvCxnSpPr>
                    <a:cxnSpLocks/>
                  </p:cNvCxnSpPr>
                  <p:nvPr/>
                </p:nvCxnSpPr>
                <p:spPr>
                  <a:xfrm>
                    <a:off x="2668120" y="4295259"/>
                    <a:ext cx="1236232" cy="0"/>
                  </a:xfrm>
                  <a:prstGeom prst="line">
                    <a:avLst/>
                  </a:prstGeom>
                  <a:ln w="127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9" name="Freeform 138">
                    <a:extLst>
                      <a:ext uri="{FF2B5EF4-FFF2-40B4-BE49-F238E27FC236}">
                        <a16:creationId xmlns:a16="http://schemas.microsoft.com/office/drawing/2014/main" id="{8C33CBAE-F7FD-744C-B9F9-90B57DBC2FC7}"/>
                      </a:ext>
                    </a:extLst>
                  </p:cNvPr>
                  <p:cNvSpPr/>
                  <p:nvPr/>
                </p:nvSpPr>
                <p:spPr>
                  <a:xfrm>
                    <a:off x="2740254" y="3366344"/>
                    <a:ext cx="1091962" cy="928916"/>
                  </a:xfrm>
                  <a:custGeom>
                    <a:avLst/>
                    <a:gdLst>
                      <a:gd name="connsiteX0" fmla="*/ 545981 w 1091962"/>
                      <a:gd name="connsiteY0" fmla="*/ 0 h 928916"/>
                      <a:gd name="connsiteX1" fmla="*/ 1091962 w 1091962"/>
                      <a:gd name="connsiteY1" fmla="*/ 545981 h 928916"/>
                      <a:gd name="connsiteX2" fmla="*/ 998717 w 1091962"/>
                      <a:gd name="connsiteY2" fmla="*/ 851244 h 928916"/>
                      <a:gd name="connsiteX3" fmla="*/ 934632 w 1091962"/>
                      <a:gd name="connsiteY3" fmla="*/ 928916 h 928916"/>
                      <a:gd name="connsiteX4" fmla="*/ 157330 w 1091962"/>
                      <a:gd name="connsiteY4" fmla="*/ 928916 h 928916"/>
                      <a:gd name="connsiteX5" fmla="*/ 93245 w 1091962"/>
                      <a:gd name="connsiteY5" fmla="*/ 851244 h 928916"/>
                      <a:gd name="connsiteX6" fmla="*/ 0 w 1091962"/>
                      <a:gd name="connsiteY6" fmla="*/ 545981 h 928916"/>
                      <a:gd name="connsiteX7" fmla="*/ 545981 w 1091962"/>
                      <a:gd name="connsiteY7" fmla="*/ 0 h 92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962" h="928916">
                        <a:moveTo>
                          <a:pt x="545981" y="0"/>
                        </a:moveTo>
                        <a:cubicBezTo>
                          <a:pt x="847518" y="0"/>
                          <a:pt x="1091962" y="244444"/>
                          <a:pt x="1091962" y="545981"/>
                        </a:cubicBezTo>
                        <a:cubicBezTo>
                          <a:pt x="1091962" y="659058"/>
                          <a:pt x="1057587" y="764105"/>
                          <a:pt x="998717" y="851244"/>
                        </a:cubicBezTo>
                        <a:lnTo>
                          <a:pt x="934632" y="928916"/>
                        </a:lnTo>
                        <a:lnTo>
                          <a:pt x="157330" y="928916"/>
                        </a:lnTo>
                        <a:lnTo>
                          <a:pt x="93245" y="851244"/>
                        </a:lnTo>
                        <a:cubicBezTo>
                          <a:pt x="34375" y="764105"/>
                          <a:pt x="0" y="659058"/>
                          <a:pt x="0" y="545981"/>
                        </a:cubicBezTo>
                        <a:cubicBezTo>
                          <a:pt x="0" y="244444"/>
                          <a:pt x="244444" y="0"/>
                          <a:pt x="545981" y="0"/>
                        </a:cubicBezTo>
                        <a:close/>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65" name="TextBox 64">
                  <a:extLst>
                    <a:ext uri="{FF2B5EF4-FFF2-40B4-BE49-F238E27FC236}">
                      <a16:creationId xmlns:a16="http://schemas.microsoft.com/office/drawing/2014/main" id="{B886485A-9826-1C44-A114-B05A91152405}"/>
                    </a:ext>
                  </a:extLst>
                </p:cNvPr>
                <p:cNvSpPr txBox="1"/>
                <p:nvPr/>
              </p:nvSpPr>
              <p:spPr>
                <a:xfrm>
                  <a:off x="9898745" y="3914797"/>
                  <a:ext cx="1325298" cy="523220"/>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150" normalizeH="0" baseline="0" noProof="0" dirty="0" err="1" smtClean="0">
                      <a:ln w="25400">
                        <a:noFill/>
                      </a:ln>
                      <a:solidFill>
                        <a:srgbClr val="F3C522"/>
                      </a:solidFill>
                      <a:effectLst/>
                      <a:uLnTx/>
                      <a:uFillTx/>
                      <a:latin typeface="Verdana" panose="020B0604030504040204" pitchFamily="34" charset="0"/>
                      <a:ea typeface="Verdana" panose="020B0604030504040204" pitchFamily="34" charset="0"/>
                      <a:cs typeface="Verdana" panose="020B0604030504040204" pitchFamily="34" charset="0"/>
                    </a:rPr>
                    <a:t>Kojenerasyon</a:t>
                  </a:r>
                  <a:r>
                    <a:rPr kumimoji="0" lang="tr-TR" sz="1400" b="1" i="0" u="none" strike="noStrike" kern="1200" cap="none" spc="-150" normalizeH="0" baseline="0" noProof="0" dirty="0" smtClean="0">
                      <a:ln w="25400">
                        <a:noFill/>
                      </a:ln>
                      <a:solidFill>
                        <a:srgbClr val="F3C522"/>
                      </a:solidFill>
                      <a:effectLst/>
                      <a:uLnTx/>
                      <a:uFillTx/>
                      <a:latin typeface="Verdana" panose="020B0604030504040204" pitchFamily="34" charset="0"/>
                      <a:ea typeface="Verdana" panose="020B0604030504040204" pitchFamily="34" charset="0"/>
                      <a:cs typeface="Verdana" panose="020B0604030504040204" pitchFamily="34" charset="0"/>
                    </a:rPr>
                    <a:t> Çözümleri</a:t>
                  </a:r>
                  <a:endParaRPr kumimoji="0" lang="tr-TR" sz="1400" b="1" i="0" u="none" strike="noStrike" kern="1200" cap="none" spc="-150" normalizeH="0" baseline="0" noProof="0" dirty="0">
                    <a:ln w="25400">
                      <a:noFill/>
                    </a:ln>
                    <a:solidFill>
                      <a:srgbClr val="F3C52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pic>
          <p:nvPicPr>
            <p:cNvPr id="16" name="Picture 15"/>
            <p:cNvPicPr>
              <a:picLocks noChangeAspect="1"/>
            </p:cNvPicPr>
            <p:nvPr/>
          </p:nvPicPr>
          <p:blipFill>
            <a:blip r:embed="rId7"/>
            <a:stretch>
              <a:fillRect/>
            </a:stretch>
          </p:blipFill>
          <p:spPr>
            <a:xfrm>
              <a:off x="4900414" y="4845392"/>
              <a:ext cx="2579316" cy="1145759"/>
            </a:xfrm>
            <a:prstGeom prst="rect">
              <a:avLst/>
            </a:prstGeom>
          </p:spPr>
        </p:pic>
      </p:grpSp>
    </p:spTree>
    <p:extLst>
      <p:ext uri="{BB962C8B-B14F-4D97-AF65-F5344CB8AC3E}">
        <p14:creationId xmlns:p14="http://schemas.microsoft.com/office/powerpoint/2010/main" val="127137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200"/>
                                        <p:tgtEl>
                                          <p:spTgt spid="2"/>
                                        </p:tgtEl>
                                      </p:cBhvr>
                                    </p:animEffect>
                                    <p:anim calcmode="lin" valueType="num">
                                      <p:cBhvr>
                                        <p:cTn id="12" dur="200" fill="hold"/>
                                        <p:tgtEl>
                                          <p:spTgt spid="2"/>
                                        </p:tgtEl>
                                        <p:attrNameLst>
                                          <p:attrName>ppt_w</p:attrName>
                                        </p:attrNameLst>
                                      </p:cBhvr>
                                      <p:tavLst>
                                        <p:tav tm="0" fmla="#ppt_w*sin(2.5*pi*$)">
                                          <p:val>
                                            <p:fltVal val="0"/>
                                          </p:val>
                                        </p:tav>
                                        <p:tav tm="100000">
                                          <p:val>
                                            <p:fltVal val="1"/>
                                          </p:val>
                                        </p:tav>
                                      </p:tavLst>
                                    </p:anim>
                                    <p:anim calcmode="lin" valueType="num">
                                      <p:cBhvr>
                                        <p:cTn id="13" dur="200" fill="hold"/>
                                        <p:tgtEl>
                                          <p:spTgt spid="2"/>
                                        </p:tgtEl>
                                        <p:attrNameLst>
                                          <p:attrName>ppt_h</p:attrName>
                                        </p:attrNameLst>
                                      </p:cBhvr>
                                      <p:tavLst>
                                        <p:tav tm="0">
                                          <p:val>
                                            <p:strVal val="#ppt_h"/>
                                          </p:val>
                                        </p:tav>
                                        <p:tav tm="100000">
                                          <p:val>
                                            <p:strVal val="#ppt_h"/>
                                          </p:val>
                                        </p:tav>
                                      </p:tavLst>
                                    </p:anim>
                                  </p:childTnLst>
                                </p:cTn>
                              </p:par>
                              <p:par>
                                <p:cTn id="14" presetID="10" presetClass="entr" presetSubtype="0" fill="hold" grpId="0" nodeType="withEffect">
                                  <p:stCondLst>
                                    <p:cond delay="50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1500"/>
                                        <p:tgtEl>
                                          <p:spTgt spid="77"/>
                                        </p:tgtEl>
                                      </p:cBhvr>
                                    </p:animEffect>
                                  </p:childTnLst>
                                </p:cTn>
                              </p:par>
                              <p:par>
                                <p:cTn id="17" presetID="42" presetClass="path" presetSubtype="0" decel="100000" fill="hold" grpId="1" nodeType="withEffect">
                                  <p:stCondLst>
                                    <p:cond delay="500"/>
                                  </p:stCondLst>
                                  <p:childTnLst>
                                    <p:animMotion origin="layout" path="M -3.125E-6 3.33333E-6 L -3.125E-6 0.04444 " pathEditMode="relative" rAng="0" ptsTypes="AA">
                                      <p:cBhvr>
                                        <p:cTn id="18" dur="1500" spd="-100000" fill="hold"/>
                                        <p:tgtEl>
                                          <p:spTgt spid="77"/>
                                        </p:tgtEl>
                                        <p:attrNameLst>
                                          <p:attrName>ppt_x</p:attrName>
                                          <p:attrName>ppt_y</p:attrName>
                                        </p:attrNameLst>
                                      </p:cBhvr>
                                      <p:rCtr x="0" y="2222"/>
                                    </p:animMotion>
                                  </p:childTnLst>
                                </p:cTn>
                              </p:par>
                              <p:par>
                                <p:cTn id="19" presetID="6" presetClass="entr" presetSubtype="32" repeatCount="indefinite" fill="hold" grpId="0" nodeType="withEffect">
                                  <p:stCondLst>
                                    <p:cond delay="1000"/>
                                  </p:stCondLst>
                                  <p:childTnLst>
                                    <p:set>
                                      <p:cBhvr>
                                        <p:cTn id="20" dur="1" fill="hold">
                                          <p:stCondLst>
                                            <p:cond delay="0"/>
                                          </p:stCondLst>
                                        </p:cTn>
                                        <p:tgtEl>
                                          <p:spTgt spid="75"/>
                                        </p:tgtEl>
                                        <p:attrNameLst>
                                          <p:attrName>style.visibility</p:attrName>
                                        </p:attrNameLst>
                                      </p:cBhvr>
                                      <p:to>
                                        <p:strVal val="visible"/>
                                      </p:to>
                                    </p:set>
                                    <p:animEffect transition="in" filter="circle(out)">
                                      <p:cBhvr>
                                        <p:cTn id="21" dur="1500"/>
                                        <p:tgtEl>
                                          <p:spTgt spid="75"/>
                                        </p:tgtEl>
                                      </p:cBhvr>
                                    </p:animEffect>
                                  </p:childTnLst>
                                </p:cTn>
                              </p:par>
                              <p:par>
                                <p:cTn id="22" presetID="10" presetClass="entr" presetSubtype="0" fill="hold" nodeType="withEffect">
                                  <p:stCondLst>
                                    <p:cond delay="60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childTnLst>
                                </p:cTn>
                              </p:par>
                              <p:par>
                                <p:cTn id="25" presetID="42" presetClass="path" presetSubtype="0" decel="100000" fill="hold" nodeType="withEffect">
                                  <p:stCondLst>
                                    <p:cond delay="600"/>
                                  </p:stCondLst>
                                  <p:childTnLst>
                                    <p:animMotion origin="layout" path="M -6.25E-7 1.11111E-6 L -6.25E-7 0.02569 " pathEditMode="relative" rAng="0" ptsTypes="AA">
                                      <p:cBhvr>
                                        <p:cTn id="26" dur="1000" spd="-100000" fill="hold"/>
                                        <p:tgtEl>
                                          <p:spTgt spid="58"/>
                                        </p:tgtEl>
                                        <p:attrNameLst>
                                          <p:attrName>ppt_x</p:attrName>
                                          <p:attrName>ppt_y</p:attrName>
                                        </p:attrNameLst>
                                      </p:cBhvr>
                                      <p:rCtr x="0" y="1273"/>
                                    </p:animMotion>
                                  </p:childTnLst>
                                </p:cTn>
                              </p:par>
                              <p:par>
                                <p:cTn id="27" presetID="10" presetClass="entr" presetSubtype="0" fill="hold" nodeType="withEffect">
                                  <p:stCondLst>
                                    <p:cond delay="80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1000"/>
                                        <p:tgtEl>
                                          <p:spTgt spid="101"/>
                                        </p:tgtEl>
                                      </p:cBhvr>
                                    </p:animEffect>
                                  </p:childTnLst>
                                </p:cTn>
                              </p:par>
                              <p:par>
                                <p:cTn id="30" presetID="42" presetClass="path" presetSubtype="0" decel="100000" fill="hold" nodeType="withEffect">
                                  <p:stCondLst>
                                    <p:cond delay="800"/>
                                  </p:stCondLst>
                                  <p:childTnLst>
                                    <p:animMotion origin="layout" path="M 2.08333E-7 -7.40741E-7 L 0.0306 0.00162 " pathEditMode="relative" rAng="0" ptsTypes="AA">
                                      <p:cBhvr>
                                        <p:cTn id="31" dur="1000" spd="-100000" fill="hold"/>
                                        <p:tgtEl>
                                          <p:spTgt spid="101"/>
                                        </p:tgtEl>
                                        <p:attrNameLst>
                                          <p:attrName>ppt_x</p:attrName>
                                          <p:attrName>ppt_y</p:attrName>
                                        </p:attrNameLst>
                                      </p:cBhvr>
                                      <p:rCtr x="1523" y="69"/>
                                    </p:animMotion>
                                  </p:childTnLst>
                                </p:cTn>
                              </p:par>
                              <p:par>
                                <p:cTn id="32" presetID="10" presetClass="entr" presetSubtype="0" fill="hold" nodeType="withEffect">
                                  <p:stCondLst>
                                    <p:cond delay="70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childTnLst>
                                </p:cTn>
                              </p:par>
                              <p:par>
                                <p:cTn id="35" presetID="42" presetClass="path" presetSubtype="0" decel="100000" fill="hold" nodeType="withEffect">
                                  <p:stCondLst>
                                    <p:cond delay="700"/>
                                  </p:stCondLst>
                                  <p:childTnLst>
                                    <p:animMotion origin="layout" path="M 3.33333E-6 -2.59259E-6 L 0.0306 0.00162 " pathEditMode="relative" rAng="0" ptsTypes="AA">
                                      <p:cBhvr>
                                        <p:cTn id="36" dur="1000" spd="-100000" fill="hold"/>
                                        <p:tgtEl>
                                          <p:spTgt spid="76"/>
                                        </p:tgtEl>
                                        <p:attrNameLst>
                                          <p:attrName>ppt_x</p:attrName>
                                          <p:attrName>ppt_y</p:attrName>
                                        </p:attrNameLst>
                                      </p:cBhvr>
                                      <p:rCtr x="1523" y="69"/>
                                    </p:animMotion>
                                  </p:childTnLst>
                                </p:cTn>
                              </p:par>
                              <p:par>
                                <p:cTn id="37" presetID="10" presetClass="entr" presetSubtype="0" fill="hold" nodeType="withEffect">
                                  <p:stCondLst>
                                    <p:cond delay="90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1000"/>
                                        <p:tgtEl>
                                          <p:spTgt spid="104"/>
                                        </p:tgtEl>
                                      </p:cBhvr>
                                    </p:animEffect>
                                  </p:childTnLst>
                                </p:cTn>
                              </p:par>
                              <p:par>
                                <p:cTn id="40" presetID="42" presetClass="path" presetSubtype="0" decel="100000" fill="hold" nodeType="withEffect">
                                  <p:stCondLst>
                                    <p:cond delay="900"/>
                                  </p:stCondLst>
                                  <p:childTnLst>
                                    <p:animMotion origin="layout" path="M 2.5E-6 2.59259E-6 L 0.0306 0.00162 " pathEditMode="relative" rAng="0" ptsTypes="AA">
                                      <p:cBhvr>
                                        <p:cTn id="41" dur="1000" spd="-100000" fill="hold"/>
                                        <p:tgtEl>
                                          <p:spTgt spid="104"/>
                                        </p:tgtEl>
                                        <p:attrNameLst>
                                          <p:attrName>ppt_x</p:attrName>
                                          <p:attrName>ppt_y</p:attrName>
                                        </p:attrNameLst>
                                      </p:cBhvr>
                                      <p:rCtr x="1523" y="69"/>
                                    </p:animMotion>
                                  </p:childTnLst>
                                </p:cTn>
                              </p:par>
                            </p:childTnLst>
                          </p:cTn>
                        </p:par>
                        <p:par>
                          <p:cTn id="42" fill="hold">
                            <p:stCondLst>
                              <p:cond delay="2500"/>
                            </p:stCondLst>
                            <p:childTnLst>
                              <p:par>
                                <p:cTn id="43" presetID="42"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7" grpId="0"/>
      <p:bldP spid="77" grpId="1"/>
      <p:bldP spid="7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a:extLst>
              <a:ext uri="{FF2B5EF4-FFF2-40B4-BE49-F238E27FC236}">
                <a16:creationId xmlns:a16="http://schemas.microsoft.com/office/drawing/2014/main" id="{2DFBB250-F714-814F-9DA8-7EB3D55F57AA}"/>
              </a:ext>
            </a:extLst>
          </p:cNvPr>
          <p:cNvGrpSpPr/>
          <p:nvPr/>
        </p:nvGrpSpPr>
        <p:grpSpPr>
          <a:xfrm>
            <a:off x="1810267" y="1616845"/>
            <a:ext cx="1230143" cy="1253891"/>
            <a:chOff x="1810267" y="1616845"/>
            <a:chExt cx="1230143" cy="1253891"/>
          </a:xfrm>
        </p:grpSpPr>
        <p:sp>
          <p:nvSpPr>
            <p:cNvPr id="183" name="Rounded Rectangle 182">
              <a:extLst>
                <a:ext uri="{FF2B5EF4-FFF2-40B4-BE49-F238E27FC236}">
                  <a16:creationId xmlns:a16="http://schemas.microsoft.com/office/drawing/2014/main" id="{F2F9AE99-00FB-7447-B49A-277B9B2E094B}"/>
                </a:ext>
              </a:extLst>
            </p:cNvPr>
            <p:cNvSpPr/>
            <p:nvPr/>
          </p:nvSpPr>
          <p:spPr>
            <a:xfrm>
              <a:off x="1810267" y="1616845"/>
              <a:ext cx="1230143" cy="1253891"/>
            </a:xfrm>
            <a:prstGeom prst="roundRect">
              <a:avLst>
                <a:gd name="adj" fmla="val 13279"/>
              </a:avLst>
            </a:prstGeom>
            <a:solidFill>
              <a:schemeClr val="bg1"/>
            </a:solidFill>
            <a:ln>
              <a:noFill/>
            </a:ln>
            <a:effectLst>
              <a:outerShdw blurRad="228600" dist="38100" dir="5400000" algn="t"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4" name="TextBox 183">
              <a:extLst>
                <a:ext uri="{FF2B5EF4-FFF2-40B4-BE49-F238E27FC236}">
                  <a16:creationId xmlns:a16="http://schemas.microsoft.com/office/drawing/2014/main" id="{9E80B7AC-6477-E449-B2B8-77CDBCA1BDAF}"/>
                </a:ext>
              </a:extLst>
            </p:cNvPr>
            <p:cNvSpPr txBox="1"/>
            <p:nvPr/>
          </p:nvSpPr>
          <p:spPr>
            <a:xfrm>
              <a:off x="2178315" y="2508058"/>
              <a:ext cx="494046" cy="26577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1520"/>
                </a:lnSpc>
              </a:pPr>
              <a:r>
                <a:rPr lang="tr-TR" sz="1100" spc="0" dirty="0"/>
                <a:t>Fırın</a:t>
              </a:r>
            </a:p>
          </p:txBody>
        </p:sp>
        <p:pic>
          <p:nvPicPr>
            <p:cNvPr id="185" name="Picture 184">
              <a:extLst>
                <a:ext uri="{FF2B5EF4-FFF2-40B4-BE49-F238E27FC236}">
                  <a16:creationId xmlns:a16="http://schemas.microsoft.com/office/drawing/2014/main" id="{BF951EF7-4930-2F4B-9EE4-016DD48B6274}"/>
                </a:ext>
              </a:extLst>
            </p:cNvPr>
            <p:cNvPicPr>
              <a:picLocks noChangeAspect="1"/>
            </p:cNvPicPr>
            <p:nvPr/>
          </p:nvPicPr>
          <p:blipFill>
            <a:blip r:embed="rId3"/>
            <a:srcRect t="976"/>
            <a:stretch>
              <a:fillRect/>
            </a:stretch>
          </p:blipFill>
          <p:spPr>
            <a:xfrm>
              <a:off x="1884043" y="1680069"/>
              <a:ext cx="1082590" cy="714686"/>
            </a:xfrm>
            <a:custGeom>
              <a:avLst/>
              <a:gdLst>
                <a:gd name="connsiteX0" fmla="*/ 143757 w 1082590"/>
                <a:gd name="connsiteY0" fmla="*/ 0 h 714686"/>
                <a:gd name="connsiteX1" fmla="*/ 938833 w 1082590"/>
                <a:gd name="connsiteY1" fmla="*/ 0 h 714686"/>
                <a:gd name="connsiteX2" fmla="*/ 1082590 w 1082590"/>
                <a:gd name="connsiteY2" fmla="*/ 123193 h 714686"/>
                <a:gd name="connsiteX3" fmla="*/ 1082590 w 1082590"/>
                <a:gd name="connsiteY3" fmla="*/ 714686 h 714686"/>
                <a:gd name="connsiteX4" fmla="*/ 0 w 1082590"/>
                <a:gd name="connsiteY4" fmla="*/ 714686 h 714686"/>
                <a:gd name="connsiteX5" fmla="*/ 0 w 1082590"/>
                <a:gd name="connsiteY5" fmla="*/ 123193 h 714686"/>
                <a:gd name="connsiteX6" fmla="*/ 143757 w 1082590"/>
                <a:gd name="connsiteY6" fmla="*/ 0 h 71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90" h="714686">
                  <a:moveTo>
                    <a:pt x="143757" y="0"/>
                  </a:moveTo>
                  <a:lnTo>
                    <a:pt x="938833" y="0"/>
                  </a:lnTo>
                  <a:cubicBezTo>
                    <a:pt x="1018228" y="0"/>
                    <a:pt x="1082590" y="55155"/>
                    <a:pt x="1082590" y="123193"/>
                  </a:cubicBezTo>
                  <a:lnTo>
                    <a:pt x="1082590" y="714686"/>
                  </a:lnTo>
                  <a:lnTo>
                    <a:pt x="0" y="714686"/>
                  </a:lnTo>
                  <a:lnTo>
                    <a:pt x="0" y="123193"/>
                  </a:lnTo>
                  <a:cubicBezTo>
                    <a:pt x="0" y="55155"/>
                    <a:pt x="64362" y="0"/>
                    <a:pt x="143757" y="0"/>
                  </a:cubicBezTo>
                  <a:close/>
                </a:path>
              </a:pathLst>
            </a:custGeom>
          </p:spPr>
        </p:pic>
      </p:grpSp>
      <p:grpSp>
        <p:nvGrpSpPr>
          <p:cNvPr id="186" name="Group 185">
            <a:extLst>
              <a:ext uri="{FF2B5EF4-FFF2-40B4-BE49-F238E27FC236}">
                <a16:creationId xmlns:a16="http://schemas.microsoft.com/office/drawing/2014/main" id="{36376F94-EA7C-744D-87BA-1813A68796F8}"/>
              </a:ext>
            </a:extLst>
          </p:cNvPr>
          <p:cNvGrpSpPr/>
          <p:nvPr/>
        </p:nvGrpSpPr>
        <p:grpSpPr>
          <a:xfrm>
            <a:off x="417437" y="1616845"/>
            <a:ext cx="1230143" cy="1253891"/>
            <a:chOff x="417437" y="1616845"/>
            <a:chExt cx="1230143" cy="1253891"/>
          </a:xfrm>
        </p:grpSpPr>
        <p:sp>
          <p:nvSpPr>
            <p:cNvPr id="187" name="Rounded Rectangle 186">
              <a:extLst>
                <a:ext uri="{FF2B5EF4-FFF2-40B4-BE49-F238E27FC236}">
                  <a16:creationId xmlns:a16="http://schemas.microsoft.com/office/drawing/2014/main" id="{5754D8BD-32D5-FE45-B49B-20CB11CAA928}"/>
                </a:ext>
              </a:extLst>
            </p:cNvPr>
            <p:cNvSpPr/>
            <p:nvPr/>
          </p:nvSpPr>
          <p:spPr>
            <a:xfrm>
              <a:off x="417437" y="1616845"/>
              <a:ext cx="1230143" cy="1253891"/>
            </a:xfrm>
            <a:prstGeom prst="roundRect">
              <a:avLst>
                <a:gd name="adj" fmla="val 13279"/>
              </a:avLst>
            </a:prstGeom>
            <a:solidFill>
              <a:schemeClr val="bg1"/>
            </a:solidFill>
            <a:ln>
              <a:noFill/>
            </a:ln>
            <a:effectLst>
              <a:outerShdw blurRad="228600" dist="38100" dir="5400000" algn="t"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8" name="TextBox 187">
              <a:extLst>
                <a:ext uri="{FF2B5EF4-FFF2-40B4-BE49-F238E27FC236}">
                  <a16:creationId xmlns:a16="http://schemas.microsoft.com/office/drawing/2014/main" id="{1A006A5B-741D-6F4E-9EF0-9313430A0013}"/>
                </a:ext>
              </a:extLst>
            </p:cNvPr>
            <p:cNvSpPr txBox="1"/>
            <p:nvPr/>
          </p:nvSpPr>
          <p:spPr>
            <a:xfrm>
              <a:off x="724571" y="2508058"/>
              <a:ext cx="615874" cy="26577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1520"/>
                </a:lnSpc>
              </a:pPr>
              <a:r>
                <a:rPr lang="tr-TR" sz="1100" spc="0" dirty="0"/>
                <a:t>Kazan</a:t>
              </a:r>
            </a:p>
          </p:txBody>
        </p:sp>
        <p:pic>
          <p:nvPicPr>
            <p:cNvPr id="189" name="Picture 188">
              <a:extLst>
                <a:ext uri="{FF2B5EF4-FFF2-40B4-BE49-F238E27FC236}">
                  <a16:creationId xmlns:a16="http://schemas.microsoft.com/office/drawing/2014/main" id="{B6BE2210-7C16-ED4F-8233-9CC0175A1A31}"/>
                </a:ext>
              </a:extLst>
            </p:cNvPr>
            <p:cNvPicPr>
              <a:picLocks noChangeAspect="1"/>
            </p:cNvPicPr>
            <p:nvPr/>
          </p:nvPicPr>
          <p:blipFill>
            <a:blip r:embed="rId4"/>
            <a:srcRect t="488" b="488"/>
            <a:stretch/>
          </p:blipFill>
          <p:spPr>
            <a:xfrm>
              <a:off x="491213" y="1680069"/>
              <a:ext cx="1082590" cy="714686"/>
            </a:xfrm>
            <a:custGeom>
              <a:avLst/>
              <a:gdLst>
                <a:gd name="connsiteX0" fmla="*/ 143757 w 1082590"/>
                <a:gd name="connsiteY0" fmla="*/ 0 h 714686"/>
                <a:gd name="connsiteX1" fmla="*/ 938833 w 1082590"/>
                <a:gd name="connsiteY1" fmla="*/ 0 h 714686"/>
                <a:gd name="connsiteX2" fmla="*/ 1082590 w 1082590"/>
                <a:gd name="connsiteY2" fmla="*/ 123193 h 714686"/>
                <a:gd name="connsiteX3" fmla="*/ 1082590 w 1082590"/>
                <a:gd name="connsiteY3" fmla="*/ 714686 h 714686"/>
                <a:gd name="connsiteX4" fmla="*/ 0 w 1082590"/>
                <a:gd name="connsiteY4" fmla="*/ 714686 h 714686"/>
                <a:gd name="connsiteX5" fmla="*/ 0 w 1082590"/>
                <a:gd name="connsiteY5" fmla="*/ 123193 h 714686"/>
                <a:gd name="connsiteX6" fmla="*/ 143757 w 1082590"/>
                <a:gd name="connsiteY6" fmla="*/ 0 h 71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90" h="714686">
                  <a:moveTo>
                    <a:pt x="143757" y="0"/>
                  </a:moveTo>
                  <a:lnTo>
                    <a:pt x="938833" y="0"/>
                  </a:lnTo>
                  <a:cubicBezTo>
                    <a:pt x="1018228" y="0"/>
                    <a:pt x="1082590" y="55155"/>
                    <a:pt x="1082590" y="123193"/>
                  </a:cubicBezTo>
                  <a:lnTo>
                    <a:pt x="1082590" y="714686"/>
                  </a:lnTo>
                  <a:lnTo>
                    <a:pt x="0" y="714686"/>
                  </a:lnTo>
                  <a:lnTo>
                    <a:pt x="0" y="123193"/>
                  </a:lnTo>
                  <a:cubicBezTo>
                    <a:pt x="0" y="55155"/>
                    <a:pt x="64362" y="0"/>
                    <a:pt x="143757" y="0"/>
                  </a:cubicBezTo>
                  <a:close/>
                </a:path>
              </a:pathLst>
            </a:custGeom>
          </p:spPr>
        </p:pic>
      </p:grpSp>
      <p:grpSp>
        <p:nvGrpSpPr>
          <p:cNvPr id="190" name="Group 189">
            <a:extLst>
              <a:ext uri="{FF2B5EF4-FFF2-40B4-BE49-F238E27FC236}">
                <a16:creationId xmlns:a16="http://schemas.microsoft.com/office/drawing/2014/main" id="{A9D09D60-048D-314C-9927-BFECCC208A8E}"/>
              </a:ext>
            </a:extLst>
          </p:cNvPr>
          <p:cNvGrpSpPr/>
          <p:nvPr/>
        </p:nvGrpSpPr>
        <p:grpSpPr>
          <a:xfrm>
            <a:off x="3203097" y="1616845"/>
            <a:ext cx="1230143" cy="1253891"/>
            <a:chOff x="3203097" y="1616845"/>
            <a:chExt cx="1230143" cy="1253891"/>
          </a:xfrm>
        </p:grpSpPr>
        <p:sp>
          <p:nvSpPr>
            <p:cNvPr id="191" name="Rounded Rectangle 190">
              <a:extLst>
                <a:ext uri="{FF2B5EF4-FFF2-40B4-BE49-F238E27FC236}">
                  <a16:creationId xmlns:a16="http://schemas.microsoft.com/office/drawing/2014/main" id="{A0912C97-E0E6-6747-B6E8-C840C58612DA}"/>
                </a:ext>
              </a:extLst>
            </p:cNvPr>
            <p:cNvSpPr/>
            <p:nvPr/>
          </p:nvSpPr>
          <p:spPr>
            <a:xfrm>
              <a:off x="3203097" y="1616845"/>
              <a:ext cx="1230143" cy="1253891"/>
            </a:xfrm>
            <a:prstGeom prst="roundRect">
              <a:avLst>
                <a:gd name="adj" fmla="val 13279"/>
              </a:avLst>
            </a:prstGeom>
            <a:solidFill>
              <a:schemeClr val="bg1"/>
            </a:solidFill>
            <a:ln>
              <a:noFill/>
            </a:ln>
            <a:effectLst>
              <a:outerShdw blurRad="228600" dist="38100" dir="5400000" algn="t"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3" name="TextBox 212">
              <a:extLst>
                <a:ext uri="{FF2B5EF4-FFF2-40B4-BE49-F238E27FC236}">
                  <a16:creationId xmlns:a16="http://schemas.microsoft.com/office/drawing/2014/main" id="{A1CDAB25-6166-4849-A83A-02E50DD6D770}"/>
                </a:ext>
              </a:extLst>
            </p:cNvPr>
            <p:cNvSpPr txBox="1"/>
            <p:nvPr/>
          </p:nvSpPr>
          <p:spPr>
            <a:xfrm>
              <a:off x="3339513" y="2508058"/>
              <a:ext cx="957313" cy="26577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1520"/>
                </a:lnSpc>
              </a:pPr>
              <a:r>
                <a:rPr lang="tr-TR" sz="1100" spc="0" dirty="0"/>
                <a:t>Kompresör</a:t>
              </a:r>
            </a:p>
          </p:txBody>
        </p:sp>
        <p:pic>
          <p:nvPicPr>
            <p:cNvPr id="214" name="Picture 213">
              <a:extLst>
                <a:ext uri="{FF2B5EF4-FFF2-40B4-BE49-F238E27FC236}">
                  <a16:creationId xmlns:a16="http://schemas.microsoft.com/office/drawing/2014/main" id="{97736D90-97AA-4B4C-83AC-C21D42F8A601}"/>
                </a:ext>
              </a:extLst>
            </p:cNvPr>
            <p:cNvPicPr>
              <a:picLocks noChangeAspect="1"/>
            </p:cNvPicPr>
            <p:nvPr/>
          </p:nvPicPr>
          <p:blipFill>
            <a:blip r:embed="rId5"/>
            <a:srcRect t="488" b="488"/>
            <a:stretch/>
          </p:blipFill>
          <p:spPr>
            <a:xfrm>
              <a:off x="3276873" y="1680069"/>
              <a:ext cx="1082590" cy="714686"/>
            </a:xfrm>
            <a:custGeom>
              <a:avLst/>
              <a:gdLst>
                <a:gd name="connsiteX0" fmla="*/ 143757 w 1082590"/>
                <a:gd name="connsiteY0" fmla="*/ 0 h 714686"/>
                <a:gd name="connsiteX1" fmla="*/ 938833 w 1082590"/>
                <a:gd name="connsiteY1" fmla="*/ 0 h 714686"/>
                <a:gd name="connsiteX2" fmla="*/ 1082590 w 1082590"/>
                <a:gd name="connsiteY2" fmla="*/ 123193 h 714686"/>
                <a:gd name="connsiteX3" fmla="*/ 1082590 w 1082590"/>
                <a:gd name="connsiteY3" fmla="*/ 714686 h 714686"/>
                <a:gd name="connsiteX4" fmla="*/ 0 w 1082590"/>
                <a:gd name="connsiteY4" fmla="*/ 714686 h 714686"/>
                <a:gd name="connsiteX5" fmla="*/ 0 w 1082590"/>
                <a:gd name="connsiteY5" fmla="*/ 123193 h 714686"/>
                <a:gd name="connsiteX6" fmla="*/ 143757 w 1082590"/>
                <a:gd name="connsiteY6" fmla="*/ 0 h 71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90" h="714686">
                  <a:moveTo>
                    <a:pt x="143757" y="0"/>
                  </a:moveTo>
                  <a:lnTo>
                    <a:pt x="938833" y="0"/>
                  </a:lnTo>
                  <a:cubicBezTo>
                    <a:pt x="1018228" y="0"/>
                    <a:pt x="1082590" y="55155"/>
                    <a:pt x="1082590" y="123193"/>
                  </a:cubicBezTo>
                  <a:lnTo>
                    <a:pt x="1082590" y="714686"/>
                  </a:lnTo>
                  <a:lnTo>
                    <a:pt x="0" y="714686"/>
                  </a:lnTo>
                  <a:lnTo>
                    <a:pt x="0" y="123193"/>
                  </a:lnTo>
                  <a:cubicBezTo>
                    <a:pt x="0" y="55155"/>
                    <a:pt x="64362" y="0"/>
                    <a:pt x="143757" y="0"/>
                  </a:cubicBezTo>
                  <a:close/>
                </a:path>
              </a:pathLst>
            </a:custGeom>
          </p:spPr>
        </p:pic>
      </p:grpSp>
      <p:pic>
        <p:nvPicPr>
          <p:cNvPr id="219" name="Picture 218">
            <a:extLst>
              <a:ext uri="{FF2B5EF4-FFF2-40B4-BE49-F238E27FC236}">
                <a16:creationId xmlns:a16="http://schemas.microsoft.com/office/drawing/2014/main" id="{B449F707-C335-734F-BFBC-D440A1D0A1B0}"/>
              </a:ext>
            </a:extLst>
          </p:cNvPr>
          <p:cNvPicPr>
            <a:picLocks noChangeAspect="1"/>
          </p:cNvPicPr>
          <p:nvPr/>
        </p:nvPicPr>
        <p:blipFill rotWithShape="1">
          <a:blip r:embed="rId6"/>
          <a:srcRect t="45084" b="16726"/>
          <a:stretch/>
        </p:blipFill>
        <p:spPr>
          <a:xfrm>
            <a:off x="0" y="3092161"/>
            <a:ext cx="12192000" cy="2616704"/>
          </a:xfrm>
          <a:prstGeom prst="rect">
            <a:avLst/>
          </a:prstGeom>
        </p:spPr>
      </p:pic>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3474028"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Atık Isı Geri Kazanımı</a:t>
            </a: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3684494"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95D49485-F777-DA4C-A61E-571D1097669E}"/>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pic>
        <p:nvPicPr>
          <p:cNvPr id="106" name="Picture 105">
            <a:extLst>
              <a:ext uri="{FF2B5EF4-FFF2-40B4-BE49-F238E27FC236}">
                <a16:creationId xmlns:a16="http://schemas.microsoft.com/office/drawing/2014/main" id="{8E2BF869-51AA-F543-B63F-60473B8CFEA3}"/>
              </a:ext>
            </a:extLst>
          </p:cNvPr>
          <p:cNvPicPr>
            <a:picLocks noChangeAspect="1"/>
          </p:cNvPicPr>
          <p:nvPr/>
        </p:nvPicPr>
        <p:blipFill>
          <a:blip r:embed="rId7"/>
          <a:stretch>
            <a:fillRect/>
          </a:stretch>
        </p:blipFill>
        <p:spPr>
          <a:xfrm>
            <a:off x="6262504" y="1685268"/>
            <a:ext cx="4825718" cy="2380132"/>
          </a:xfrm>
          <a:prstGeom prst="rect">
            <a:avLst/>
          </a:prstGeom>
        </p:spPr>
      </p:pic>
      <p:grpSp>
        <p:nvGrpSpPr>
          <p:cNvPr id="107" name="Group 106">
            <a:extLst>
              <a:ext uri="{FF2B5EF4-FFF2-40B4-BE49-F238E27FC236}">
                <a16:creationId xmlns:a16="http://schemas.microsoft.com/office/drawing/2014/main" id="{C5CFF521-F4F2-ED46-8138-389FC71CBCCD}"/>
              </a:ext>
            </a:extLst>
          </p:cNvPr>
          <p:cNvGrpSpPr/>
          <p:nvPr/>
        </p:nvGrpSpPr>
        <p:grpSpPr>
          <a:xfrm>
            <a:off x="6717888" y="1418535"/>
            <a:ext cx="1726071" cy="615732"/>
            <a:chOff x="7712349" y="1474906"/>
            <a:chExt cx="920629" cy="328411"/>
          </a:xfrm>
          <a:effectLst>
            <a:outerShdw blurRad="139700" dist="88900" dir="5400000" algn="t" rotWithShape="0">
              <a:prstClr val="black">
                <a:alpha val="20000"/>
              </a:prstClr>
            </a:outerShdw>
          </a:effectLst>
        </p:grpSpPr>
        <p:sp>
          <p:nvSpPr>
            <p:cNvPr id="108" name="Rounded Rectangular Callout 107">
              <a:extLst>
                <a:ext uri="{FF2B5EF4-FFF2-40B4-BE49-F238E27FC236}">
                  <a16:creationId xmlns:a16="http://schemas.microsoft.com/office/drawing/2014/main" id="{C34257E8-A31F-9147-83B3-A27834E8F752}"/>
                </a:ext>
              </a:extLst>
            </p:cNvPr>
            <p:cNvSpPr/>
            <p:nvPr/>
          </p:nvSpPr>
          <p:spPr>
            <a:xfrm>
              <a:off x="7712349" y="1474906"/>
              <a:ext cx="920629" cy="328411"/>
            </a:xfrm>
            <a:prstGeom prst="wedgeRoundRectCallout">
              <a:avLst>
                <a:gd name="adj1" fmla="val -34626"/>
                <a:gd name="adj2" fmla="val 91912"/>
                <a:gd name="adj3" fmla="val 16667"/>
              </a:avLst>
            </a:prstGeom>
            <a:solidFill>
              <a:schemeClr val="bg1"/>
            </a:solidFill>
            <a:ln w="381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Praxis Com Semibold" pitchFamily="2" charset="0"/>
              </a:endParaRPr>
            </a:p>
          </p:txBody>
        </p:sp>
        <p:sp>
          <p:nvSpPr>
            <p:cNvPr id="109" name="TextBox 108">
              <a:extLst>
                <a:ext uri="{FF2B5EF4-FFF2-40B4-BE49-F238E27FC236}">
                  <a16:creationId xmlns:a16="http://schemas.microsoft.com/office/drawing/2014/main" id="{4C21D15E-5351-7B4C-9041-2B0339E1D6B0}"/>
                </a:ext>
              </a:extLst>
            </p:cNvPr>
            <p:cNvSpPr txBox="1"/>
            <p:nvPr/>
          </p:nvSpPr>
          <p:spPr>
            <a:xfrm>
              <a:off x="7742948" y="1532408"/>
              <a:ext cx="859435" cy="213405"/>
            </a:xfrm>
            <a:prstGeom prst="rect">
              <a:avLst/>
            </a:prstGeom>
            <a:noFill/>
          </p:spPr>
          <p:txBody>
            <a:bodyPr wrap="none" rtlCol="0" anchor="ctr" anchorCtr="0">
              <a:spAutoFit/>
            </a:bodyPr>
            <a:lstStyle/>
            <a:p>
              <a:pPr algn="ctr"/>
              <a:r>
                <a:rPr lang="tr-TR" sz="1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Isı değiştirici</a:t>
              </a:r>
            </a:p>
            <a:p>
              <a:pPr algn="ctr"/>
              <a:r>
                <a:rPr lang="tr-TR" sz="1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önündeki baca gazı</a:t>
              </a:r>
            </a:p>
          </p:txBody>
        </p:sp>
      </p:grpSp>
      <p:sp>
        <p:nvSpPr>
          <p:cNvPr id="115" name="TextBox 114">
            <a:extLst>
              <a:ext uri="{FF2B5EF4-FFF2-40B4-BE49-F238E27FC236}">
                <a16:creationId xmlns:a16="http://schemas.microsoft.com/office/drawing/2014/main" id="{6C32F720-E905-F749-BD5F-2A3D906F838E}"/>
              </a:ext>
            </a:extLst>
          </p:cNvPr>
          <p:cNvSpPr txBox="1"/>
          <p:nvPr/>
        </p:nvSpPr>
        <p:spPr>
          <a:xfrm>
            <a:off x="319158" y="1149136"/>
            <a:ext cx="1989647" cy="33849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r>
              <a:rPr lang="tr-TR" sz="1300" b="1" spc="0" dirty="0"/>
              <a:t>Atık Isı Kaynakları:</a:t>
            </a:r>
          </a:p>
        </p:txBody>
      </p:sp>
      <p:grpSp>
        <p:nvGrpSpPr>
          <p:cNvPr id="116" name="Group 115">
            <a:extLst>
              <a:ext uri="{FF2B5EF4-FFF2-40B4-BE49-F238E27FC236}">
                <a16:creationId xmlns:a16="http://schemas.microsoft.com/office/drawing/2014/main" id="{612678BC-EE1A-BC41-8C2D-C04A89D8C7CD}"/>
              </a:ext>
            </a:extLst>
          </p:cNvPr>
          <p:cNvGrpSpPr/>
          <p:nvPr/>
        </p:nvGrpSpPr>
        <p:grpSpPr>
          <a:xfrm>
            <a:off x="10267906" y="2855162"/>
            <a:ext cx="1340981" cy="404997"/>
            <a:chOff x="7815047" y="1531105"/>
            <a:chExt cx="715235" cy="216012"/>
          </a:xfrm>
          <a:effectLst>
            <a:outerShdw blurRad="139700" dist="88900" dir="5400000" algn="t" rotWithShape="0">
              <a:prstClr val="black">
                <a:alpha val="20000"/>
              </a:prstClr>
            </a:outerShdw>
          </a:effectLst>
        </p:grpSpPr>
        <p:sp>
          <p:nvSpPr>
            <p:cNvPr id="121" name="Rounded Rectangular Callout 120">
              <a:extLst>
                <a:ext uri="{FF2B5EF4-FFF2-40B4-BE49-F238E27FC236}">
                  <a16:creationId xmlns:a16="http://schemas.microsoft.com/office/drawing/2014/main" id="{29453D5B-004D-D146-99BA-B68073A1281E}"/>
                </a:ext>
              </a:extLst>
            </p:cNvPr>
            <p:cNvSpPr/>
            <p:nvPr/>
          </p:nvSpPr>
          <p:spPr>
            <a:xfrm>
              <a:off x="7815047" y="1531105"/>
              <a:ext cx="715235" cy="216012"/>
            </a:xfrm>
            <a:prstGeom prst="wedgeRoundRectCallout">
              <a:avLst>
                <a:gd name="adj1" fmla="val -34626"/>
                <a:gd name="adj2" fmla="val 91912"/>
                <a:gd name="adj3" fmla="val 16667"/>
              </a:avLst>
            </a:prstGeom>
            <a:solidFill>
              <a:schemeClr val="bg1"/>
            </a:solidFill>
            <a:ln w="381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Praxis Com Semibold" pitchFamily="2" charset="0"/>
              </a:endParaRPr>
            </a:p>
          </p:txBody>
        </p:sp>
        <p:sp>
          <p:nvSpPr>
            <p:cNvPr id="122" name="TextBox 121">
              <a:extLst>
                <a:ext uri="{FF2B5EF4-FFF2-40B4-BE49-F238E27FC236}">
                  <a16:creationId xmlns:a16="http://schemas.microsoft.com/office/drawing/2014/main" id="{E30CBCEC-6290-2244-B10B-E9437E78BE6B}"/>
                </a:ext>
              </a:extLst>
            </p:cNvPr>
            <p:cNvSpPr txBox="1"/>
            <p:nvPr/>
          </p:nvSpPr>
          <p:spPr>
            <a:xfrm>
              <a:off x="7845122" y="1573447"/>
              <a:ext cx="655092" cy="131326"/>
            </a:xfrm>
            <a:prstGeom prst="rect">
              <a:avLst/>
            </a:prstGeom>
            <a:noFill/>
          </p:spPr>
          <p:txBody>
            <a:bodyPr wrap="none" rtlCol="0" anchor="ctr" anchorCtr="0">
              <a:spAutoFit/>
            </a:bodyPr>
            <a:lstStyle/>
            <a:p>
              <a:pPr algn="ctr"/>
              <a:r>
                <a:rPr lang="tr-TR" sz="1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Besi suyu G/D</a:t>
              </a:r>
            </a:p>
          </p:txBody>
        </p:sp>
      </p:grpSp>
      <p:grpSp>
        <p:nvGrpSpPr>
          <p:cNvPr id="127" name="Group 126">
            <a:extLst>
              <a:ext uri="{FF2B5EF4-FFF2-40B4-BE49-F238E27FC236}">
                <a16:creationId xmlns:a16="http://schemas.microsoft.com/office/drawing/2014/main" id="{BAF81EEF-BD4B-8543-B61F-027C02F5F2C9}"/>
              </a:ext>
            </a:extLst>
          </p:cNvPr>
          <p:cNvGrpSpPr/>
          <p:nvPr/>
        </p:nvGrpSpPr>
        <p:grpSpPr>
          <a:xfrm>
            <a:off x="9379746" y="995427"/>
            <a:ext cx="1175288" cy="537458"/>
            <a:chOff x="7859234" y="1495782"/>
            <a:chExt cx="626860" cy="286663"/>
          </a:xfrm>
          <a:effectLst>
            <a:outerShdw blurRad="139700" dist="88900" dir="5400000" algn="t" rotWithShape="0">
              <a:prstClr val="black">
                <a:alpha val="20000"/>
              </a:prstClr>
            </a:outerShdw>
          </a:effectLst>
        </p:grpSpPr>
        <p:sp>
          <p:nvSpPr>
            <p:cNvPr id="128" name="Rounded Rectangular Callout 127">
              <a:extLst>
                <a:ext uri="{FF2B5EF4-FFF2-40B4-BE49-F238E27FC236}">
                  <a16:creationId xmlns:a16="http://schemas.microsoft.com/office/drawing/2014/main" id="{9FCDAD56-239D-C648-AFA5-51AB0B98BD90}"/>
                </a:ext>
              </a:extLst>
            </p:cNvPr>
            <p:cNvSpPr/>
            <p:nvPr/>
          </p:nvSpPr>
          <p:spPr>
            <a:xfrm>
              <a:off x="7859234" y="1495782"/>
              <a:ext cx="626860" cy="286663"/>
            </a:xfrm>
            <a:prstGeom prst="wedgeRoundRectCallout">
              <a:avLst>
                <a:gd name="adj1" fmla="val 33979"/>
                <a:gd name="adj2" fmla="val 86452"/>
                <a:gd name="adj3" fmla="val 16667"/>
              </a:avLst>
            </a:prstGeom>
            <a:solidFill>
              <a:schemeClr val="bg1"/>
            </a:solidFill>
            <a:ln w="381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Praxis Com Semibold" pitchFamily="2" charset="0"/>
              </a:endParaRPr>
            </a:p>
          </p:txBody>
        </p:sp>
        <p:sp>
          <p:nvSpPr>
            <p:cNvPr id="132" name="TextBox 131">
              <a:extLst>
                <a:ext uri="{FF2B5EF4-FFF2-40B4-BE49-F238E27FC236}">
                  <a16:creationId xmlns:a16="http://schemas.microsoft.com/office/drawing/2014/main" id="{85757B7A-7544-364E-BEEF-D2260CFD7C56}"/>
                </a:ext>
              </a:extLst>
            </p:cNvPr>
            <p:cNvSpPr txBox="1"/>
            <p:nvPr/>
          </p:nvSpPr>
          <p:spPr>
            <a:xfrm>
              <a:off x="7925490" y="1532408"/>
              <a:ext cx="494355" cy="213405"/>
            </a:xfrm>
            <a:prstGeom prst="rect">
              <a:avLst/>
            </a:prstGeom>
            <a:noFill/>
          </p:spPr>
          <p:txBody>
            <a:bodyPr wrap="none" rtlCol="0" anchor="ctr" anchorCtr="0">
              <a:spAutoFit/>
            </a:bodyPr>
            <a:lstStyle/>
            <a:p>
              <a:pPr algn="ctr"/>
              <a:r>
                <a:rPr lang="tr-TR" sz="1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ID sonrası</a:t>
              </a:r>
            </a:p>
            <a:p>
              <a:pPr algn="ctr"/>
              <a:r>
                <a:rPr lang="tr-TR" sz="1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baca gazı</a:t>
              </a:r>
            </a:p>
          </p:txBody>
        </p:sp>
      </p:grpSp>
      <p:sp>
        <p:nvSpPr>
          <p:cNvPr id="169" name="Rounded Rectangle 168">
            <a:extLst>
              <a:ext uri="{FF2B5EF4-FFF2-40B4-BE49-F238E27FC236}">
                <a16:creationId xmlns:a16="http://schemas.microsoft.com/office/drawing/2014/main" id="{A1C5C947-5387-E643-A5B0-CD559194D0D9}"/>
              </a:ext>
            </a:extLst>
          </p:cNvPr>
          <p:cNvSpPr/>
          <p:nvPr/>
        </p:nvSpPr>
        <p:spPr>
          <a:xfrm>
            <a:off x="417437" y="3092880"/>
            <a:ext cx="5408634" cy="746374"/>
          </a:xfrm>
          <a:prstGeom prst="roundRect">
            <a:avLst>
              <a:gd name="adj" fmla="val 13279"/>
            </a:avLst>
          </a:prstGeom>
          <a:solidFill>
            <a:schemeClr val="bg1"/>
          </a:solidFill>
          <a:ln w="38100">
            <a:noFill/>
          </a:ln>
          <a:effectLst>
            <a:outerShdw blurRad="228600" dist="381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70" name="TextBox 169">
            <a:extLst>
              <a:ext uri="{FF2B5EF4-FFF2-40B4-BE49-F238E27FC236}">
                <a16:creationId xmlns:a16="http://schemas.microsoft.com/office/drawing/2014/main" id="{6056279D-E5F8-8346-BE81-E77C8165D1DB}"/>
              </a:ext>
            </a:extLst>
          </p:cNvPr>
          <p:cNvSpPr txBox="1"/>
          <p:nvPr/>
        </p:nvSpPr>
        <p:spPr>
          <a:xfrm>
            <a:off x="624296" y="3171056"/>
            <a:ext cx="4994916" cy="575735"/>
          </a:xfrm>
          <a:prstGeom prst="rect">
            <a:avLst/>
          </a:prstGeom>
          <a:noFill/>
        </p:spPr>
        <p:txBody>
          <a:bodyPr wrap="squar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2020"/>
              </a:lnSpc>
            </a:pPr>
            <a:r>
              <a:rPr lang="tr-TR" sz="1300" b="1" spc="0" dirty="0">
                <a:solidFill>
                  <a:schemeClr val="accent1"/>
                </a:solidFill>
              </a:rPr>
              <a:t>Fırınlarda ısı tüketiminin %45’ine, kazanlarda ise </a:t>
            </a:r>
          </a:p>
          <a:p>
            <a:pPr>
              <a:lnSpc>
                <a:spcPts val="2020"/>
              </a:lnSpc>
            </a:pPr>
            <a:r>
              <a:rPr lang="tr-TR" sz="1300" b="1" spc="0" dirty="0">
                <a:solidFill>
                  <a:schemeClr val="accent1"/>
                </a:solidFill>
              </a:rPr>
              <a:t>%3-20’sine kadar tasarruf potansiyeli </a:t>
            </a:r>
          </a:p>
        </p:txBody>
      </p:sp>
      <p:sp>
        <p:nvSpPr>
          <p:cNvPr id="223" name="Rectangle 222">
            <a:extLst>
              <a:ext uri="{FF2B5EF4-FFF2-40B4-BE49-F238E27FC236}">
                <a16:creationId xmlns:a16="http://schemas.microsoft.com/office/drawing/2014/main" id="{BEDE3F1F-0917-7941-A90B-104CFF755E72}"/>
              </a:ext>
            </a:extLst>
          </p:cNvPr>
          <p:cNvSpPr/>
          <p:nvPr/>
        </p:nvSpPr>
        <p:spPr>
          <a:xfrm>
            <a:off x="292894"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4" name="TextBox 223">
            <a:extLst>
              <a:ext uri="{FF2B5EF4-FFF2-40B4-BE49-F238E27FC236}">
                <a16:creationId xmlns:a16="http://schemas.microsoft.com/office/drawing/2014/main" id="{A6C1431B-6F3C-2146-9A0D-3DB21FE5386D}"/>
              </a:ext>
            </a:extLst>
          </p:cNvPr>
          <p:cNvSpPr txBox="1"/>
          <p:nvPr/>
        </p:nvSpPr>
        <p:spPr>
          <a:xfrm>
            <a:off x="319158" y="4115408"/>
            <a:ext cx="1970411" cy="33849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r>
              <a:rPr lang="tr-TR" sz="1300" b="1" spc="0" dirty="0"/>
              <a:t>Uygulama Alanları:</a:t>
            </a:r>
          </a:p>
        </p:txBody>
      </p:sp>
      <p:grpSp>
        <p:nvGrpSpPr>
          <p:cNvPr id="225" name="Group 224">
            <a:extLst>
              <a:ext uri="{FF2B5EF4-FFF2-40B4-BE49-F238E27FC236}">
                <a16:creationId xmlns:a16="http://schemas.microsoft.com/office/drawing/2014/main" id="{0A2F9345-FD64-3B47-88F5-C2EDD498AC89}"/>
              </a:ext>
            </a:extLst>
          </p:cNvPr>
          <p:cNvGrpSpPr/>
          <p:nvPr/>
        </p:nvGrpSpPr>
        <p:grpSpPr>
          <a:xfrm>
            <a:off x="417437" y="4530260"/>
            <a:ext cx="5304707" cy="620554"/>
            <a:chOff x="417437" y="4006631"/>
            <a:chExt cx="5304707" cy="620554"/>
          </a:xfrm>
        </p:grpSpPr>
        <p:sp>
          <p:nvSpPr>
            <p:cNvPr id="226" name="TextBox 225">
              <a:extLst>
                <a:ext uri="{FF2B5EF4-FFF2-40B4-BE49-F238E27FC236}">
                  <a16:creationId xmlns:a16="http://schemas.microsoft.com/office/drawing/2014/main" id="{D0F479F6-0885-4243-A816-7B5852AA549E}"/>
                </a:ext>
              </a:extLst>
            </p:cNvPr>
            <p:cNvSpPr txBox="1"/>
            <p:nvPr/>
          </p:nvSpPr>
          <p:spPr>
            <a:xfrm>
              <a:off x="624298" y="4006631"/>
              <a:ext cx="5097846" cy="620554"/>
            </a:xfrm>
            <a:prstGeom prst="rect">
              <a:avLst/>
            </a:prstGeom>
            <a:noFill/>
          </p:spPr>
          <p:txBody>
            <a:bodyPr wrap="squar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r>
                <a:rPr lang="tr-TR" sz="1300" spc="0" dirty="0" err="1"/>
                <a:t>Reküperatör</a:t>
              </a:r>
              <a:r>
                <a:rPr lang="tr-TR" sz="1300" spc="0" dirty="0"/>
                <a:t>, </a:t>
              </a:r>
              <a:r>
                <a:rPr lang="tr-TR" sz="1300" spc="0" dirty="0" err="1"/>
                <a:t>rejeneratif</a:t>
              </a:r>
              <a:r>
                <a:rPr lang="tr-TR" sz="1300" spc="0" dirty="0"/>
                <a:t> yakıcı vb. ile sıcak baca gazı geri kazanılarak yakma havasının ön ısıtılmasında kullanılabilir.</a:t>
              </a:r>
            </a:p>
          </p:txBody>
        </p:sp>
        <p:grpSp>
          <p:nvGrpSpPr>
            <p:cNvPr id="227" name="Group 226">
              <a:extLst>
                <a:ext uri="{FF2B5EF4-FFF2-40B4-BE49-F238E27FC236}">
                  <a16:creationId xmlns:a16="http://schemas.microsoft.com/office/drawing/2014/main" id="{C4F2E14D-58AB-A64F-9352-2F4ABE328A3B}"/>
                </a:ext>
              </a:extLst>
            </p:cNvPr>
            <p:cNvGrpSpPr/>
            <p:nvPr/>
          </p:nvGrpSpPr>
          <p:grpSpPr>
            <a:xfrm>
              <a:off x="417437" y="4100910"/>
              <a:ext cx="206859" cy="208114"/>
              <a:chOff x="1783249" y="2415923"/>
              <a:chExt cx="180534" cy="181628"/>
            </a:xfrm>
          </p:grpSpPr>
          <p:pic>
            <p:nvPicPr>
              <p:cNvPr id="228" name="Graphic 227">
                <a:extLst>
                  <a:ext uri="{FF2B5EF4-FFF2-40B4-BE49-F238E27FC236}">
                    <a16:creationId xmlns:a16="http://schemas.microsoft.com/office/drawing/2014/main" id="{66EC2DAB-1198-F740-A40E-CA123BEBE2B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783249" y="2415923"/>
                <a:ext cx="180534" cy="181628"/>
              </a:xfrm>
              <a:prstGeom prst="rect">
                <a:avLst/>
              </a:prstGeom>
            </p:spPr>
          </p:pic>
          <p:sp>
            <p:nvSpPr>
              <p:cNvPr id="229" name="Freeform 228">
                <a:extLst>
                  <a:ext uri="{FF2B5EF4-FFF2-40B4-BE49-F238E27FC236}">
                    <a16:creationId xmlns:a16="http://schemas.microsoft.com/office/drawing/2014/main" id="{3EBFE3CD-FECA-0F43-BEBA-95B21008699D}"/>
                  </a:ext>
                </a:extLst>
              </p:cNvPr>
              <p:cNvSpPr>
                <a:spLocks noChangeArrowheads="1"/>
              </p:cNvSpPr>
              <p:nvPr/>
            </p:nvSpPr>
            <p:spPr bwMode="auto">
              <a:xfrm>
                <a:off x="1838426" y="2473237"/>
                <a:ext cx="70181" cy="66999"/>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95000"/>
                    </a:schemeClr>
                  </a:solidFill>
                  <a:effectLst/>
                  <a:uLnTx/>
                  <a:uFillTx/>
                  <a:latin typeface="Calibri" panose="020F0502020204030204"/>
                  <a:ea typeface="+mn-ea"/>
                  <a:cs typeface="+mn-cs"/>
                </a:endParaRPr>
              </a:p>
            </p:txBody>
          </p:sp>
        </p:grpSp>
      </p:grpSp>
      <p:grpSp>
        <p:nvGrpSpPr>
          <p:cNvPr id="230" name="Group 229">
            <a:extLst>
              <a:ext uri="{FF2B5EF4-FFF2-40B4-BE49-F238E27FC236}">
                <a16:creationId xmlns:a16="http://schemas.microsoft.com/office/drawing/2014/main" id="{40BA8CB4-E9BD-1540-9FC7-51ECDD82162D}"/>
              </a:ext>
            </a:extLst>
          </p:cNvPr>
          <p:cNvGrpSpPr/>
          <p:nvPr/>
        </p:nvGrpSpPr>
        <p:grpSpPr>
          <a:xfrm>
            <a:off x="417437" y="5158444"/>
            <a:ext cx="5227029" cy="620554"/>
            <a:chOff x="417437" y="4006631"/>
            <a:chExt cx="5227029" cy="620554"/>
          </a:xfrm>
        </p:grpSpPr>
        <p:sp>
          <p:nvSpPr>
            <p:cNvPr id="231" name="TextBox 230">
              <a:extLst>
                <a:ext uri="{FF2B5EF4-FFF2-40B4-BE49-F238E27FC236}">
                  <a16:creationId xmlns:a16="http://schemas.microsoft.com/office/drawing/2014/main" id="{9BDDCE04-432F-604F-B794-895A7A851819}"/>
                </a:ext>
              </a:extLst>
            </p:cNvPr>
            <p:cNvSpPr txBox="1"/>
            <p:nvPr/>
          </p:nvSpPr>
          <p:spPr>
            <a:xfrm>
              <a:off x="624297" y="4006631"/>
              <a:ext cx="5020169" cy="620554"/>
            </a:xfrm>
            <a:prstGeom prst="rect">
              <a:avLst/>
            </a:prstGeom>
            <a:noFill/>
          </p:spPr>
          <p:txBody>
            <a:bodyPr wrap="squar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r>
                <a:rPr lang="tr-TR" sz="1300" spc="0" dirty="0"/>
                <a:t>Geri kazanılan bu ısı, ısıtma, pişirme, kurutma vb. amaçlar için de kullanılması mümkündür.</a:t>
              </a:r>
            </a:p>
          </p:txBody>
        </p:sp>
        <p:grpSp>
          <p:nvGrpSpPr>
            <p:cNvPr id="232" name="Group 231">
              <a:extLst>
                <a:ext uri="{FF2B5EF4-FFF2-40B4-BE49-F238E27FC236}">
                  <a16:creationId xmlns:a16="http://schemas.microsoft.com/office/drawing/2014/main" id="{44E244FE-4B0E-EA42-81DC-3753213D1999}"/>
                </a:ext>
              </a:extLst>
            </p:cNvPr>
            <p:cNvGrpSpPr/>
            <p:nvPr/>
          </p:nvGrpSpPr>
          <p:grpSpPr>
            <a:xfrm>
              <a:off x="417437" y="4100910"/>
              <a:ext cx="206859" cy="208114"/>
              <a:chOff x="1783249" y="2415923"/>
              <a:chExt cx="180534" cy="181628"/>
            </a:xfrm>
          </p:grpSpPr>
          <p:pic>
            <p:nvPicPr>
              <p:cNvPr id="233" name="Graphic 232">
                <a:extLst>
                  <a:ext uri="{FF2B5EF4-FFF2-40B4-BE49-F238E27FC236}">
                    <a16:creationId xmlns:a16="http://schemas.microsoft.com/office/drawing/2014/main" id="{B4FCCDD4-5038-5F45-BC6E-75053B8B8DD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783249" y="2415923"/>
                <a:ext cx="180534" cy="181628"/>
              </a:xfrm>
              <a:prstGeom prst="rect">
                <a:avLst/>
              </a:prstGeom>
            </p:spPr>
          </p:pic>
          <p:sp>
            <p:nvSpPr>
              <p:cNvPr id="234" name="Freeform 233">
                <a:extLst>
                  <a:ext uri="{FF2B5EF4-FFF2-40B4-BE49-F238E27FC236}">
                    <a16:creationId xmlns:a16="http://schemas.microsoft.com/office/drawing/2014/main" id="{A1A03888-8A6B-9E44-BFE4-C992288096E4}"/>
                  </a:ext>
                </a:extLst>
              </p:cNvPr>
              <p:cNvSpPr>
                <a:spLocks noChangeArrowheads="1"/>
              </p:cNvSpPr>
              <p:nvPr/>
            </p:nvSpPr>
            <p:spPr bwMode="auto">
              <a:xfrm>
                <a:off x="1838426" y="2473237"/>
                <a:ext cx="70181" cy="66999"/>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95000"/>
                    </a:schemeClr>
                  </a:solidFill>
                  <a:effectLst/>
                  <a:uLnTx/>
                  <a:uFillTx/>
                  <a:latin typeface="Calibri" panose="020F0502020204030204"/>
                  <a:ea typeface="+mn-ea"/>
                  <a:cs typeface="+mn-cs"/>
                </a:endParaRPr>
              </a:p>
            </p:txBody>
          </p:sp>
        </p:grpSp>
      </p:grpSp>
      <p:grpSp>
        <p:nvGrpSpPr>
          <p:cNvPr id="235" name="Group 234">
            <a:extLst>
              <a:ext uri="{FF2B5EF4-FFF2-40B4-BE49-F238E27FC236}">
                <a16:creationId xmlns:a16="http://schemas.microsoft.com/office/drawing/2014/main" id="{BDEBD632-0CB0-6347-AAB6-1154C9F5BAD3}"/>
              </a:ext>
            </a:extLst>
          </p:cNvPr>
          <p:cNvGrpSpPr/>
          <p:nvPr/>
        </p:nvGrpSpPr>
        <p:grpSpPr>
          <a:xfrm>
            <a:off x="5932275" y="4530260"/>
            <a:ext cx="5718754" cy="338426"/>
            <a:chOff x="417437" y="4006631"/>
            <a:chExt cx="5718754" cy="338426"/>
          </a:xfrm>
        </p:grpSpPr>
        <p:sp>
          <p:nvSpPr>
            <p:cNvPr id="236" name="TextBox 235">
              <a:extLst>
                <a:ext uri="{FF2B5EF4-FFF2-40B4-BE49-F238E27FC236}">
                  <a16:creationId xmlns:a16="http://schemas.microsoft.com/office/drawing/2014/main" id="{F0443D41-B3E9-764E-8945-F9720FEE1EC1}"/>
                </a:ext>
              </a:extLst>
            </p:cNvPr>
            <p:cNvSpPr txBox="1"/>
            <p:nvPr/>
          </p:nvSpPr>
          <p:spPr>
            <a:xfrm>
              <a:off x="624297" y="4006631"/>
              <a:ext cx="5511894" cy="338426"/>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r>
                <a:rPr lang="tr-TR" sz="1300" spc="0" dirty="0"/>
                <a:t>Ayrıca </a:t>
              </a:r>
              <a:r>
                <a:rPr lang="tr-TR" sz="1300" spc="0" dirty="0" err="1"/>
                <a:t>ekonomizer</a:t>
              </a:r>
              <a:r>
                <a:rPr lang="tr-TR" sz="1300" spc="0" dirty="0"/>
                <a:t> kullanarak sıcak su üretme imkanı da vardır.</a:t>
              </a:r>
            </a:p>
          </p:txBody>
        </p:sp>
        <p:grpSp>
          <p:nvGrpSpPr>
            <p:cNvPr id="237" name="Group 236">
              <a:extLst>
                <a:ext uri="{FF2B5EF4-FFF2-40B4-BE49-F238E27FC236}">
                  <a16:creationId xmlns:a16="http://schemas.microsoft.com/office/drawing/2014/main" id="{010C299D-A8D0-F440-9100-B99D5C85294A}"/>
                </a:ext>
              </a:extLst>
            </p:cNvPr>
            <p:cNvGrpSpPr/>
            <p:nvPr/>
          </p:nvGrpSpPr>
          <p:grpSpPr>
            <a:xfrm>
              <a:off x="417437" y="4100910"/>
              <a:ext cx="206859" cy="208114"/>
              <a:chOff x="1783249" y="2415923"/>
              <a:chExt cx="180534" cy="181628"/>
            </a:xfrm>
          </p:grpSpPr>
          <p:pic>
            <p:nvPicPr>
              <p:cNvPr id="238" name="Graphic 237">
                <a:extLst>
                  <a:ext uri="{FF2B5EF4-FFF2-40B4-BE49-F238E27FC236}">
                    <a16:creationId xmlns:a16="http://schemas.microsoft.com/office/drawing/2014/main" id="{08D8B0EF-A207-6D47-B97E-3B21FBB5DA7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783249" y="2415923"/>
                <a:ext cx="180534" cy="181628"/>
              </a:xfrm>
              <a:prstGeom prst="rect">
                <a:avLst/>
              </a:prstGeom>
            </p:spPr>
          </p:pic>
          <p:sp>
            <p:nvSpPr>
              <p:cNvPr id="239" name="Freeform 238">
                <a:extLst>
                  <a:ext uri="{FF2B5EF4-FFF2-40B4-BE49-F238E27FC236}">
                    <a16:creationId xmlns:a16="http://schemas.microsoft.com/office/drawing/2014/main" id="{D689FA39-6A1D-A543-B7FE-9633353DE8FF}"/>
                  </a:ext>
                </a:extLst>
              </p:cNvPr>
              <p:cNvSpPr>
                <a:spLocks noChangeArrowheads="1"/>
              </p:cNvSpPr>
              <p:nvPr/>
            </p:nvSpPr>
            <p:spPr bwMode="auto">
              <a:xfrm>
                <a:off x="1838426" y="2473237"/>
                <a:ext cx="70181" cy="66999"/>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95000"/>
                    </a:schemeClr>
                  </a:solidFill>
                  <a:effectLst/>
                  <a:uLnTx/>
                  <a:uFillTx/>
                  <a:latin typeface="Calibri" panose="020F0502020204030204"/>
                  <a:ea typeface="+mn-ea"/>
                  <a:cs typeface="+mn-cs"/>
                </a:endParaRPr>
              </a:p>
            </p:txBody>
          </p:sp>
        </p:grpSp>
      </p:grpSp>
      <p:grpSp>
        <p:nvGrpSpPr>
          <p:cNvPr id="240" name="Group 239">
            <a:extLst>
              <a:ext uri="{FF2B5EF4-FFF2-40B4-BE49-F238E27FC236}">
                <a16:creationId xmlns:a16="http://schemas.microsoft.com/office/drawing/2014/main" id="{836A5D31-5A59-9B47-8C24-C230D1AA84E4}"/>
              </a:ext>
            </a:extLst>
          </p:cNvPr>
          <p:cNvGrpSpPr/>
          <p:nvPr/>
        </p:nvGrpSpPr>
        <p:grpSpPr>
          <a:xfrm>
            <a:off x="5932275" y="4938969"/>
            <a:ext cx="5227029" cy="620554"/>
            <a:chOff x="417437" y="4006631"/>
            <a:chExt cx="5227029" cy="620554"/>
          </a:xfrm>
        </p:grpSpPr>
        <p:sp>
          <p:nvSpPr>
            <p:cNvPr id="241" name="TextBox 240">
              <a:extLst>
                <a:ext uri="{FF2B5EF4-FFF2-40B4-BE49-F238E27FC236}">
                  <a16:creationId xmlns:a16="http://schemas.microsoft.com/office/drawing/2014/main" id="{4A075F09-6742-584B-A673-F3ED0E2EA6D4}"/>
                </a:ext>
              </a:extLst>
            </p:cNvPr>
            <p:cNvSpPr txBox="1"/>
            <p:nvPr/>
          </p:nvSpPr>
          <p:spPr>
            <a:xfrm>
              <a:off x="624297" y="4006631"/>
              <a:ext cx="5020169" cy="620554"/>
            </a:xfrm>
            <a:prstGeom prst="rect">
              <a:avLst/>
            </a:prstGeom>
            <a:noFill/>
          </p:spPr>
          <p:txBody>
            <a:bodyPr wrap="squar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r>
                <a:rPr lang="tr-TR" sz="1300" spc="0" dirty="0"/>
                <a:t>Yüksek sıcaklıklardaki atık ısı kaynaklarından elektrik üretimi üretilebilir.</a:t>
              </a:r>
            </a:p>
          </p:txBody>
        </p:sp>
        <p:grpSp>
          <p:nvGrpSpPr>
            <p:cNvPr id="242" name="Group 241">
              <a:extLst>
                <a:ext uri="{FF2B5EF4-FFF2-40B4-BE49-F238E27FC236}">
                  <a16:creationId xmlns:a16="http://schemas.microsoft.com/office/drawing/2014/main" id="{A5118521-F564-324C-9597-F4B9BA5C5B1D}"/>
                </a:ext>
              </a:extLst>
            </p:cNvPr>
            <p:cNvGrpSpPr/>
            <p:nvPr/>
          </p:nvGrpSpPr>
          <p:grpSpPr>
            <a:xfrm>
              <a:off x="417437" y="4100910"/>
              <a:ext cx="206859" cy="208114"/>
              <a:chOff x="1783249" y="2415923"/>
              <a:chExt cx="180534" cy="181628"/>
            </a:xfrm>
          </p:grpSpPr>
          <p:pic>
            <p:nvPicPr>
              <p:cNvPr id="243" name="Graphic 242">
                <a:extLst>
                  <a:ext uri="{FF2B5EF4-FFF2-40B4-BE49-F238E27FC236}">
                    <a16:creationId xmlns:a16="http://schemas.microsoft.com/office/drawing/2014/main" id="{7FACFEA2-2155-2A4E-AE31-E7929D74697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783249" y="2415923"/>
                <a:ext cx="180534" cy="181628"/>
              </a:xfrm>
              <a:prstGeom prst="rect">
                <a:avLst/>
              </a:prstGeom>
            </p:spPr>
          </p:pic>
          <p:sp>
            <p:nvSpPr>
              <p:cNvPr id="244" name="Freeform 243">
                <a:extLst>
                  <a:ext uri="{FF2B5EF4-FFF2-40B4-BE49-F238E27FC236}">
                    <a16:creationId xmlns:a16="http://schemas.microsoft.com/office/drawing/2014/main" id="{B037538C-6868-5A43-BCF3-BB728A8D6F4B}"/>
                  </a:ext>
                </a:extLst>
              </p:cNvPr>
              <p:cNvSpPr>
                <a:spLocks noChangeArrowheads="1"/>
              </p:cNvSpPr>
              <p:nvPr/>
            </p:nvSpPr>
            <p:spPr bwMode="auto">
              <a:xfrm>
                <a:off x="1838426" y="2473237"/>
                <a:ext cx="70181" cy="66999"/>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95000"/>
                    </a:schemeClr>
                  </a:solidFill>
                  <a:effectLst/>
                  <a:uLnTx/>
                  <a:uFillTx/>
                  <a:latin typeface="Calibri" panose="020F0502020204030204"/>
                  <a:ea typeface="+mn-ea"/>
                  <a:cs typeface="+mn-cs"/>
                </a:endParaRPr>
              </a:p>
            </p:txBody>
          </p:sp>
        </p:grpSp>
      </p:grpSp>
      <p:grpSp>
        <p:nvGrpSpPr>
          <p:cNvPr id="215" name="Group 214">
            <a:extLst>
              <a:ext uri="{FF2B5EF4-FFF2-40B4-BE49-F238E27FC236}">
                <a16:creationId xmlns:a16="http://schemas.microsoft.com/office/drawing/2014/main" id="{A0D13CB7-DBF1-7242-8594-7067767A7033}"/>
              </a:ext>
            </a:extLst>
          </p:cNvPr>
          <p:cNvGrpSpPr/>
          <p:nvPr/>
        </p:nvGrpSpPr>
        <p:grpSpPr>
          <a:xfrm>
            <a:off x="4595928" y="1616845"/>
            <a:ext cx="1230143" cy="1253891"/>
            <a:chOff x="4595928" y="1616845"/>
            <a:chExt cx="1230143" cy="1253891"/>
          </a:xfrm>
        </p:grpSpPr>
        <p:sp>
          <p:nvSpPr>
            <p:cNvPr id="216" name="Rounded Rectangle 215">
              <a:extLst>
                <a:ext uri="{FF2B5EF4-FFF2-40B4-BE49-F238E27FC236}">
                  <a16:creationId xmlns:a16="http://schemas.microsoft.com/office/drawing/2014/main" id="{000112A7-9C53-F949-969B-6BDF6771E026}"/>
                </a:ext>
              </a:extLst>
            </p:cNvPr>
            <p:cNvSpPr/>
            <p:nvPr/>
          </p:nvSpPr>
          <p:spPr>
            <a:xfrm>
              <a:off x="4595928" y="1616845"/>
              <a:ext cx="1230143" cy="1253891"/>
            </a:xfrm>
            <a:prstGeom prst="roundRect">
              <a:avLst>
                <a:gd name="adj" fmla="val 13279"/>
              </a:avLst>
            </a:prstGeom>
            <a:solidFill>
              <a:schemeClr val="bg1"/>
            </a:solidFill>
            <a:ln>
              <a:noFill/>
            </a:ln>
            <a:effectLst>
              <a:outerShdw blurRad="228600" dist="38100" dir="5400000" algn="t"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17" name="TextBox 216">
              <a:extLst>
                <a:ext uri="{FF2B5EF4-FFF2-40B4-BE49-F238E27FC236}">
                  <a16:creationId xmlns:a16="http://schemas.microsoft.com/office/drawing/2014/main" id="{B15F47B5-42F3-5442-A5A7-F20B6A448583}"/>
                </a:ext>
              </a:extLst>
            </p:cNvPr>
            <p:cNvSpPr txBox="1"/>
            <p:nvPr/>
          </p:nvSpPr>
          <p:spPr>
            <a:xfrm>
              <a:off x="4636162" y="2411878"/>
              <a:ext cx="1149674" cy="458139"/>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1520"/>
                </a:lnSpc>
              </a:pPr>
              <a:r>
                <a:rPr lang="tr-TR" sz="1100" spc="0" dirty="0" err="1"/>
                <a:t>Kojenerasyon</a:t>
              </a:r>
              <a:endParaRPr lang="tr-TR" sz="1100" spc="0" dirty="0"/>
            </a:p>
            <a:p>
              <a:pPr>
                <a:lnSpc>
                  <a:spcPts val="1520"/>
                </a:lnSpc>
              </a:pPr>
              <a:r>
                <a:rPr lang="tr-TR" sz="1100" spc="0" dirty="0"/>
                <a:t>Tesisleri</a:t>
              </a:r>
            </a:p>
          </p:txBody>
        </p:sp>
        <p:pic>
          <p:nvPicPr>
            <p:cNvPr id="218" name="Picture 217">
              <a:extLst>
                <a:ext uri="{FF2B5EF4-FFF2-40B4-BE49-F238E27FC236}">
                  <a16:creationId xmlns:a16="http://schemas.microsoft.com/office/drawing/2014/main" id="{FAA02A79-EACB-5944-95C5-485B2F5514A2}"/>
                </a:ext>
              </a:extLst>
            </p:cNvPr>
            <p:cNvPicPr>
              <a:picLocks noChangeAspect="1"/>
            </p:cNvPicPr>
            <p:nvPr/>
          </p:nvPicPr>
          <p:blipFill>
            <a:blip r:embed="rId10"/>
            <a:srcRect t="488" b="488"/>
            <a:stretch/>
          </p:blipFill>
          <p:spPr>
            <a:xfrm>
              <a:off x="4669704" y="1680069"/>
              <a:ext cx="1082590" cy="714686"/>
            </a:xfrm>
            <a:custGeom>
              <a:avLst/>
              <a:gdLst>
                <a:gd name="connsiteX0" fmla="*/ 143757 w 1082590"/>
                <a:gd name="connsiteY0" fmla="*/ 0 h 714686"/>
                <a:gd name="connsiteX1" fmla="*/ 938833 w 1082590"/>
                <a:gd name="connsiteY1" fmla="*/ 0 h 714686"/>
                <a:gd name="connsiteX2" fmla="*/ 1082590 w 1082590"/>
                <a:gd name="connsiteY2" fmla="*/ 123193 h 714686"/>
                <a:gd name="connsiteX3" fmla="*/ 1082590 w 1082590"/>
                <a:gd name="connsiteY3" fmla="*/ 714686 h 714686"/>
                <a:gd name="connsiteX4" fmla="*/ 0 w 1082590"/>
                <a:gd name="connsiteY4" fmla="*/ 714686 h 714686"/>
                <a:gd name="connsiteX5" fmla="*/ 0 w 1082590"/>
                <a:gd name="connsiteY5" fmla="*/ 123193 h 714686"/>
                <a:gd name="connsiteX6" fmla="*/ 143757 w 1082590"/>
                <a:gd name="connsiteY6" fmla="*/ 0 h 71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90" h="714686">
                  <a:moveTo>
                    <a:pt x="143757" y="0"/>
                  </a:moveTo>
                  <a:lnTo>
                    <a:pt x="938833" y="0"/>
                  </a:lnTo>
                  <a:cubicBezTo>
                    <a:pt x="1018228" y="0"/>
                    <a:pt x="1082590" y="55155"/>
                    <a:pt x="1082590" y="123193"/>
                  </a:cubicBezTo>
                  <a:lnTo>
                    <a:pt x="1082590" y="714686"/>
                  </a:lnTo>
                  <a:lnTo>
                    <a:pt x="0" y="714686"/>
                  </a:lnTo>
                  <a:lnTo>
                    <a:pt x="0" y="123193"/>
                  </a:lnTo>
                  <a:cubicBezTo>
                    <a:pt x="0" y="55155"/>
                    <a:pt x="64362" y="0"/>
                    <a:pt x="143757" y="0"/>
                  </a:cubicBezTo>
                  <a:close/>
                </a:path>
              </a:pathLst>
            </a:custGeom>
          </p:spPr>
        </p:pic>
      </p:grpSp>
    </p:spTree>
    <p:extLst>
      <p:ext uri="{BB962C8B-B14F-4D97-AF65-F5344CB8AC3E}">
        <p14:creationId xmlns:p14="http://schemas.microsoft.com/office/powerpoint/2010/main" val="413501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par>
                                <p:cTn id="12" presetID="42" presetClass="path" presetSubtype="0" decel="100000" fill="hold" grpId="1" nodeType="withEffect">
                                  <p:stCondLst>
                                    <p:cond delay="200"/>
                                  </p:stCondLst>
                                  <p:childTnLst>
                                    <p:animMotion origin="layout" path="M 2.08333E-7 3.7037E-6 L -0.04766 -0.00186 " pathEditMode="relative" rAng="0" ptsTypes="AA">
                                      <p:cBhvr>
                                        <p:cTn id="13" dur="1000" spd="-100000" fill="hold"/>
                                        <p:tgtEl>
                                          <p:spTgt spid="41"/>
                                        </p:tgtEl>
                                        <p:attrNameLst>
                                          <p:attrName>ppt_x</p:attrName>
                                          <p:attrName>ppt_y</p:attrName>
                                        </p:attrNameLst>
                                      </p:cBhvr>
                                      <p:rCtr x="-2383" y="-93"/>
                                    </p:animMotion>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23" presetClass="entr" presetSubtype="16" fill="hold" grpId="0" nodeType="withEffect">
                                  <p:stCondLst>
                                    <p:cond delay="0"/>
                                  </p:stCondLst>
                                  <p:iterate type="lt">
                                    <p:tmPct val="0"/>
                                  </p:iterate>
                                  <p:childTnLst>
                                    <p:set>
                                      <p:cBhvr>
                                        <p:cTn id="19" dur="1" fill="hold">
                                          <p:stCondLst>
                                            <p:cond delay="0"/>
                                          </p:stCondLst>
                                        </p:cTn>
                                        <p:tgtEl>
                                          <p:spTgt spid="115"/>
                                        </p:tgtEl>
                                        <p:attrNameLst>
                                          <p:attrName>style.visibility</p:attrName>
                                        </p:attrNameLst>
                                      </p:cBhvr>
                                      <p:to>
                                        <p:strVal val="visible"/>
                                      </p:to>
                                    </p:set>
                                    <p:anim calcmode="lin" valueType="num">
                                      <p:cBhvr>
                                        <p:cTn id="20" dur="300" fill="hold"/>
                                        <p:tgtEl>
                                          <p:spTgt spid="115"/>
                                        </p:tgtEl>
                                        <p:attrNameLst>
                                          <p:attrName>ppt_w</p:attrName>
                                        </p:attrNameLst>
                                      </p:cBhvr>
                                      <p:tavLst>
                                        <p:tav tm="0">
                                          <p:val>
                                            <p:fltVal val="0"/>
                                          </p:val>
                                        </p:tav>
                                        <p:tav tm="100000">
                                          <p:val>
                                            <p:strVal val="#ppt_w"/>
                                          </p:val>
                                        </p:tav>
                                      </p:tavLst>
                                    </p:anim>
                                    <p:anim calcmode="lin" valueType="num">
                                      <p:cBhvr>
                                        <p:cTn id="21" dur="300" fill="hold"/>
                                        <p:tgtEl>
                                          <p:spTgt spid="115"/>
                                        </p:tgtEl>
                                        <p:attrNameLst>
                                          <p:attrName>ppt_h</p:attrName>
                                        </p:attrNameLst>
                                      </p:cBhvr>
                                      <p:tavLst>
                                        <p:tav tm="0">
                                          <p:val>
                                            <p:fltVal val="0"/>
                                          </p:val>
                                        </p:tav>
                                        <p:tav tm="100000">
                                          <p:val>
                                            <p:strVal val="#ppt_h"/>
                                          </p:val>
                                        </p:tav>
                                      </p:tavLst>
                                    </p:anim>
                                  </p:childTnLst>
                                </p:cTn>
                              </p:par>
                              <p:par>
                                <p:cTn id="22" presetID="45" presetClass="entr" presetSubtype="0" fill="hold" grpId="1" nodeType="withEffect">
                                  <p:stCondLst>
                                    <p:cond delay="0"/>
                                  </p:stCondLst>
                                  <p:iterate type="lt">
                                    <p:tmPct val="10000"/>
                                  </p:iterate>
                                  <p:childTnLst>
                                    <p:set>
                                      <p:cBhvr>
                                        <p:cTn id="23" dur="1" fill="hold">
                                          <p:stCondLst>
                                            <p:cond delay="0"/>
                                          </p:stCondLst>
                                        </p:cTn>
                                        <p:tgtEl>
                                          <p:spTgt spid="115"/>
                                        </p:tgtEl>
                                        <p:attrNameLst>
                                          <p:attrName>style.visibility</p:attrName>
                                        </p:attrNameLst>
                                      </p:cBhvr>
                                      <p:to>
                                        <p:strVal val="visible"/>
                                      </p:to>
                                    </p:set>
                                    <p:animEffect transition="in" filter="fade">
                                      <p:cBhvr>
                                        <p:cTn id="24" dur="200"/>
                                        <p:tgtEl>
                                          <p:spTgt spid="115"/>
                                        </p:tgtEl>
                                      </p:cBhvr>
                                    </p:animEffect>
                                    <p:anim calcmode="lin" valueType="num">
                                      <p:cBhvr>
                                        <p:cTn id="25" dur="200" fill="hold"/>
                                        <p:tgtEl>
                                          <p:spTgt spid="115"/>
                                        </p:tgtEl>
                                        <p:attrNameLst>
                                          <p:attrName>ppt_w</p:attrName>
                                        </p:attrNameLst>
                                      </p:cBhvr>
                                      <p:tavLst>
                                        <p:tav tm="0" fmla="#ppt_w*sin(2.5*pi*$)">
                                          <p:val>
                                            <p:fltVal val="0"/>
                                          </p:val>
                                        </p:tav>
                                        <p:tav tm="100000">
                                          <p:val>
                                            <p:fltVal val="1"/>
                                          </p:val>
                                        </p:tav>
                                      </p:tavLst>
                                    </p:anim>
                                    <p:anim calcmode="lin" valueType="num">
                                      <p:cBhvr>
                                        <p:cTn id="26" dur="200" fill="hold"/>
                                        <p:tgtEl>
                                          <p:spTgt spid="115"/>
                                        </p:tgtEl>
                                        <p:attrNameLst>
                                          <p:attrName>ppt_h</p:attrName>
                                        </p:attrNameLst>
                                      </p:cBhvr>
                                      <p:tavLst>
                                        <p:tav tm="0">
                                          <p:val>
                                            <p:strVal val="#ppt_h"/>
                                          </p:val>
                                        </p:tav>
                                        <p:tav tm="100000">
                                          <p:val>
                                            <p:strVal val="#ppt_h"/>
                                          </p:val>
                                        </p:tav>
                                      </p:tavLst>
                                    </p:anim>
                                  </p:childTnLst>
                                </p:cTn>
                              </p:par>
                              <p:par>
                                <p:cTn id="27" presetID="10" presetClass="entr" presetSubtype="0" fill="hold" nodeType="withEffect">
                                  <p:stCondLst>
                                    <p:cond delay="500"/>
                                  </p:stCondLst>
                                  <p:childTnLst>
                                    <p:set>
                                      <p:cBhvr>
                                        <p:cTn id="28" dur="1" fill="hold">
                                          <p:stCondLst>
                                            <p:cond delay="0"/>
                                          </p:stCondLst>
                                        </p:cTn>
                                        <p:tgtEl>
                                          <p:spTgt spid="186"/>
                                        </p:tgtEl>
                                        <p:attrNameLst>
                                          <p:attrName>style.visibility</p:attrName>
                                        </p:attrNameLst>
                                      </p:cBhvr>
                                      <p:to>
                                        <p:strVal val="visible"/>
                                      </p:to>
                                    </p:set>
                                    <p:animEffect transition="in" filter="fade">
                                      <p:cBhvr>
                                        <p:cTn id="29" dur="1000"/>
                                        <p:tgtEl>
                                          <p:spTgt spid="186"/>
                                        </p:tgtEl>
                                      </p:cBhvr>
                                    </p:animEffect>
                                  </p:childTnLst>
                                </p:cTn>
                              </p:par>
                              <p:par>
                                <p:cTn id="30" presetID="42" presetClass="path" presetSubtype="0" decel="100000" fill="hold" nodeType="withEffect">
                                  <p:stCondLst>
                                    <p:cond delay="500"/>
                                  </p:stCondLst>
                                  <p:childTnLst>
                                    <p:animMotion origin="layout" path="M 4.58333E-6 -3.33333E-6 L 4.58333E-6 0.12616 " pathEditMode="relative" rAng="0" ptsTypes="AA">
                                      <p:cBhvr>
                                        <p:cTn id="31" dur="1000" spd="-100000" fill="hold"/>
                                        <p:tgtEl>
                                          <p:spTgt spid="186"/>
                                        </p:tgtEl>
                                        <p:attrNameLst>
                                          <p:attrName>ppt_x</p:attrName>
                                          <p:attrName>ppt_y</p:attrName>
                                        </p:attrNameLst>
                                      </p:cBhvr>
                                      <p:rCtr x="0" y="6296"/>
                                    </p:animMotion>
                                  </p:childTnLst>
                                </p:cTn>
                              </p:par>
                              <p:par>
                                <p:cTn id="32" presetID="10" presetClass="entr" presetSubtype="0" fill="hold" nodeType="withEffect">
                                  <p:stCondLst>
                                    <p:cond delay="600"/>
                                  </p:stCondLst>
                                  <p:childTnLst>
                                    <p:set>
                                      <p:cBhvr>
                                        <p:cTn id="33" dur="1" fill="hold">
                                          <p:stCondLst>
                                            <p:cond delay="0"/>
                                          </p:stCondLst>
                                        </p:cTn>
                                        <p:tgtEl>
                                          <p:spTgt spid="182"/>
                                        </p:tgtEl>
                                        <p:attrNameLst>
                                          <p:attrName>style.visibility</p:attrName>
                                        </p:attrNameLst>
                                      </p:cBhvr>
                                      <p:to>
                                        <p:strVal val="visible"/>
                                      </p:to>
                                    </p:set>
                                    <p:animEffect transition="in" filter="fade">
                                      <p:cBhvr>
                                        <p:cTn id="34" dur="1000"/>
                                        <p:tgtEl>
                                          <p:spTgt spid="182"/>
                                        </p:tgtEl>
                                      </p:cBhvr>
                                    </p:animEffect>
                                  </p:childTnLst>
                                </p:cTn>
                              </p:par>
                              <p:par>
                                <p:cTn id="35" presetID="42" presetClass="path" presetSubtype="0" decel="100000" fill="hold" nodeType="withEffect">
                                  <p:stCondLst>
                                    <p:cond delay="600"/>
                                  </p:stCondLst>
                                  <p:childTnLst>
                                    <p:animMotion origin="layout" path="M 1.875E-6 -3.33333E-6 L 1.875E-6 0.12593 " pathEditMode="relative" rAng="0" ptsTypes="AA">
                                      <p:cBhvr>
                                        <p:cTn id="36" dur="1000" spd="-100000" fill="hold"/>
                                        <p:tgtEl>
                                          <p:spTgt spid="182"/>
                                        </p:tgtEl>
                                        <p:attrNameLst>
                                          <p:attrName>ppt_x</p:attrName>
                                          <p:attrName>ppt_y</p:attrName>
                                        </p:attrNameLst>
                                      </p:cBhvr>
                                      <p:rCtr x="0" y="6296"/>
                                    </p:animMotion>
                                  </p:childTnLst>
                                </p:cTn>
                              </p:par>
                              <p:par>
                                <p:cTn id="37" presetID="10" presetClass="entr" presetSubtype="0" fill="hold" nodeType="withEffect">
                                  <p:stCondLst>
                                    <p:cond delay="700"/>
                                  </p:stCondLst>
                                  <p:childTnLst>
                                    <p:set>
                                      <p:cBhvr>
                                        <p:cTn id="38" dur="1" fill="hold">
                                          <p:stCondLst>
                                            <p:cond delay="0"/>
                                          </p:stCondLst>
                                        </p:cTn>
                                        <p:tgtEl>
                                          <p:spTgt spid="190"/>
                                        </p:tgtEl>
                                        <p:attrNameLst>
                                          <p:attrName>style.visibility</p:attrName>
                                        </p:attrNameLst>
                                      </p:cBhvr>
                                      <p:to>
                                        <p:strVal val="visible"/>
                                      </p:to>
                                    </p:set>
                                    <p:animEffect transition="in" filter="fade">
                                      <p:cBhvr>
                                        <p:cTn id="39" dur="1000"/>
                                        <p:tgtEl>
                                          <p:spTgt spid="190"/>
                                        </p:tgtEl>
                                      </p:cBhvr>
                                    </p:animEffect>
                                  </p:childTnLst>
                                </p:cTn>
                              </p:par>
                              <p:par>
                                <p:cTn id="40" presetID="42" presetClass="path" presetSubtype="0" decel="100000" fill="hold" nodeType="withEffect">
                                  <p:stCondLst>
                                    <p:cond delay="700"/>
                                  </p:stCondLst>
                                  <p:childTnLst>
                                    <p:animMotion origin="layout" path="M -1.04167E-6 -3.33333E-6 L -1.04167E-6 0.12616 " pathEditMode="relative" rAng="0" ptsTypes="AA">
                                      <p:cBhvr>
                                        <p:cTn id="41" dur="1000" spd="-100000" fill="hold"/>
                                        <p:tgtEl>
                                          <p:spTgt spid="190"/>
                                        </p:tgtEl>
                                        <p:attrNameLst>
                                          <p:attrName>ppt_x</p:attrName>
                                          <p:attrName>ppt_y</p:attrName>
                                        </p:attrNameLst>
                                      </p:cBhvr>
                                      <p:rCtr x="0" y="6296"/>
                                    </p:animMotion>
                                  </p:childTnLst>
                                </p:cTn>
                              </p:par>
                              <p:par>
                                <p:cTn id="42" presetID="10" presetClass="entr" presetSubtype="0" fill="hold" nodeType="withEffect">
                                  <p:stCondLst>
                                    <p:cond delay="800"/>
                                  </p:stCondLst>
                                  <p:childTnLst>
                                    <p:set>
                                      <p:cBhvr>
                                        <p:cTn id="43" dur="1" fill="hold">
                                          <p:stCondLst>
                                            <p:cond delay="0"/>
                                          </p:stCondLst>
                                        </p:cTn>
                                        <p:tgtEl>
                                          <p:spTgt spid="215"/>
                                        </p:tgtEl>
                                        <p:attrNameLst>
                                          <p:attrName>style.visibility</p:attrName>
                                        </p:attrNameLst>
                                      </p:cBhvr>
                                      <p:to>
                                        <p:strVal val="visible"/>
                                      </p:to>
                                    </p:set>
                                    <p:animEffect transition="in" filter="fade">
                                      <p:cBhvr>
                                        <p:cTn id="44" dur="1000"/>
                                        <p:tgtEl>
                                          <p:spTgt spid="215"/>
                                        </p:tgtEl>
                                      </p:cBhvr>
                                    </p:animEffect>
                                  </p:childTnLst>
                                </p:cTn>
                              </p:par>
                              <p:par>
                                <p:cTn id="45" presetID="42" presetClass="path" presetSubtype="0" decel="100000" fill="hold" nodeType="withEffect">
                                  <p:stCondLst>
                                    <p:cond delay="800"/>
                                  </p:stCondLst>
                                  <p:childTnLst>
                                    <p:animMotion origin="layout" path="M -3.75E-6 -3.33333E-6 L -3.75E-6 0.12616 " pathEditMode="relative" rAng="0" ptsTypes="AA">
                                      <p:cBhvr>
                                        <p:cTn id="46" dur="1000" spd="-100000" fill="hold"/>
                                        <p:tgtEl>
                                          <p:spTgt spid="215"/>
                                        </p:tgtEl>
                                        <p:attrNameLst>
                                          <p:attrName>ppt_x</p:attrName>
                                          <p:attrName>ppt_y</p:attrName>
                                        </p:attrNameLst>
                                      </p:cBhvr>
                                      <p:rCtr x="0" y="6296"/>
                                    </p:animMotion>
                                  </p:childTnLst>
                                </p:cTn>
                              </p:par>
                              <p:par>
                                <p:cTn id="47" presetID="1" presetClass="entr" presetSubtype="0" fill="hold" grpId="0" nodeType="withEffect">
                                  <p:stCondLst>
                                    <p:cond delay="700"/>
                                  </p:stCondLst>
                                  <p:childTnLst>
                                    <p:set>
                                      <p:cBhvr>
                                        <p:cTn id="48" dur="1" fill="hold">
                                          <p:stCondLst>
                                            <p:cond delay="499"/>
                                          </p:stCondLst>
                                        </p:cTn>
                                        <p:tgtEl>
                                          <p:spTgt spid="169"/>
                                        </p:tgtEl>
                                        <p:attrNameLst>
                                          <p:attrName>style.visibility</p:attrName>
                                        </p:attrNameLst>
                                      </p:cBhvr>
                                      <p:to>
                                        <p:strVal val="visible"/>
                                      </p:to>
                                    </p:set>
                                  </p:childTnLst>
                                </p:cTn>
                              </p:par>
                              <p:par>
                                <p:cTn id="49" presetID="6" presetClass="emph" presetSubtype="0" accel="100000" autoRev="1" fill="hold" grpId="1" nodeType="withEffect">
                                  <p:stCondLst>
                                    <p:cond delay="700"/>
                                  </p:stCondLst>
                                  <p:childTnLst>
                                    <p:animScale>
                                      <p:cBhvr>
                                        <p:cTn id="50" dur="500" fill="hold"/>
                                        <p:tgtEl>
                                          <p:spTgt spid="169"/>
                                        </p:tgtEl>
                                      </p:cBhvr>
                                      <p:by x="0" y="0"/>
                                    </p:animScale>
                                  </p:childTnLst>
                                </p:cTn>
                              </p:par>
                              <p:par>
                                <p:cTn id="51" presetID="1" presetClass="entr" presetSubtype="0" fill="hold" grpId="0" nodeType="withEffect">
                                  <p:stCondLst>
                                    <p:cond delay="800"/>
                                  </p:stCondLst>
                                  <p:childTnLst>
                                    <p:set>
                                      <p:cBhvr>
                                        <p:cTn id="52" dur="1" fill="hold">
                                          <p:stCondLst>
                                            <p:cond delay="499"/>
                                          </p:stCondLst>
                                        </p:cTn>
                                        <p:tgtEl>
                                          <p:spTgt spid="170"/>
                                        </p:tgtEl>
                                        <p:attrNameLst>
                                          <p:attrName>style.visibility</p:attrName>
                                        </p:attrNameLst>
                                      </p:cBhvr>
                                      <p:to>
                                        <p:strVal val="visible"/>
                                      </p:to>
                                    </p:set>
                                  </p:childTnLst>
                                </p:cTn>
                              </p:par>
                              <p:par>
                                <p:cTn id="53" presetID="6" presetClass="emph" presetSubtype="0" accel="100000" autoRev="1" fill="hold" grpId="1" nodeType="withEffect">
                                  <p:stCondLst>
                                    <p:cond delay="800"/>
                                  </p:stCondLst>
                                  <p:childTnLst>
                                    <p:animScale>
                                      <p:cBhvr>
                                        <p:cTn id="54" dur="500" fill="hold"/>
                                        <p:tgtEl>
                                          <p:spTgt spid="170"/>
                                        </p:tgtEl>
                                      </p:cBhvr>
                                      <p:by x="0" y="0"/>
                                    </p:animScale>
                                  </p:childTnLst>
                                </p:cTn>
                              </p:par>
                              <p:par>
                                <p:cTn id="55" presetID="6" presetClass="entr" presetSubtype="32" fill="hold" nodeType="withEffect">
                                  <p:stCondLst>
                                    <p:cond delay="1500"/>
                                  </p:stCondLst>
                                  <p:childTnLst>
                                    <p:set>
                                      <p:cBhvr>
                                        <p:cTn id="56" dur="1" fill="hold">
                                          <p:stCondLst>
                                            <p:cond delay="0"/>
                                          </p:stCondLst>
                                        </p:cTn>
                                        <p:tgtEl>
                                          <p:spTgt spid="106"/>
                                        </p:tgtEl>
                                        <p:attrNameLst>
                                          <p:attrName>style.visibility</p:attrName>
                                        </p:attrNameLst>
                                      </p:cBhvr>
                                      <p:to>
                                        <p:strVal val="visible"/>
                                      </p:to>
                                    </p:set>
                                    <p:animEffect transition="in" filter="circle(out)">
                                      <p:cBhvr>
                                        <p:cTn id="57" dur="500"/>
                                        <p:tgtEl>
                                          <p:spTgt spid="106"/>
                                        </p:tgtEl>
                                      </p:cBhvr>
                                    </p:animEffect>
                                  </p:childTnLst>
                                </p:cTn>
                              </p:par>
                              <p:par>
                                <p:cTn id="58" presetID="10" presetClass="entr" presetSubtype="0" fill="hold" nodeType="withEffect">
                                  <p:stCondLst>
                                    <p:cond delay="1500"/>
                                  </p:stCondLst>
                                  <p:childTnLst>
                                    <p:set>
                                      <p:cBhvr>
                                        <p:cTn id="59" dur="1" fill="hold">
                                          <p:stCondLst>
                                            <p:cond delay="0"/>
                                          </p:stCondLst>
                                        </p:cTn>
                                        <p:tgtEl>
                                          <p:spTgt spid="107"/>
                                        </p:tgtEl>
                                        <p:attrNameLst>
                                          <p:attrName>style.visibility</p:attrName>
                                        </p:attrNameLst>
                                      </p:cBhvr>
                                      <p:to>
                                        <p:strVal val="visible"/>
                                      </p:to>
                                    </p:set>
                                    <p:animEffect transition="in" filter="fade">
                                      <p:cBhvr>
                                        <p:cTn id="60" dur="1000"/>
                                        <p:tgtEl>
                                          <p:spTgt spid="107"/>
                                        </p:tgtEl>
                                      </p:cBhvr>
                                    </p:animEffect>
                                  </p:childTnLst>
                                </p:cTn>
                              </p:par>
                              <p:par>
                                <p:cTn id="61" presetID="42" presetClass="path" presetSubtype="0" decel="100000" fill="hold" nodeType="withEffect">
                                  <p:stCondLst>
                                    <p:cond delay="1500"/>
                                  </p:stCondLst>
                                  <p:childTnLst>
                                    <p:animMotion origin="layout" path="M -4.79167E-6 -3.7037E-7 L 0.01875 -0.04931 " pathEditMode="relative" rAng="0" ptsTypes="AA">
                                      <p:cBhvr>
                                        <p:cTn id="62" dur="1500" spd="-100000" fill="hold"/>
                                        <p:tgtEl>
                                          <p:spTgt spid="107"/>
                                        </p:tgtEl>
                                        <p:attrNameLst>
                                          <p:attrName>ppt_x</p:attrName>
                                          <p:attrName>ppt_y</p:attrName>
                                        </p:attrNameLst>
                                      </p:cBhvr>
                                      <p:rCtr x="938" y="-2477"/>
                                    </p:animMotion>
                                  </p:childTnLst>
                                </p:cTn>
                              </p:par>
                              <p:par>
                                <p:cTn id="63" presetID="10" presetClass="entr" presetSubtype="0" fill="hold" nodeType="withEffect">
                                  <p:stCondLst>
                                    <p:cond delay="1500"/>
                                  </p:stCondLst>
                                  <p:childTnLst>
                                    <p:set>
                                      <p:cBhvr>
                                        <p:cTn id="64" dur="1" fill="hold">
                                          <p:stCondLst>
                                            <p:cond delay="0"/>
                                          </p:stCondLst>
                                        </p:cTn>
                                        <p:tgtEl>
                                          <p:spTgt spid="127"/>
                                        </p:tgtEl>
                                        <p:attrNameLst>
                                          <p:attrName>style.visibility</p:attrName>
                                        </p:attrNameLst>
                                      </p:cBhvr>
                                      <p:to>
                                        <p:strVal val="visible"/>
                                      </p:to>
                                    </p:set>
                                    <p:animEffect transition="in" filter="fade">
                                      <p:cBhvr>
                                        <p:cTn id="65" dur="1000"/>
                                        <p:tgtEl>
                                          <p:spTgt spid="127"/>
                                        </p:tgtEl>
                                      </p:cBhvr>
                                    </p:animEffect>
                                  </p:childTnLst>
                                </p:cTn>
                              </p:par>
                              <p:par>
                                <p:cTn id="66" presetID="42" presetClass="path" presetSubtype="0" decel="100000" fill="hold" nodeType="withEffect">
                                  <p:stCondLst>
                                    <p:cond delay="1500"/>
                                  </p:stCondLst>
                                  <p:childTnLst>
                                    <p:animMotion origin="layout" path="M 1.875E-6 7.40741E-7 L -0.01367 -0.03935 " pathEditMode="relative" rAng="0" ptsTypes="AA">
                                      <p:cBhvr>
                                        <p:cTn id="67" dur="1500" spd="-100000" fill="hold"/>
                                        <p:tgtEl>
                                          <p:spTgt spid="127"/>
                                        </p:tgtEl>
                                        <p:attrNameLst>
                                          <p:attrName>ppt_x</p:attrName>
                                          <p:attrName>ppt_y</p:attrName>
                                        </p:attrNameLst>
                                      </p:cBhvr>
                                      <p:rCtr x="-690" y="-1968"/>
                                    </p:animMotion>
                                  </p:childTnLst>
                                </p:cTn>
                              </p:par>
                              <p:par>
                                <p:cTn id="68" presetID="10" presetClass="entr" presetSubtype="0" fill="hold" nodeType="withEffect">
                                  <p:stCondLst>
                                    <p:cond delay="1500"/>
                                  </p:stCondLst>
                                  <p:childTnLst>
                                    <p:set>
                                      <p:cBhvr>
                                        <p:cTn id="69" dur="1" fill="hold">
                                          <p:stCondLst>
                                            <p:cond delay="0"/>
                                          </p:stCondLst>
                                        </p:cTn>
                                        <p:tgtEl>
                                          <p:spTgt spid="116"/>
                                        </p:tgtEl>
                                        <p:attrNameLst>
                                          <p:attrName>style.visibility</p:attrName>
                                        </p:attrNameLst>
                                      </p:cBhvr>
                                      <p:to>
                                        <p:strVal val="visible"/>
                                      </p:to>
                                    </p:set>
                                    <p:animEffect transition="in" filter="fade">
                                      <p:cBhvr>
                                        <p:cTn id="70" dur="1000"/>
                                        <p:tgtEl>
                                          <p:spTgt spid="116"/>
                                        </p:tgtEl>
                                      </p:cBhvr>
                                    </p:animEffect>
                                  </p:childTnLst>
                                </p:cTn>
                              </p:par>
                              <p:par>
                                <p:cTn id="71" presetID="42" presetClass="path" presetSubtype="0" decel="100000" fill="hold" nodeType="withEffect">
                                  <p:stCondLst>
                                    <p:cond delay="1500"/>
                                  </p:stCondLst>
                                  <p:childTnLst>
                                    <p:animMotion origin="layout" path="M 4.58333E-6 -3.33333E-6 L 0.01809 -0.02731 " pathEditMode="relative" rAng="0" ptsTypes="AA">
                                      <p:cBhvr>
                                        <p:cTn id="72" dur="1500" spd="-100000" fill="hold"/>
                                        <p:tgtEl>
                                          <p:spTgt spid="116"/>
                                        </p:tgtEl>
                                        <p:attrNameLst>
                                          <p:attrName>ppt_x</p:attrName>
                                          <p:attrName>ppt_y</p:attrName>
                                        </p:attrNameLst>
                                      </p:cBhvr>
                                      <p:rCtr x="898" y="-1366"/>
                                    </p:animMotion>
                                  </p:childTnLst>
                                </p:cTn>
                              </p:par>
                              <p:par>
                                <p:cTn id="73" presetID="10" presetClass="entr" presetSubtype="0" fill="hold" nodeType="withEffect">
                                  <p:stCondLst>
                                    <p:cond delay="1000"/>
                                  </p:stCondLst>
                                  <p:childTnLst>
                                    <p:set>
                                      <p:cBhvr>
                                        <p:cTn id="74" dur="1" fill="hold">
                                          <p:stCondLst>
                                            <p:cond delay="0"/>
                                          </p:stCondLst>
                                        </p:cTn>
                                        <p:tgtEl>
                                          <p:spTgt spid="225"/>
                                        </p:tgtEl>
                                        <p:attrNameLst>
                                          <p:attrName>style.visibility</p:attrName>
                                        </p:attrNameLst>
                                      </p:cBhvr>
                                      <p:to>
                                        <p:strVal val="visible"/>
                                      </p:to>
                                    </p:set>
                                    <p:animEffect transition="in" filter="fade">
                                      <p:cBhvr>
                                        <p:cTn id="75" dur="1000"/>
                                        <p:tgtEl>
                                          <p:spTgt spid="225"/>
                                        </p:tgtEl>
                                      </p:cBhvr>
                                    </p:animEffect>
                                  </p:childTnLst>
                                </p:cTn>
                              </p:par>
                              <p:par>
                                <p:cTn id="76" presetID="42" presetClass="path" presetSubtype="0" decel="100000" fill="hold" nodeType="withEffect">
                                  <p:stCondLst>
                                    <p:cond delay="1000"/>
                                  </p:stCondLst>
                                  <p:childTnLst>
                                    <p:animMotion origin="layout" path="M -4.16667E-7 -2.59259E-6 L -4.16667E-7 0.05463 " pathEditMode="relative" rAng="0" ptsTypes="AA">
                                      <p:cBhvr>
                                        <p:cTn id="77" dur="1500" spd="-100000" fill="hold"/>
                                        <p:tgtEl>
                                          <p:spTgt spid="225"/>
                                        </p:tgtEl>
                                        <p:attrNameLst>
                                          <p:attrName>ppt_x</p:attrName>
                                          <p:attrName>ppt_y</p:attrName>
                                        </p:attrNameLst>
                                      </p:cBhvr>
                                      <p:rCtr x="0" y="2731"/>
                                    </p:animMotion>
                                  </p:childTnLst>
                                </p:cTn>
                              </p:par>
                              <p:par>
                                <p:cTn id="78" presetID="10" presetClass="entr" presetSubtype="0" fill="hold" nodeType="withEffect">
                                  <p:stCondLst>
                                    <p:cond delay="1100"/>
                                  </p:stCondLst>
                                  <p:childTnLst>
                                    <p:set>
                                      <p:cBhvr>
                                        <p:cTn id="79" dur="1" fill="hold">
                                          <p:stCondLst>
                                            <p:cond delay="0"/>
                                          </p:stCondLst>
                                        </p:cTn>
                                        <p:tgtEl>
                                          <p:spTgt spid="230"/>
                                        </p:tgtEl>
                                        <p:attrNameLst>
                                          <p:attrName>style.visibility</p:attrName>
                                        </p:attrNameLst>
                                      </p:cBhvr>
                                      <p:to>
                                        <p:strVal val="visible"/>
                                      </p:to>
                                    </p:set>
                                    <p:animEffect transition="in" filter="fade">
                                      <p:cBhvr>
                                        <p:cTn id="80" dur="1000"/>
                                        <p:tgtEl>
                                          <p:spTgt spid="230"/>
                                        </p:tgtEl>
                                      </p:cBhvr>
                                    </p:animEffect>
                                  </p:childTnLst>
                                </p:cTn>
                              </p:par>
                              <p:par>
                                <p:cTn id="81" presetID="42" presetClass="path" presetSubtype="0" decel="100000" fill="hold" nodeType="withEffect">
                                  <p:stCondLst>
                                    <p:cond delay="1100"/>
                                  </p:stCondLst>
                                  <p:childTnLst>
                                    <p:animMotion origin="layout" path="M 3.33333E-6 -2.22222E-6 L 3.33333E-6 0.05463 " pathEditMode="relative" rAng="0" ptsTypes="AA">
                                      <p:cBhvr>
                                        <p:cTn id="82" dur="1500" spd="-100000" fill="hold"/>
                                        <p:tgtEl>
                                          <p:spTgt spid="230"/>
                                        </p:tgtEl>
                                        <p:attrNameLst>
                                          <p:attrName>ppt_x</p:attrName>
                                          <p:attrName>ppt_y</p:attrName>
                                        </p:attrNameLst>
                                      </p:cBhvr>
                                      <p:rCtr x="0" y="2731"/>
                                    </p:animMotion>
                                  </p:childTnLst>
                                </p:cTn>
                              </p:par>
                              <p:par>
                                <p:cTn id="83" presetID="10" presetClass="entr" presetSubtype="0" fill="hold" nodeType="withEffect">
                                  <p:stCondLst>
                                    <p:cond delay="1200"/>
                                  </p:stCondLst>
                                  <p:childTnLst>
                                    <p:set>
                                      <p:cBhvr>
                                        <p:cTn id="84" dur="1" fill="hold">
                                          <p:stCondLst>
                                            <p:cond delay="0"/>
                                          </p:stCondLst>
                                        </p:cTn>
                                        <p:tgtEl>
                                          <p:spTgt spid="235"/>
                                        </p:tgtEl>
                                        <p:attrNameLst>
                                          <p:attrName>style.visibility</p:attrName>
                                        </p:attrNameLst>
                                      </p:cBhvr>
                                      <p:to>
                                        <p:strVal val="visible"/>
                                      </p:to>
                                    </p:set>
                                    <p:animEffect transition="in" filter="fade">
                                      <p:cBhvr>
                                        <p:cTn id="85" dur="1000"/>
                                        <p:tgtEl>
                                          <p:spTgt spid="235"/>
                                        </p:tgtEl>
                                      </p:cBhvr>
                                    </p:animEffect>
                                  </p:childTnLst>
                                </p:cTn>
                              </p:par>
                              <p:par>
                                <p:cTn id="86" presetID="42" presetClass="path" presetSubtype="0" decel="100000" fill="hold" nodeType="withEffect">
                                  <p:stCondLst>
                                    <p:cond delay="1200"/>
                                  </p:stCondLst>
                                  <p:childTnLst>
                                    <p:animMotion origin="layout" path="M 0 -3.7037E-7 L 0 0.05463 " pathEditMode="relative" rAng="0" ptsTypes="AA">
                                      <p:cBhvr>
                                        <p:cTn id="87" dur="1500" spd="-100000" fill="hold"/>
                                        <p:tgtEl>
                                          <p:spTgt spid="235"/>
                                        </p:tgtEl>
                                        <p:attrNameLst>
                                          <p:attrName>ppt_x</p:attrName>
                                          <p:attrName>ppt_y</p:attrName>
                                        </p:attrNameLst>
                                      </p:cBhvr>
                                      <p:rCtr x="0" y="2731"/>
                                    </p:animMotion>
                                  </p:childTnLst>
                                </p:cTn>
                              </p:par>
                              <p:par>
                                <p:cTn id="88" presetID="10" presetClass="entr" presetSubtype="0" fill="hold" nodeType="withEffect">
                                  <p:stCondLst>
                                    <p:cond delay="1300"/>
                                  </p:stCondLst>
                                  <p:childTnLst>
                                    <p:set>
                                      <p:cBhvr>
                                        <p:cTn id="89" dur="1" fill="hold">
                                          <p:stCondLst>
                                            <p:cond delay="0"/>
                                          </p:stCondLst>
                                        </p:cTn>
                                        <p:tgtEl>
                                          <p:spTgt spid="240"/>
                                        </p:tgtEl>
                                        <p:attrNameLst>
                                          <p:attrName>style.visibility</p:attrName>
                                        </p:attrNameLst>
                                      </p:cBhvr>
                                      <p:to>
                                        <p:strVal val="visible"/>
                                      </p:to>
                                    </p:set>
                                    <p:animEffect transition="in" filter="fade">
                                      <p:cBhvr>
                                        <p:cTn id="90" dur="1000"/>
                                        <p:tgtEl>
                                          <p:spTgt spid="240"/>
                                        </p:tgtEl>
                                      </p:cBhvr>
                                    </p:animEffect>
                                  </p:childTnLst>
                                </p:cTn>
                              </p:par>
                              <p:par>
                                <p:cTn id="91" presetID="42" presetClass="path" presetSubtype="0" decel="100000" fill="hold" nodeType="withEffect">
                                  <p:stCondLst>
                                    <p:cond delay="1300"/>
                                  </p:stCondLst>
                                  <p:childTnLst>
                                    <p:animMotion origin="layout" path="M 1.66667E-6 0 L 1.66667E-6 0.05463 " pathEditMode="relative" rAng="0" ptsTypes="AA">
                                      <p:cBhvr>
                                        <p:cTn id="92" dur="1500" spd="-100000" fill="hold"/>
                                        <p:tgtEl>
                                          <p:spTgt spid="240"/>
                                        </p:tgtEl>
                                        <p:attrNameLst>
                                          <p:attrName>ppt_x</p:attrName>
                                          <p:attrName>ppt_y</p:attrName>
                                        </p:attrNameLst>
                                      </p:cBhvr>
                                      <p:rCtr x="0" y="2731"/>
                                    </p:animMotion>
                                  </p:childTnLst>
                                </p:cTn>
                              </p:par>
                              <p:par>
                                <p:cTn id="93" presetID="23" presetClass="entr" presetSubtype="16" fill="hold" grpId="0" nodeType="withEffect">
                                  <p:stCondLst>
                                    <p:cond delay="0"/>
                                  </p:stCondLst>
                                  <p:iterate type="lt">
                                    <p:tmPct val="0"/>
                                  </p:iterate>
                                  <p:childTnLst>
                                    <p:set>
                                      <p:cBhvr>
                                        <p:cTn id="94" dur="1" fill="hold">
                                          <p:stCondLst>
                                            <p:cond delay="0"/>
                                          </p:stCondLst>
                                        </p:cTn>
                                        <p:tgtEl>
                                          <p:spTgt spid="224"/>
                                        </p:tgtEl>
                                        <p:attrNameLst>
                                          <p:attrName>style.visibility</p:attrName>
                                        </p:attrNameLst>
                                      </p:cBhvr>
                                      <p:to>
                                        <p:strVal val="visible"/>
                                      </p:to>
                                    </p:set>
                                    <p:anim calcmode="lin" valueType="num">
                                      <p:cBhvr>
                                        <p:cTn id="95" dur="300" fill="hold"/>
                                        <p:tgtEl>
                                          <p:spTgt spid="224"/>
                                        </p:tgtEl>
                                        <p:attrNameLst>
                                          <p:attrName>ppt_w</p:attrName>
                                        </p:attrNameLst>
                                      </p:cBhvr>
                                      <p:tavLst>
                                        <p:tav tm="0">
                                          <p:val>
                                            <p:fltVal val="0"/>
                                          </p:val>
                                        </p:tav>
                                        <p:tav tm="100000">
                                          <p:val>
                                            <p:strVal val="#ppt_w"/>
                                          </p:val>
                                        </p:tav>
                                      </p:tavLst>
                                    </p:anim>
                                    <p:anim calcmode="lin" valueType="num">
                                      <p:cBhvr>
                                        <p:cTn id="96" dur="300" fill="hold"/>
                                        <p:tgtEl>
                                          <p:spTgt spid="224"/>
                                        </p:tgtEl>
                                        <p:attrNameLst>
                                          <p:attrName>ppt_h</p:attrName>
                                        </p:attrNameLst>
                                      </p:cBhvr>
                                      <p:tavLst>
                                        <p:tav tm="0">
                                          <p:val>
                                            <p:fltVal val="0"/>
                                          </p:val>
                                        </p:tav>
                                        <p:tav tm="100000">
                                          <p:val>
                                            <p:strVal val="#ppt_h"/>
                                          </p:val>
                                        </p:tav>
                                      </p:tavLst>
                                    </p:anim>
                                  </p:childTnLst>
                                </p:cTn>
                              </p:par>
                              <p:par>
                                <p:cTn id="97" presetID="45" presetClass="entr" presetSubtype="0" fill="hold" grpId="1" nodeType="withEffect">
                                  <p:stCondLst>
                                    <p:cond delay="0"/>
                                  </p:stCondLst>
                                  <p:iterate type="lt">
                                    <p:tmPct val="10000"/>
                                  </p:iterate>
                                  <p:childTnLst>
                                    <p:set>
                                      <p:cBhvr>
                                        <p:cTn id="98" dur="1" fill="hold">
                                          <p:stCondLst>
                                            <p:cond delay="0"/>
                                          </p:stCondLst>
                                        </p:cTn>
                                        <p:tgtEl>
                                          <p:spTgt spid="224"/>
                                        </p:tgtEl>
                                        <p:attrNameLst>
                                          <p:attrName>style.visibility</p:attrName>
                                        </p:attrNameLst>
                                      </p:cBhvr>
                                      <p:to>
                                        <p:strVal val="visible"/>
                                      </p:to>
                                    </p:set>
                                    <p:animEffect transition="in" filter="fade">
                                      <p:cBhvr>
                                        <p:cTn id="99" dur="200"/>
                                        <p:tgtEl>
                                          <p:spTgt spid="224"/>
                                        </p:tgtEl>
                                      </p:cBhvr>
                                    </p:animEffect>
                                    <p:anim calcmode="lin" valueType="num">
                                      <p:cBhvr>
                                        <p:cTn id="100" dur="200" fill="hold"/>
                                        <p:tgtEl>
                                          <p:spTgt spid="224"/>
                                        </p:tgtEl>
                                        <p:attrNameLst>
                                          <p:attrName>ppt_w</p:attrName>
                                        </p:attrNameLst>
                                      </p:cBhvr>
                                      <p:tavLst>
                                        <p:tav tm="0" fmla="#ppt_w*sin(2.5*pi*$)">
                                          <p:val>
                                            <p:fltVal val="0"/>
                                          </p:val>
                                        </p:tav>
                                        <p:tav tm="100000">
                                          <p:val>
                                            <p:fltVal val="1"/>
                                          </p:val>
                                        </p:tav>
                                      </p:tavLst>
                                    </p:anim>
                                    <p:anim calcmode="lin" valueType="num">
                                      <p:cBhvr>
                                        <p:cTn id="101" dur="200" fill="hold"/>
                                        <p:tgtEl>
                                          <p:spTgt spid="2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64" grpId="0" animBg="1"/>
      <p:bldP spid="115" grpId="0"/>
      <p:bldP spid="115" grpId="1"/>
      <p:bldP spid="169" grpId="0" animBg="1"/>
      <p:bldP spid="169" grpId="1" animBg="1"/>
      <p:bldP spid="170" grpId="0"/>
      <p:bldP spid="170" grpId="1"/>
      <p:bldP spid="224" grpId="0"/>
      <p:bldP spid="22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3175869" cy="415498"/>
          </a:xfrm>
          <a:prstGeom prst="rect">
            <a:avLst/>
          </a:prstGeom>
          <a:noFill/>
        </p:spPr>
        <p:txBody>
          <a:bodyPr wrap="none" rtlCol="0" anchor="t" anchorCtr="0">
            <a:spAutoFit/>
          </a:bodyPr>
          <a:lstStyle/>
          <a:p>
            <a:r>
              <a:rPr lang="tr-TR" sz="2100" b="1" dirty="0" err="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Ekonomizer</a:t>
            </a:r>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 Sistemi</a:t>
            </a: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3469473"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95D49485-F777-DA4C-A61E-571D1097669E}"/>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pic>
        <p:nvPicPr>
          <p:cNvPr id="93" name="Picture 92" descr="LOGO SHDW.png">
            <a:extLst>
              <a:ext uri="{FF2B5EF4-FFF2-40B4-BE49-F238E27FC236}">
                <a16:creationId xmlns:a16="http://schemas.microsoft.com/office/drawing/2014/main" id="{87795DDF-7A4D-3645-B971-A7ECC78931C7}"/>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3607900" y="1940306"/>
            <a:ext cx="4976200" cy="539819"/>
          </a:xfrm>
          <a:prstGeom prst="rect">
            <a:avLst/>
          </a:prstGeom>
        </p:spPr>
      </p:pic>
      <p:grpSp>
        <p:nvGrpSpPr>
          <p:cNvPr id="94" name="Group 93">
            <a:extLst>
              <a:ext uri="{FF2B5EF4-FFF2-40B4-BE49-F238E27FC236}">
                <a16:creationId xmlns:a16="http://schemas.microsoft.com/office/drawing/2014/main" id="{D6CB64FD-142C-7641-AAB9-981664570EC1}"/>
              </a:ext>
            </a:extLst>
          </p:cNvPr>
          <p:cNvGrpSpPr/>
          <p:nvPr/>
        </p:nvGrpSpPr>
        <p:grpSpPr>
          <a:xfrm>
            <a:off x="3469473" y="1479116"/>
            <a:ext cx="5253054" cy="468304"/>
            <a:chOff x="3469473" y="1273623"/>
            <a:chExt cx="5253054" cy="468304"/>
          </a:xfrm>
        </p:grpSpPr>
        <p:sp>
          <p:nvSpPr>
            <p:cNvPr id="95" name="Rounded Rectangle 94">
              <a:extLst>
                <a:ext uri="{FF2B5EF4-FFF2-40B4-BE49-F238E27FC236}">
                  <a16:creationId xmlns:a16="http://schemas.microsoft.com/office/drawing/2014/main" id="{74618618-DC87-A64A-8401-0A6505D14F63}"/>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latin typeface="Verdana" panose="020B0604030504040204" pitchFamily="34" charset="0"/>
                <a:ea typeface="Verdana" panose="020B0604030504040204" pitchFamily="34" charset="0"/>
                <a:cs typeface="Verdana" panose="020B0604030504040204" pitchFamily="34" charset="0"/>
              </a:endParaRPr>
            </a:p>
          </p:txBody>
        </p:sp>
        <p:sp>
          <p:nvSpPr>
            <p:cNvPr id="96" name="TextBox 95">
              <a:extLst>
                <a:ext uri="{FF2B5EF4-FFF2-40B4-BE49-F238E27FC236}">
                  <a16:creationId xmlns:a16="http://schemas.microsoft.com/office/drawing/2014/main" id="{B79FFC01-86FC-2344-A7C7-78D08E79F8AD}"/>
                </a:ext>
              </a:extLst>
            </p:cNvPr>
            <p:cNvSpPr txBox="1"/>
            <p:nvPr/>
          </p:nvSpPr>
          <p:spPr>
            <a:xfrm>
              <a:off x="5042684" y="1354832"/>
              <a:ext cx="2106667"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4 t/h Buhar Kazanı</a:t>
              </a:r>
            </a:p>
          </p:txBody>
        </p:sp>
      </p:grpSp>
      <p:graphicFrame>
        <p:nvGraphicFramePr>
          <p:cNvPr id="98" name="Table 3">
            <a:extLst>
              <a:ext uri="{FF2B5EF4-FFF2-40B4-BE49-F238E27FC236}">
                <a16:creationId xmlns:a16="http://schemas.microsoft.com/office/drawing/2014/main" id="{52BCBB38-A095-164B-9D67-F508160D57F0}"/>
              </a:ext>
            </a:extLst>
          </p:cNvPr>
          <p:cNvGraphicFramePr>
            <a:graphicFrameLocks noGrp="1"/>
          </p:cNvGraphicFramePr>
          <p:nvPr>
            <p:extLst>
              <p:ext uri="{D42A27DB-BD31-4B8C-83A1-F6EECF244321}">
                <p14:modId xmlns:p14="http://schemas.microsoft.com/office/powerpoint/2010/main" val="1038735106"/>
              </p:ext>
            </p:extLst>
          </p:nvPr>
        </p:nvGraphicFramePr>
        <p:xfrm>
          <a:off x="673263" y="2601324"/>
          <a:ext cx="4212000" cy="2591995"/>
        </p:xfrm>
        <a:graphic>
          <a:graphicData uri="http://schemas.openxmlformats.org/drawingml/2006/table">
            <a:tbl>
              <a:tblPr firstRow="1" bandRow="1">
                <a:tableStyleId>{5C22544A-7EE6-4342-B048-85BDC9FD1C3A}</a:tableStyleId>
              </a:tblPr>
              <a:tblGrid>
                <a:gridCol w="2412000">
                  <a:extLst>
                    <a:ext uri="{9D8B030D-6E8A-4147-A177-3AD203B41FA5}">
                      <a16:colId xmlns:a16="http://schemas.microsoft.com/office/drawing/2014/main" val="7306071"/>
                    </a:ext>
                  </a:extLst>
                </a:gridCol>
                <a:gridCol w="612000">
                  <a:extLst>
                    <a:ext uri="{9D8B030D-6E8A-4147-A177-3AD203B41FA5}">
                      <a16:colId xmlns:a16="http://schemas.microsoft.com/office/drawing/2014/main" val="156719252"/>
                    </a:ext>
                  </a:extLst>
                </a:gridCol>
                <a:gridCol w="1188000">
                  <a:extLst>
                    <a:ext uri="{9D8B030D-6E8A-4147-A177-3AD203B41FA5}">
                      <a16:colId xmlns:a16="http://schemas.microsoft.com/office/drawing/2014/main" val="2483035844"/>
                    </a:ext>
                  </a:extLst>
                </a:gridCol>
              </a:tblGrid>
              <a:tr h="370285">
                <a:tc>
                  <a:txBody>
                    <a:bodyPr/>
                    <a:lstStyle/>
                    <a:p>
                      <a:r>
                        <a:rPr lang="tr-TR" sz="1100" b="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Duman Gazı Miktarı</a:t>
                      </a:r>
                      <a:endParaRPr lang="x-none" sz="1100" b="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b="0" dirty="0" err="1">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Vhot</a:t>
                      </a:r>
                      <a:endParaRPr lang="x-none" sz="1100" b="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3.677 Nm³/h</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370285">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Duman Gazı Giriş Sıcaklığı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T1</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240°C</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88311"/>
                  </a:ext>
                </a:extLst>
              </a:tr>
              <a:tr h="370285">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Duman Gazı Çıkış Sıcaklığı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T2</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120°C</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370285">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Su Giriş Sıcaklığı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T1su</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102°C</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071987"/>
                  </a:ext>
                </a:extLst>
              </a:tr>
              <a:tr h="370285">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Su Çıkış Sıcaklığı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T2su</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135°C</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4056080"/>
                  </a:ext>
                </a:extLst>
              </a:tr>
              <a:tr h="370285">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Su Debisi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err="1">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Qsu</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4,00 m³/h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781813"/>
                  </a:ext>
                </a:extLst>
              </a:tr>
              <a:tr h="370285">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Toplam Isıl Kapasite</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err="1">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Q</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110.000 kcal/h</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22636"/>
                  </a:ext>
                </a:extLst>
              </a:tr>
            </a:tbl>
          </a:graphicData>
        </a:graphic>
      </p:graphicFrame>
      <p:graphicFrame>
        <p:nvGraphicFramePr>
          <p:cNvPr id="114" name="Table 3">
            <a:extLst>
              <a:ext uri="{FF2B5EF4-FFF2-40B4-BE49-F238E27FC236}">
                <a16:creationId xmlns:a16="http://schemas.microsoft.com/office/drawing/2014/main" id="{AF8CF3AC-AEBC-3D42-94FE-136E99C219C0}"/>
              </a:ext>
            </a:extLst>
          </p:cNvPr>
          <p:cNvGraphicFramePr>
            <a:graphicFrameLocks noGrp="1"/>
          </p:cNvGraphicFramePr>
          <p:nvPr>
            <p:extLst>
              <p:ext uri="{D42A27DB-BD31-4B8C-83A1-F6EECF244321}">
                <p14:modId xmlns:p14="http://schemas.microsoft.com/office/powerpoint/2010/main" val="804609196"/>
              </p:ext>
            </p:extLst>
          </p:nvPr>
        </p:nvGraphicFramePr>
        <p:xfrm>
          <a:off x="5113647" y="2601325"/>
          <a:ext cx="4015410" cy="2592000"/>
        </p:xfrm>
        <a:graphic>
          <a:graphicData uri="http://schemas.openxmlformats.org/drawingml/2006/table">
            <a:tbl>
              <a:tblPr firstRow="1" bandRow="1">
                <a:tableStyleId>{5C22544A-7EE6-4342-B048-85BDC9FD1C3A}</a:tableStyleId>
              </a:tblPr>
              <a:tblGrid>
                <a:gridCol w="2690325">
                  <a:extLst>
                    <a:ext uri="{9D8B030D-6E8A-4147-A177-3AD203B41FA5}">
                      <a16:colId xmlns:a16="http://schemas.microsoft.com/office/drawing/2014/main" val="7306071"/>
                    </a:ext>
                  </a:extLst>
                </a:gridCol>
                <a:gridCol w="1325085">
                  <a:extLst>
                    <a:ext uri="{9D8B030D-6E8A-4147-A177-3AD203B41FA5}">
                      <a16:colId xmlns:a16="http://schemas.microsoft.com/office/drawing/2014/main" val="156719252"/>
                    </a:ext>
                  </a:extLst>
                </a:gridCol>
              </a:tblGrid>
              <a:tr h="324000">
                <a:tc>
                  <a:txBody>
                    <a:bodyPr/>
                    <a:lstStyle/>
                    <a:p>
                      <a:r>
                        <a:rPr lang="tr-TR" sz="1100" b="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 Doğalgaz Tasarrufu</a:t>
                      </a:r>
                      <a:endParaRPr lang="x-none" sz="1100" b="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117.216 </a:t>
                      </a:r>
                      <a:r>
                        <a:rPr lang="en-US" sz="1100" b="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Nm³/</a:t>
                      </a:r>
                      <a:r>
                        <a:rPr lang="en-US" sz="1100" b="0" dirty="0" err="1">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yıl</a:t>
                      </a:r>
                      <a:endParaRPr lang="en-US" sz="1100" b="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324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 Çalışma Süresi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7.920 </a:t>
                      </a:r>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h/</a:t>
                      </a:r>
                      <a:r>
                        <a:rPr lang="en-US" sz="1100" dirty="0" err="1">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yıl</a:t>
                      </a:r>
                      <a:endParaRPr lang="x-none" sz="110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88311"/>
                  </a:ext>
                </a:extLst>
              </a:tr>
              <a:tr h="324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Doğalgaz Birim Fiyatı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1,5 </a:t>
                      </a:r>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TL/Nm³</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324000">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 Parasal Kazanç</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175.824 </a:t>
                      </a:r>
                      <a:r>
                        <a:rPr lang="tr-TR"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TL/Yıl</a:t>
                      </a:r>
                      <a:endParaRPr lang="x-none" sz="110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071987"/>
                  </a:ext>
                </a:extLst>
              </a:tr>
              <a:tr h="324000">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Proje Yatırım Bedeli</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170.000 </a:t>
                      </a:r>
                      <a:r>
                        <a:rPr lang="tr-TR"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TL</a:t>
                      </a:r>
                      <a:endParaRPr lang="x-none" sz="110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4056080"/>
                  </a:ext>
                </a:extLst>
              </a:tr>
              <a:tr h="324000">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Geri Ödeme Süresi</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 Yıl</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781813"/>
                  </a:ext>
                </a:extLst>
              </a:tr>
              <a:tr h="324000">
                <a:tc gridSpan="2">
                  <a:txBody>
                    <a:bodyPr/>
                    <a:lstStyle/>
                    <a:p>
                      <a:r>
                        <a:rPr lang="tr-TR" sz="1100" b="1" dirty="0">
                          <a:solidFill>
                            <a:schemeClr val="bg1">
                              <a:lumMod val="95000"/>
                            </a:schemeClr>
                          </a:solidFill>
                          <a:effectLst/>
                          <a:latin typeface="Verdana" panose="020B0604030504040204" pitchFamily="34" charset="0"/>
                          <a:ea typeface="Verdana" panose="020B0604030504040204" pitchFamily="34" charset="0"/>
                          <a:cs typeface="Verdana" panose="020B0604030504040204" pitchFamily="34" charset="0"/>
                        </a:rPr>
                        <a:t>Çevresel Katkı</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22636"/>
                  </a:ext>
                </a:extLst>
              </a:tr>
              <a:tr h="324000">
                <a:tc>
                  <a:txBody>
                    <a:bodyPr/>
                    <a:lstStyle/>
                    <a:p>
                      <a:r>
                        <a:rPr lang="tr-TR" sz="1100" b="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 CO</a:t>
                      </a:r>
                      <a:r>
                        <a:rPr lang="tr-TR" sz="1100" b="0" baseline="-250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2</a:t>
                      </a:r>
                      <a:r>
                        <a:rPr lang="tr-TR" sz="1100" b="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Salınımda Azalma</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220,3 Ton/Yıl</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7713354"/>
                  </a:ext>
                </a:extLst>
              </a:tr>
            </a:tbl>
          </a:graphicData>
        </a:graphic>
      </p:graphicFrame>
      <p:pic>
        <p:nvPicPr>
          <p:cNvPr id="13" name="Picture 12">
            <a:extLst>
              <a:ext uri="{FF2B5EF4-FFF2-40B4-BE49-F238E27FC236}">
                <a16:creationId xmlns:a16="http://schemas.microsoft.com/office/drawing/2014/main" id="{287A9EF4-CF59-4548-B23A-1E63512F0AD3}"/>
              </a:ext>
            </a:extLst>
          </p:cNvPr>
          <p:cNvPicPr>
            <a:picLocks noChangeAspect="1"/>
          </p:cNvPicPr>
          <p:nvPr/>
        </p:nvPicPr>
        <p:blipFill>
          <a:blip r:embed="rId4"/>
          <a:stretch>
            <a:fillRect/>
          </a:stretch>
        </p:blipFill>
        <p:spPr>
          <a:xfrm>
            <a:off x="9749327" y="2601325"/>
            <a:ext cx="1920616" cy="2872500"/>
          </a:xfrm>
          <a:prstGeom prst="rect">
            <a:avLst/>
          </a:prstGeom>
        </p:spPr>
      </p:pic>
    </p:spTree>
    <p:extLst>
      <p:ext uri="{BB962C8B-B14F-4D97-AF65-F5344CB8AC3E}">
        <p14:creationId xmlns:p14="http://schemas.microsoft.com/office/powerpoint/2010/main" val="174051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par>
                                <p:cTn id="12" presetID="42" presetClass="path" presetSubtype="0" decel="100000" fill="hold" grpId="1" nodeType="withEffect">
                                  <p:stCondLst>
                                    <p:cond delay="200"/>
                                  </p:stCondLst>
                                  <p:childTnLst>
                                    <p:animMotion origin="layout" path="M -2.08333E-7 3.7037E-6 L -0.04766 -0.00186 " pathEditMode="relative" rAng="0" ptsTypes="AA">
                                      <p:cBhvr>
                                        <p:cTn id="13" dur="1000" spd="-100000" fill="hold"/>
                                        <p:tgtEl>
                                          <p:spTgt spid="41"/>
                                        </p:tgtEl>
                                        <p:attrNameLst>
                                          <p:attrName>ppt_x</p:attrName>
                                          <p:attrName>ppt_y</p:attrName>
                                        </p:attrNameLst>
                                      </p:cBhvr>
                                      <p:rCtr x="-2383" y="-93"/>
                                    </p:animMotion>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10" presetClass="entr" presetSubtype="0" fill="hold" nodeType="with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fade">
                                      <p:cBhvr>
                                        <p:cTn id="20" dur="1000"/>
                                        <p:tgtEl>
                                          <p:spTgt spid="94"/>
                                        </p:tgtEl>
                                      </p:cBhvr>
                                    </p:animEffect>
                                  </p:childTnLst>
                                </p:cTn>
                              </p:par>
                              <p:par>
                                <p:cTn id="21" presetID="42" presetClass="path" presetSubtype="0" decel="100000" fill="hold" nodeType="withEffect">
                                  <p:stCondLst>
                                    <p:cond delay="0"/>
                                  </p:stCondLst>
                                  <p:childTnLst>
                                    <p:animMotion origin="layout" path="M 0 1.48148E-6 L 0 0.03542 " pathEditMode="relative" rAng="0" ptsTypes="AA">
                                      <p:cBhvr>
                                        <p:cTn id="22" dur="1000" spd="-100000" fill="hold"/>
                                        <p:tgtEl>
                                          <p:spTgt spid="94"/>
                                        </p:tgtEl>
                                        <p:attrNameLst>
                                          <p:attrName>ppt_x</p:attrName>
                                          <p:attrName>ppt_y</p:attrName>
                                        </p:attrNameLst>
                                      </p:cBhvr>
                                      <p:rCtr x="0" y="1759"/>
                                    </p:animMotion>
                                  </p:childTnLst>
                                </p:cTn>
                              </p:par>
                              <p:par>
                                <p:cTn id="23" presetID="6" presetClass="entr" presetSubtype="32"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circle(out)">
                                      <p:cBhvr>
                                        <p:cTn id="25" dur="1000"/>
                                        <p:tgtEl>
                                          <p:spTgt spid="93"/>
                                        </p:tgtEl>
                                      </p:cBhvr>
                                    </p:animEffect>
                                  </p:childTnLst>
                                </p:cTn>
                              </p:par>
                              <p:par>
                                <p:cTn id="26" presetID="10" presetClass="entr" presetSubtype="0" fill="hold" nodeType="withEffect">
                                  <p:stCondLst>
                                    <p:cond delay="120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1000"/>
                                        <p:tgtEl>
                                          <p:spTgt spid="98"/>
                                        </p:tgtEl>
                                      </p:cBhvr>
                                    </p:animEffect>
                                  </p:childTnLst>
                                </p:cTn>
                              </p:par>
                              <p:par>
                                <p:cTn id="29" presetID="42" presetClass="path" presetSubtype="0" decel="100000" fill="hold" nodeType="withEffect">
                                  <p:stCondLst>
                                    <p:cond delay="1200"/>
                                  </p:stCondLst>
                                  <p:childTnLst>
                                    <p:animMotion origin="layout" path="M -4.58333E-6 2.96296E-6 L -4.58333E-6 0.05463 " pathEditMode="relative" rAng="0" ptsTypes="AA">
                                      <p:cBhvr>
                                        <p:cTn id="30" dur="1500" spd="-100000" fill="hold"/>
                                        <p:tgtEl>
                                          <p:spTgt spid="98"/>
                                        </p:tgtEl>
                                        <p:attrNameLst>
                                          <p:attrName>ppt_x</p:attrName>
                                          <p:attrName>ppt_y</p:attrName>
                                        </p:attrNameLst>
                                      </p:cBhvr>
                                      <p:rCtr x="0" y="2731"/>
                                    </p:animMotion>
                                  </p:childTnLst>
                                </p:cTn>
                              </p:par>
                              <p:par>
                                <p:cTn id="31" presetID="10" presetClass="entr" presetSubtype="0" fill="hold" nodeType="withEffect">
                                  <p:stCondLst>
                                    <p:cond delay="1300"/>
                                  </p:stCondLst>
                                  <p:childTnLst>
                                    <p:set>
                                      <p:cBhvr>
                                        <p:cTn id="32" dur="1" fill="hold">
                                          <p:stCondLst>
                                            <p:cond delay="0"/>
                                          </p:stCondLst>
                                        </p:cTn>
                                        <p:tgtEl>
                                          <p:spTgt spid="114"/>
                                        </p:tgtEl>
                                        <p:attrNameLst>
                                          <p:attrName>style.visibility</p:attrName>
                                        </p:attrNameLst>
                                      </p:cBhvr>
                                      <p:to>
                                        <p:strVal val="visible"/>
                                      </p:to>
                                    </p:set>
                                    <p:animEffect transition="in" filter="fade">
                                      <p:cBhvr>
                                        <p:cTn id="33" dur="1000"/>
                                        <p:tgtEl>
                                          <p:spTgt spid="114"/>
                                        </p:tgtEl>
                                      </p:cBhvr>
                                    </p:animEffect>
                                  </p:childTnLst>
                                </p:cTn>
                              </p:par>
                              <p:par>
                                <p:cTn id="34" presetID="42" presetClass="path" presetSubtype="0" decel="100000" fill="hold" nodeType="withEffect">
                                  <p:stCondLst>
                                    <p:cond delay="1300"/>
                                  </p:stCondLst>
                                  <p:childTnLst>
                                    <p:animMotion origin="layout" path="M -4.58333E-6 2.96296E-6 L -4.58333E-6 0.05463 " pathEditMode="relative" rAng="0" ptsTypes="AA">
                                      <p:cBhvr>
                                        <p:cTn id="35" dur="1500" spd="-100000" fill="hold"/>
                                        <p:tgtEl>
                                          <p:spTgt spid="114"/>
                                        </p:tgtEl>
                                        <p:attrNameLst>
                                          <p:attrName>ppt_x</p:attrName>
                                          <p:attrName>ppt_y</p:attrName>
                                        </p:attrNameLst>
                                      </p:cBhvr>
                                      <p:rCtr x="0" y="2731"/>
                                    </p:animMotion>
                                  </p:childTnLst>
                                </p:cTn>
                              </p:par>
                              <p:par>
                                <p:cTn id="36" presetID="1" presetClass="entr" presetSubtype="0" fill="hold" nodeType="withEffect">
                                  <p:stCondLst>
                                    <p:cond delay="1300"/>
                                  </p:stCondLst>
                                  <p:childTnLst>
                                    <p:set>
                                      <p:cBhvr>
                                        <p:cTn id="37" dur="1" fill="hold">
                                          <p:stCondLst>
                                            <p:cond delay="499"/>
                                          </p:stCondLst>
                                        </p:cTn>
                                        <p:tgtEl>
                                          <p:spTgt spid="13"/>
                                        </p:tgtEl>
                                        <p:attrNameLst>
                                          <p:attrName>style.visibility</p:attrName>
                                        </p:attrNameLst>
                                      </p:cBhvr>
                                      <p:to>
                                        <p:strVal val="visible"/>
                                      </p:to>
                                    </p:set>
                                  </p:childTnLst>
                                </p:cTn>
                              </p:par>
                              <p:par>
                                <p:cTn id="38" presetID="6" presetClass="emph" presetSubtype="0" accel="100000" autoRev="1" fill="hold" nodeType="withEffect">
                                  <p:stCondLst>
                                    <p:cond delay="1300"/>
                                  </p:stCondLst>
                                  <p:childTnLst>
                                    <p:animScale>
                                      <p:cBhvr>
                                        <p:cTn id="39" dur="500" fill="hold"/>
                                        <p:tgtEl>
                                          <p:spTgt spid="13"/>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3284874" cy="415498"/>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100" b="1" i="0" u="none" strike="noStrike" kern="1200" cap="none" spc="0" normalizeH="0" baseline="0" noProof="0" dirty="0" err="1" smtClean="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Reküparatör</a:t>
            </a:r>
            <a:r>
              <a:rPr kumimoji="0" lang="tr-TR" sz="2100" b="1" i="0" u="none" strike="noStrike" kern="1200" cap="none" spc="0" normalizeH="0" baseline="0" noProof="0" dirty="0" smtClean="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 Sistemi</a:t>
            </a:r>
            <a:endParaRPr kumimoji="0" lang="tr-TR" sz="21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3469473"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95D49485-F777-DA4C-A61E-571D1097669E}"/>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grpSp>
        <p:nvGrpSpPr>
          <p:cNvPr id="94" name="Group 93">
            <a:extLst>
              <a:ext uri="{FF2B5EF4-FFF2-40B4-BE49-F238E27FC236}">
                <a16:creationId xmlns:a16="http://schemas.microsoft.com/office/drawing/2014/main" id="{D6CB64FD-142C-7641-AAB9-981664570EC1}"/>
              </a:ext>
            </a:extLst>
          </p:cNvPr>
          <p:cNvGrpSpPr/>
          <p:nvPr/>
        </p:nvGrpSpPr>
        <p:grpSpPr>
          <a:xfrm>
            <a:off x="113015" y="1082448"/>
            <a:ext cx="5253054" cy="468304"/>
            <a:chOff x="3469473" y="1273623"/>
            <a:chExt cx="5253054" cy="468304"/>
          </a:xfrm>
        </p:grpSpPr>
        <p:sp>
          <p:nvSpPr>
            <p:cNvPr id="95" name="Rounded Rectangle 94">
              <a:extLst>
                <a:ext uri="{FF2B5EF4-FFF2-40B4-BE49-F238E27FC236}">
                  <a16:creationId xmlns:a16="http://schemas.microsoft.com/office/drawing/2014/main" id="{74618618-DC87-A64A-8401-0A6505D14F63}"/>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6" name="TextBox 95">
              <a:extLst>
                <a:ext uri="{FF2B5EF4-FFF2-40B4-BE49-F238E27FC236}">
                  <a16:creationId xmlns:a16="http://schemas.microsoft.com/office/drawing/2014/main" id="{B79FFC01-86FC-2344-A7C7-78D08E79F8AD}"/>
                </a:ext>
              </a:extLst>
            </p:cNvPr>
            <p:cNvSpPr txBox="1"/>
            <p:nvPr/>
          </p:nvSpPr>
          <p:spPr>
            <a:xfrm>
              <a:off x="4177871" y="1354832"/>
              <a:ext cx="3836308"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srgbClr val="000000">
                      <a:lumMod val="75000"/>
                      <a:lumOff val="25000"/>
                    </a:srgbClr>
                  </a:solidFill>
                  <a:effectLst/>
                  <a:uLnTx/>
                  <a:uFillTx/>
                  <a:latin typeface="Verdana" panose="020B0604030504040204" pitchFamily="34" charset="0"/>
                  <a:ea typeface="Verdana" panose="020B0604030504040204" pitchFamily="34" charset="0"/>
                </a:rPr>
                <a:t>Proses Fırınında Atık Isı Uygulaması</a:t>
              </a:r>
              <a:endParaRPr kumimoji="0" lang="tr-TR" sz="14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endParaRPr>
            </a:p>
          </p:txBody>
        </p:sp>
      </p:grpSp>
      <p:graphicFrame>
        <p:nvGraphicFramePr>
          <p:cNvPr id="98" name="Table 3">
            <a:extLst>
              <a:ext uri="{FF2B5EF4-FFF2-40B4-BE49-F238E27FC236}">
                <a16:creationId xmlns:a16="http://schemas.microsoft.com/office/drawing/2014/main" id="{52BCBB38-A095-164B-9D67-F508160D57F0}"/>
              </a:ext>
            </a:extLst>
          </p:cNvPr>
          <p:cNvGraphicFramePr>
            <a:graphicFrameLocks noGrp="1"/>
          </p:cNvGraphicFramePr>
          <p:nvPr>
            <p:extLst/>
          </p:nvPr>
        </p:nvGraphicFramePr>
        <p:xfrm>
          <a:off x="632914" y="1733246"/>
          <a:ext cx="4212000" cy="2591995"/>
        </p:xfrm>
        <a:graphic>
          <a:graphicData uri="http://schemas.openxmlformats.org/drawingml/2006/table">
            <a:tbl>
              <a:tblPr firstRow="1" bandRow="1">
                <a:tableStyleId>{5C22544A-7EE6-4342-B048-85BDC9FD1C3A}</a:tableStyleId>
              </a:tblPr>
              <a:tblGrid>
                <a:gridCol w="2412000">
                  <a:extLst>
                    <a:ext uri="{9D8B030D-6E8A-4147-A177-3AD203B41FA5}">
                      <a16:colId xmlns:a16="http://schemas.microsoft.com/office/drawing/2014/main" val="7306071"/>
                    </a:ext>
                  </a:extLst>
                </a:gridCol>
                <a:gridCol w="612000">
                  <a:extLst>
                    <a:ext uri="{9D8B030D-6E8A-4147-A177-3AD203B41FA5}">
                      <a16:colId xmlns:a16="http://schemas.microsoft.com/office/drawing/2014/main" val="156719252"/>
                    </a:ext>
                  </a:extLst>
                </a:gridCol>
                <a:gridCol w="1188000">
                  <a:extLst>
                    <a:ext uri="{9D8B030D-6E8A-4147-A177-3AD203B41FA5}">
                      <a16:colId xmlns:a16="http://schemas.microsoft.com/office/drawing/2014/main" val="2483035844"/>
                    </a:ext>
                  </a:extLst>
                </a:gridCol>
              </a:tblGrid>
              <a:tr h="370285">
                <a:tc>
                  <a:txBody>
                    <a:bodyPr/>
                    <a:lstStyle/>
                    <a:p>
                      <a:r>
                        <a:rPr lang="tr-TR" sz="1100" b="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Duman Gazı Miktarı</a:t>
                      </a:r>
                      <a:endParaRPr lang="x-none" sz="1100" b="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b="0" dirty="0" err="1">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Vhot</a:t>
                      </a:r>
                      <a:endParaRPr lang="x-none" sz="1100" b="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b="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27.279</a:t>
                      </a:r>
                      <a:r>
                        <a:rPr lang="en-US" sz="1100" b="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 </a:t>
                      </a:r>
                      <a:r>
                        <a:rPr lang="tr-TR" sz="1100" b="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kg</a:t>
                      </a:r>
                      <a:r>
                        <a:rPr lang="en-US" sz="1100" b="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/h</a:t>
                      </a:r>
                      <a:endParaRPr lang="en-US" sz="1100" b="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370285">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Duman Gazı Giriş Sıcaklığı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T1</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180</a:t>
                      </a:r>
                      <a:r>
                        <a:rPr lang="en-US"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°C</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88311"/>
                  </a:ext>
                </a:extLst>
              </a:tr>
              <a:tr h="370285">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Duman Gazı Çıkış Sıcaklığı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T2</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a:t>
                      </a:r>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3</a:t>
                      </a:r>
                      <a:r>
                        <a:rPr lang="en-US"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0°C</a:t>
                      </a:r>
                      <a:endPar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370285">
                <a:tc>
                  <a:txBody>
                    <a:bodyPr/>
                    <a:lstStyle/>
                    <a:p>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Taze</a:t>
                      </a:r>
                      <a:r>
                        <a:rPr lang="tr-TR" sz="1100" baseline="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Hava</a:t>
                      </a:r>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a:t>
                      </a:r>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Giriş Sıcaklığı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T1h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10°C</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071987"/>
                  </a:ext>
                </a:extLst>
              </a:tr>
              <a:tr h="370285">
                <a:tc>
                  <a:txBody>
                    <a:bodyPr/>
                    <a:lstStyle/>
                    <a:p>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Taze</a:t>
                      </a:r>
                      <a:r>
                        <a:rPr lang="tr-TR" sz="1100" baseline="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Hava</a:t>
                      </a:r>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a:t>
                      </a:r>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Çıkış Sıcaklığı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T2h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60°C</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4056080"/>
                  </a:ext>
                </a:extLst>
              </a:tr>
              <a:tr h="370285">
                <a:tc>
                  <a:txBody>
                    <a:bodyPr/>
                    <a:lstStyle/>
                    <a:p>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Taze</a:t>
                      </a:r>
                      <a:r>
                        <a:rPr lang="tr-TR" sz="1100" baseline="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Hava Debisi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err="1"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Qhava</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428.170</a:t>
                      </a:r>
                      <a:r>
                        <a:rPr lang="tr-TR" sz="1100" baseline="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 kg</a:t>
                      </a:r>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/h</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781813"/>
                  </a:ext>
                </a:extLst>
              </a:tr>
              <a:tr h="370285">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Toplam Isıl Kapasite</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err="1">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Q</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353.300</a:t>
                      </a:r>
                      <a:r>
                        <a:rPr lang="en-US"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 </a:t>
                      </a:r>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kcal/h</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22636"/>
                  </a:ext>
                </a:extLst>
              </a:tr>
            </a:tbl>
          </a:graphicData>
        </a:graphic>
      </p:graphicFrame>
      <p:graphicFrame>
        <p:nvGraphicFramePr>
          <p:cNvPr id="114" name="Table 3">
            <a:extLst>
              <a:ext uri="{FF2B5EF4-FFF2-40B4-BE49-F238E27FC236}">
                <a16:creationId xmlns:a16="http://schemas.microsoft.com/office/drawing/2014/main" id="{AF8CF3AC-AEBC-3D42-94FE-136E99C219C0}"/>
              </a:ext>
            </a:extLst>
          </p:cNvPr>
          <p:cNvGraphicFramePr>
            <a:graphicFrameLocks noGrp="1"/>
          </p:cNvGraphicFramePr>
          <p:nvPr>
            <p:extLst/>
          </p:nvPr>
        </p:nvGraphicFramePr>
        <p:xfrm>
          <a:off x="632914" y="4432040"/>
          <a:ext cx="4219007" cy="1608754"/>
        </p:xfrm>
        <a:graphic>
          <a:graphicData uri="http://schemas.openxmlformats.org/drawingml/2006/table">
            <a:tbl>
              <a:tblPr firstRow="1" bandRow="1">
                <a:tableStyleId>{5C22544A-7EE6-4342-B048-85BDC9FD1C3A}</a:tableStyleId>
              </a:tblPr>
              <a:tblGrid>
                <a:gridCol w="2418199">
                  <a:extLst>
                    <a:ext uri="{9D8B030D-6E8A-4147-A177-3AD203B41FA5}">
                      <a16:colId xmlns:a16="http://schemas.microsoft.com/office/drawing/2014/main" val="7306071"/>
                    </a:ext>
                  </a:extLst>
                </a:gridCol>
                <a:gridCol w="1800808">
                  <a:extLst>
                    <a:ext uri="{9D8B030D-6E8A-4147-A177-3AD203B41FA5}">
                      <a16:colId xmlns:a16="http://schemas.microsoft.com/office/drawing/2014/main" val="156719252"/>
                    </a:ext>
                  </a:extLst>
                </a:gridCol>
              </a:tblGrid>
              <a:tr h="312754">
                <a:tc>
                  <a:txBody>
                    <a:bodyPr/>
                    <a:lstStyle/>
                    <a:p>
                      <a:r>
                        <a:rPr lang="tr-TR" sz="1100" b="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 Doğalgaz Tasarrufu</a:t>
                      </a:r>
                      <a:endParaRPr lang="x-none" sz="1100" b="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186.000 </a:t>
                      </a:r>
                      <a:r>
                        <a:rPr lang="en-US" sz="1100" b="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Nm³/</a:t>
                      </a:r>
                      <a:r>
                        <a:rPr lang="en-US" sz="1100" b="0" dirty="0" err="1">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yıl</a:t>
                      </a:r>
                      <a:endParaRPr lang="en-US" sz="1100" b="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324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Doğalgaz Birim Fiyatı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1,6 </a:t>
                      </a:r>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TL/Nm³</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324000">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 Parasal Kazanç</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297.000 </a:t>
                      </a:r>
                      <a:r>
                        <a:rPr lang="tr-TR"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TL/Yıl</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071987"/>
                  </a:ext>
                </a:extLst>
              </a:tr>
              <a:tr h="324000">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Proje Yatırım Bedeli</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700.000 </a:t>
                      </a:r>
                      <a:r>
                        <a:rPr lang="tr-TR"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TL</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4056080"/>
                  </a:ext>
                </a:extLst>
              </a:tr>
              <a:tr h="324000">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Geri Ödeme Süresi</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b="1"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2,2 </a:t>
                      </a:r>
                      <a:r>
                        <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Yıl</a:t>
                      </a:r>
                      <a:endParaRPr lang="x-none"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781813"/>
                  </a:ext>
                </a:extLst>
              </a:tr>
            </a:tbl>
          </a:graphicData>
        </a:graphic>
      </p:graphicFrame>
      <p:pic>
        <p:nvPicPr>
          <p:cNvPr id="1028" name="Picture 4" descr="Kreuzstrom-Plattenwärmetauscher | ERI Deutschland Gmb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751" y="1954698"/>
            <a:ext cx="5543290" cy="339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84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par>
                                <p:cTn id="12" presetID="42" presetClass="path" presetSubtype="0" decel="100000" fill="hold" grpId="1" nodeType="withEffect">
                                  <p:stCondLst>
                                    <p:cond delay="200"/>
                                  </p:stCondLst>
                                  <p:childTnLst>
                                    <p:animMotion origin="layout" path="M -2.08333E-7 3.7037E-6 L -0.04766 -0.00186 " pathEditMode="relative" rAng="0" ptsTypes="AA">
                                      <p:cBhvr>
                                        <p:cTn id="13" dur="1000" spd="-100000" fill="hold"/>
                                        <p:tgtEl>
                                          <p:spTgt spid="41"/>
                                        </p:tgtEl>
                                        <p:attrNameLst>
                                          <p:attrName>ppt_x</p:attrName>
                                          <p:attrName>ppt_y</p:attrName>
                                        </p:attrNameLst>
                                      </p:cBhvr>
                                      <p:rCtr x="-2383" y="-93"/>
                                    </p:animMotion>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10" presetClass="entr" presetSubtype="0" fill="hold" nodeType="with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fade">
                                      <p:cBhvr>
                                        <p:cTn id="20" dur="1000"/>
                                        <p:tgtEl>
                                          <p:spTgt spid="94"/>
                                        </p:tgtEl>
                                      </p:cBhvr>
                                    </p:animEffect>
                                  </p:childTnLst>
                                </p:cTn>
                              </p:par>
                              <p:par>
                                <p:cTn id="21" presetID="42" presetClass="path" presetSubtype="0" decel="100000" fill="hold" nodeType="withEffect">
                                  <p:stCondLst>
                                    <p:cond delay="0"/>
                                  </p:stCondLst>
                                  <p:childTnLst>
                                    <p:animMotion origin="layout" path="M 6.25E-7 1.85185E-6 L 6.25E-7 0.03541 " pathEditMode="relative" rAng="0" ptsTypes="AA">
                                      <p:cBhvr>
                                        <p:cTn id="22" dur="1000" spd="-100000" fill="hold"/>
                                        <p:tgtEl>
                                          <p:spTgt spid="94"/>
                                        </p:tgtEl>
                                        <p:attrNameLst>
                                          <p:attrName>ppt_x</p:attrName>
                                          <p:attrName>ppt_y</p:attrName>
                                        </p:attrNameLst>
                                      </p:cBhvr>
                                      <p:rCtr x="0" y="1759"/>
                                    </p:animMotion>
                                  </p:childTnLst>
                                </p:cTn>
                              </p:par>
                              <p:par>
                                <p:cTn id="23" presetID="10" presetClass="entr" presetSubtype="0" fill="hold" nodeType="withEffect">
                                  <p:stCondLst>
                                    <p:cond delay="12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1000"/>
                                        <p:tgtEl>
                                          <p:spTgt spid="98"/>
                                        </p:tgtEl>
                                      </p:cBhvr>
                                    </p:animEffect>
                                  </p:childTnLst>
                                </p:cTn>
                              </p:par>
                              <p:par>
                                <p:cTn id="26" presetID="42" presetClass="path" presetSubtype="0" decel="100000" fill="hold" nodeType="withEffect">
                                  <p:stCondLst>
                                    <p:cond delay="1200"/>
                                  </p:stCondLst>
                                  <p:childTnLst>
                                    <p:animMotion origin="layout" path="M 6.25E-7 3.33333E-6 L 6.25E-7 0.05463 " pathEditMode="relative" rAng="0" ptsTypes="AA">
                                      <p:cBhvr>
                                        <p:cTn id="27" dur="1500" spd="-100000" fill="hold"/>
                                        <p:tgtEl>
                                          <p:spTgt spid="98"/>
                                        </p:tgtEl>
                                        <p:attrNameLst>
                                          <p:attrName>ppt_x</p:attrName>
                                          <p:attrName>ppt_y</p:attrName>
                                        </p:attrNameLst>
                                      </p:cBhvr>
                                      <p:rCtr x="0" y="2731"/>
                                    </p:animMotion>
                                  </p:childTnLst>
                                </p:cTn>
                              </p:par>
                              <p:par>
                                <p:cTn id="28" presetID="10" presetClass="entr" presetSubtype="0" fill="hold" nodeType="withEffect">
                                  <p:stCondLst>
                                    <p:cond delay="1300"/>
                                  </p:stCondLst>
                                  <p:childTnLst>
                                    <p:set>
                                      <p:cBhvr>
                                        <p:cTn id="29" dur="1" fill="hold">
                                          <p:stCondLst>
                                            <p:cond delay="0"/>
                                          </p:stCondLst>
                                        </p:cTn>
                                        <p:tgtEl>
                                          <p:spTgt spid="114"/>
                                        </p:tgtEl>
                                        <p:attrNameLst>
                                          <p:attrName>style.visibility</p:attrName>
                                        </p:attrNameLst>
                                      </p:cBhvr>
                                      <p:to>
                                        <p:strVal val="visible"/>
                                      </p:to>
                                    </p:set>
                                    <p:animEffect transition="in" filter="fade">
                                      <p:cBhvr>
                                        <p:cTn id="30" dur="1000"/>
                                        <p:tgtEl>
                                          <p:spTgt spid="114"/>
                                        </p:tgtEl>
                                      </p:cBhvr>
                                    </p:animEffect>
                                  </p:childTnLst>
                                </p:cTn>
                              </p:par>
                              <p:par>
                                <p:cTn id="31" presetID="42" presetClass="path" presetSubtype="0" decel="100000" fill="hold" nodeType="withEffect">
                                  <p:stCondLst>
                                    <p:cond delay="1300"/>
                                  </p:stCondLst>
                                  <p:childTnLst>
                                    <p:animMotion origin="layout" path="M 2.08333E-7 4.07407E-6 L 2.08333E-7 0.05463 " pathEditMode="relative" rAng="0" ptsTypes="AA">
                                      <p:cBhvr>
                                        <p:cTn id="32" dur="1500" spd="-100000" fill="hold"/>
                                        <p:tgtEl>
                                          <p:spTgt spid="114"/>
                                        </p:tgtEl>
                                        <p:attrNameLst>
                                          <p:attrName>ppt_x</p:attrName>
                                          <p:attrName>ppt_y</p:attrName>
                                        </p:attrNameLst>
                                      </p:cBhvr>
                                      <p:rCtr x="0" y="2731"/>
                                    </p:animMotion>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2C7DBEA6-D8E1-1E45-8F10-EF3A14FF77F1}"/>
              </a:ext>
            </a:extLst>
          </p:cNvPr>
          <p:cNvGrpSpPr/>
          <p:nvPr/>
        </p:nvGrpSpPr>
        <p:grpSpPr>
          <a:xfrm>
            <a:off x="4260196" y="4751838"/>
            <a:ext cx="709013" cy="709007"/>
            <a:chOff x="1331768" y="3213521"/>
            <a:chExt cx="430960" cy="430958"/>
          </a:xfrm>
        </p:grpSpPr>
        <p:sp>
          <p:nvSpPr>
            <p:cNvPr id="116" name="Oval 115">
              <a:extLst>
                <a:ext uri="{FF2B5EF4-FFF2-40B4-BE49-F238E27FC236}">
                  <a16:creationId xmlns:a16="http://schemas.microsoft.com/office/drawing/2014/main" id="{02D4E5D8-EFA4-AE48-AFFA-553B9E2EAE21}"/>
                </a:ext>
              </a:extLst>
            </p:cNvPr>
            <p:cNvSpPr/>
            <p:nvPr/>
          </p:nvSpPr>
          <p:spPr>
            <a:xfrm>
              <a:off x="1331768" y="3213521"/>
              <a:ext cx="430960" cy="430958"/>
            </a:xfrm>
            <a:prstGeom prst="ellipse">
              <a:avLst/>
            </a:prstGeom>
            <a:solidFill>
              <a:srgbClr val="FBC932"/>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117" name="TextBox 116">
              <a:extLst>
                <a:ext uri="{FF2B5EF4-FFF2-40B4-BE49-F238E27FC236}">
                  <a16:creationId xmlns:a16="http://schemas.microsoft.com/office/drawing/2014/main" id="{BB136117-6FCE-F641-9923-E6CD55AA25BB}"/>
                </a:ext>
              </a:extLst>
            </p:cNvPr>
            <p:cNvSpPr txBox="1"/>
            <p:nvPr/>
          </p:nvSpPr>
          <p:spPr>
            <a:xfrm>
              <a:off x="1372741" y="3330782"/>
              <a:ext cx="349014" cy="196430"/>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200" dirty="0">
                  <a:solidFill>
                    <a:schemeClr val="bg1">
                      <a:lumMod val="95000"/>
                    </a:schemeClr>
                  </a:solidFill>
                  <a:latin typeface="Franklin Gothic Medium" panose="020B0603020102020204" pitchFamily="34" charset="0"/>
                </a:rPr>
                <a:t>%</a:t>
              </a:r>
              <a:r>
                <a:rPr lang="tr-TR" sz="1500" dirty="0">
                  <a:solidFill>
                    <a:schemeClr val="bg1">
                      <a:lumMod val="95000"/>
                    </a:schemeClr>
                  </a:solidFill>
                  <a:latin typeface="Franklin Gothic Medium" panose="020B0603020102020204" pitchFamily="34" charset="0"/>
                </a:rPr>
                <a:t>1-2</a:t>
              </a:r>
            </a:p>
          </p:txBody>
        </p:sp>
      </p:grpSp>
      <p:grpSp>
        <p:nvGrpSpPr>
          <p:cNvPr id="119" name="Group 118">
            <a:extLst>
              <a:ext uri="{FF2B5EF4-FFF2-40B4-BE49-F238E27FC236}">
                <a16:creationId xmlns:a16="http://schemas.microsoft.com/office/drawing/2014/main" id="{5CA6721E-C5A5-DE40-9E60-AE5D79D57EFC}"/>
              </a:ext>
            </a:extLst>
          </p:cNvPr>
          <p:cNvGrpSpPr/>
          <p:nvPr/>
        </p:nvGrpSpPr>
        <p:grpSpPr>
          <a:xfrm>
            <a:off x="4224745" y="4031460"/>
            <a:ext cx="779916" cy="779908"/>
            <a:chOff x="1310222" y="3191972"/>
            <a:chExt cx="474057" cy="474054"/>
          </a:xfrm>
        </p:grpSpPr>
        <p:sp>
          <p:nvSpPr>
            <p:cNvPr id="120" name="Oval 119">
              <a:extLst>
                <a:ext uri="{FF2B5EF4-FFF2-40B4-BE49-F238E27FC236}">
                  <a16:creationId xmlns:a16="http://schemas.microsoft.com/office/drawing/2014/main" id="{FF02D749-0B19-1F43-8B69-B8F5CFB7CFF5}"/>
                </a:ext>
              </a:extLst>
            </p:cNvPr>
            <p:cNvSpPr/>
            <p:nvPr/>
          </p:nvSpPr>
          <p:spPr>
            <a:xfrm>
              <a:off x="1310222" y="3191972"/>
              <a:ext cx="474057" cy="474054"/>
            </a:xfrm>
            <a:prstGeom prst="ellipse">
              <a:avLst/>
            </a:prstGeom>
            <a:solidFill>
              <a:srgbClr val="CCD92A"/>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121" name="TextBox 120">
              <a:extLst>
                <a:ext uri="{FF2B5EF4-FFF2-40B4-BE49-F238E27FC236}">
                  <a16:creationId xmlns:a16="http://schemas.microsoft.com/office/drawing/2014/main" id="{E00EA93D-5828-A045-A683-5AE1D005B337}"/>
                </a:ext>
              </a:extLst>
            </p:cNvPr>
            <p:cNvSpPr txBox="1"/>
            <p:nvPr/>
          </p:nvSpPr>
          <p:spPr>
            <a:xfrm>
              <a:off x="1363972" y="3326106"/>
              <a:ext cx="366552" cy="205784"/>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300" dirty="0">
                  <a:solidFill>
                    <a:schemeClr val="bg1">
                      <a:lumMod val="95000"/>
                    </a:schemeClr>
                  </a:solidFill>
                  <a:latin typeface="Franklin Gothic Medium" panose="020B0603020102020204" pitchFamily="34" charset="0"/>
                </a:rPr>
                <a:t>%</a:t>
              </a:r>
              <a:r>
                <a:rPr lang="tr-TR" sz="1600" dirty="0">
                  <a:solidFill>
                    <a:schemeClr val="bg1">
                      <a:lumMod val="95000"/>
                    </a:schemeClr>
                  </a:solidFill>
                  <a:latin typeface="Franklin Gothic Medium" panose="020B0603020102020204" pitchFamily="34" charset="0"/>
                </a:rPr>
                <a:t>2-8</a:t>
              </a:r>
            </a:p>
          </p:txBody>
        </p:sp>
      </p:grpSp>
      <p:sp>
        <p:nvSpPr>
          <p:cNvPr id="64" name="Rectangle 63">
            <a:extLst>
              <a:ext uri="{FF2B5EF4-FFF2-40B4-BE49-F238E27FC236}">
                <a16:creationId xmlns:a16="http://schemas.microsoft.com/office/drawing/2014/main" id="{95D49485-F777-DA4C-A61E-571D1097669E}"/>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34" name="TextBox 33">
            <a:extLst>
              <a:ext uri="{FF2B5EF4-FFF2-40B4-BE49-F238E27FC236}">
                <a16:creationId xmlns:a16="http://schemas.microsoft.com/office/drawing/2014/main" id="{0CC013A0-B165-6141-A25B-0CEE7C5F142A}"/>
              </a:ext>
            </a:extLst>
          </p:cNvPr>
          <p:cNvSpPr txBox="1"/>
          <p:nvPr/>
        </p:nvSpPr>
        <p:spPr>
          <a:xfrm>
            <a:off x="319157" y="324924"/>
            <a:ext cx="2821606"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Elektrik Motorları</a:t>
            </a:r>
          </a:p>
        </p:txBody>
      </p:sp>
      <p:cxnSp>
        <p:nvCxnSpPr>
          <p:cNvPr id="35" name="Straight Connector 34">
            <a:extLst>
              <a:ext uri="{FF2B5EF4-FFF2-40B4-BE49-F238E27FC236}">
                <a16:creationId xmlns:a16="http://schemas.microsoft.com/office/drawing/2014/main" id="{88669CAF-93B7-3940-9F0E-7E141A4C305A}"/>
              </a:ext>
            </a:extLst>
          </p:cNvPr>
          <p:cNvCxnSpPr>
            <a:cxnSpLocks/>
          </p:cNvCxnSpPr>
          <p:nvPr/>
        </p:nvCxnSpPr>
        <p:spPr>
          <a:xfrm>
            <a:off x="0" y="825211"/>
            <a:ext cx="3033656"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24FC13F-D08C-674E-B3CD-901CAA7EF989}"/>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4" name="Picture 3">
            <a:extLst>
              <a:ext uri="{FF2B5EF4-FFF2-40B4-BE49-F238E27FC236}">
                <a16:creationId xmlns:a16="http://schemas.microsoft.com/office/drawing/2014/main" id="{A9F18996-D3ED-E84A-AE68-7C79D1333A8F}"/>
              </a:ext>
            </a:extLst>
          </p:cNvPr>
          <p:cNvPicPr>
            <a:picLocks noChangeAspect="1"/>
          </p:cNvPicPr>
          <p:nvPr/>
        </p:nvPicPr>
        <p:blipFill rotWithShape="1">
          <a:blip r:embed="rId3"/>
          <a:srcRect r="20337" b="10169"/>
          <a:stretch/>
        </p:blipFill>
        <p:spPr>
          <a:xfrm flipH="1">
            <a:off x="0" y="1574699"/>
            <a:ext cx="4152452" cy="4622899"/>
          </a:xfrm>
          <a:prstGeom prst="rect">
            <a:avLst/>
          </a:prstGeom>
        </p:spPr>
      </p:pic>
      <p:grpSp>
        <p:nvGrpSpPr>
          <p:cNvPr id="44" name="Group 43">
            <a:extLst>
              <a:ext uri="{FF2B5EF4-FFF2-40B4-BE49-F238E27FC236}">
                <a16:creationId xmlns:a16="http://schemas.microsoft.com/office/drawing/2014/main" id="{01FB37D3-31B8-0743-9409-4F9C60EBDB9C}"/>
              </a:ext>
            </a:extLst>
          </p:cNvPr>
          <p:cNvGrpSpPr/>
          <p:nvPr/>
        </p:nvGrpSpPr>
        <p:grpSpPr>
          <a:xfrm>
            <a:off x="4224745" y="3302812"/>
            <a:ext cx="779916" cy="779908"/>
            <a:chOff x="1310222" y="3191972"/>
            <a:chExt cx="474057" cy="474054"/>
          </a:xfrm>
        </p:grpSpPr>
        <p:sp>
          <p:nvSpPr>
            <p:cNvPr id="45" name="Oval 44">
              <a:extLst>
                <a:ext uri="{FF2B5EF4-FFF2-40B4-BE49-F238E27FC236}">
                  <a16:creationId xmlns:a16="http://schemas.microsoft.com/office/drawing/2014/main" id="{A19156B2-2DD5-6647-A680-7CAB9D53DD81}"/>
                </a:ext>
              </a:extLst>
            </p:cNvPr>
            <p:cNvSpPr/>
            <p:nvPr/>
          </p:nvSpPr>
          <p:spPr>
            <a:xfrm>
              <a:off x="1310222" y="3191972"/>
              <a:ext cx="474057" cy="474054"/>
            </a:xfrm>
            <a:prstGeom prst="ellipse">
              <a:avLst/>
            </a:prstGeom>
            <a:solidFill>
              <a:schemeClr val="accent3"/>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46" name="TextBox 45">
              <a:extLst>
                <a:ext uri="{FF2B5EF4-FFF2-40B4-BE49-F238E27FC236}">
                  <a16:creationId xmlns:a16="http://schemas.microsoft.com/office/drawing/2014/main" id="{946CE17D-A12A-1C40-B712-262C0A02C033}"/>
                </a:ext>
              </a:extLst>
            </p:cNvPr>
            <p:cNvSpPr txBox="1"/>
            <p:nvPr/>
          </p:nvSpPr>
          <p:spPr>
            <a:xfrm>
              <a:off x="1355204" y="3321428"/>
              <a:ext cx="384090" cy="215138"/>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400" dirty="0">
                  <a:solidFill>
                    <a:schemeClr val="bg1">
                      <a:lumMod val="95000"/>
                    </a:schemeClr>
                  </a:solidFill>
                  <a:latin typeface="Franklin Gothic Medium" panose="020B0603020102020204" pitchFamily="34" charset="0"/>
                </a:rPr>
                <a:t>%</a:t>
              </a:r>
              <a:r>
                <a:rPr lang="tr-TR" sz="1700" dirty="0">
                  <a:solidFill>
                    <a:schemeClr val="bg1">
                      <a:lumMod val="95000"/>
                    </a:schemeClr>
                  </a:solidFill>
                  <a:latin typeface="Franklin Gothic Medium" panose="020B0603020102020204" pitchFamily="34" charset="0"/>
                </a:rPr>
                <a:t>6-7</a:t>
              </a:r>
            </a:p>
          </p:txBody>
        </p:sp>
      </p:grpSp>
      <p:sp>
        <p:nvSpPr>
          <p:cNvPr id="72" name="TextBox 71">
            <a:extLst>
              <a:ext uri="{FF2B5EF4-FFF2-40B4-BE49-F238E27FC236}">
                <a16:creationId xmlns:a16="http://schemas.microsoft.com/office/drawing/2014/main" id="{E37C5329-C0FB-7947-B335-E57C217EF6AA}"/>
              </a:ext>
            </a:extLst>
          </p:cNvPr>
          <p:cNvSpPr txBox="1"/>
          <p:nvPr/>
        </p:nvSpPr>
        <p:spPr>
          <a:xfrm>
            <a:off x="5337320" y="3398207"/>
            <a:ext cx="6375068" cy="578363"/>
          </a:xfrm>
          <a:prstGeom prst="rect">
            <a:avLst/>
          </a:prstGeom>
          <a:noFill/>
        </p:spPr>
        <p:txBody>
          <a:bodyPr wrap="square" rtlCol="0" anchor="ctr" anchorCtr="0">
            <a:spAutoFit/>
          </a:bodyPr>
          <a:lstStyle/>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IE1 sınıfı elektrik motorundan </a:t>
            </a: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IE3 sınıfına geçiş </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yapıldığında</a:t>
            </a:r>
          </a:p>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%6-7 oranında verim artışı elde edilir.</a:t>
            </a:r>
          </a:p>
        </p:txBody>
      </p:sp>
      <p:grpSp>
        <p:nvGrpSpPr>
          <p:cNvPr id="106" name="Group 105">
            <a:extLst>
              <a:ext uri="{FF2B5EF4-FFF2-40B4-BE49-F238E27FC236}">
                <a16:creationId xmlns:a16="http://schemas.microsoft.com/office/drawing/2014/main" id="{A85B8A36-7AAA-3F4B-A4E3-0A4F56CFE9B9}"/>
              </a:ext>
            </a:extLst>
          </p:cNvPr>
          <p:cNvGrpSpPr/>
          <p:nvPr/>
        </p:nvGrpSpPr>
        <p:grpSpPr>
          <a:xfrm>
            <a:off x="4095672" y="2322136"/>
            <a:ext cx="1038067" cy="1038060"/>
            <a:chOff x="1231764" y="3113516"/>
            <a:chExt cx="630969" cy="630967"/>
          </a:xfrm>
        </p:grpSpPr>
        <p:sp>
          <p:nvSpPr>
            <p:cNvPr id="107" name="Oval 106">
              <a:extLst>
                <a:ext uri="{FF2B5EF4-FFF2-40B4-BE49-F238E27FC236}">
                  <a16:creationId xmlns:a16="http://schemas.microsoft.com/office/drawing/2014/main" id="{2D76300E-87FA-BF45-9453-B3C02E30E3ED}"/>
                </a:ext>
              </a:extLst>
            </p:cNvPr>
            <p:cNvSpPr/>
            <p:nvPr/>
          </p:nvSpPr>
          <p:spPr>
            <a:xfrm>
              <a:off x="1231764" y="3113516"/>
              <a:ext cx="630969" cy="630967"/>
            </a:xfrm>
            <a:prstGeom prst="ellipse">
              <a:avLst/>
            </a:prstGeom>
            <a:solidFill>
              <a:schemeClr val="accent2"/>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108" name="TextBox 107">
              <a:extLst>
                <a:ext uri="{FF2B5EF4-FFF2-40B4-BE49-F238E27FC236}">
                  <a16:creationId xmlns:a16="http://schemas.microsoft.com/office/drawing/2014/main" id="{1CBF0723-4350-A944-B486-B330B1889AB7}"/>
                </a:ext>
              </a:extLst>
            </p:cNvPr>
            <p:cNvSpPr txBox="1"/>
            <p:nvPr/>
          </p:nvSpPr>
          <p:spPr>
            <a:xfrm>
              <a:off x="1260884" y="3316752"/>
              <a:ext cx="572726" cy="224492"/>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600" dirty="0">
                  <a:solidFill>
                    <a:schemeClr val="bg1">
                      <a:lumMod val="95000"/>
                    </a:schemeClr>
                  </a:solidFill>
                  <a:latin typeface="Franklin Gothic Medium" panose="020B0603020102020204" pitchFamily="34" charset="0"/>
                </a:rPr>
                <a:t>%</a:t>
              </a:r>
              <a:r>
                <a:rPr lang="tr-TR" sz="1800" dirty="0">
                  <a:solidFill>
                    <a:schemeClr val="bg1">
                      <a:lumMod val="95000"/>
                    </a:schemeClr>
                  </a:solidFill>
                  <a:latin typeface="Franklin Gothic Medium" panose="020B0603020102020204" pitchFamily="34" charset="0"/>
                </a:rPr>
                <a:t>10-15</a:t>
              </a:r>
            </a:p>
          </p:txBody>
        </p:sp>
      </p:grpSp>
      <p:sp>
        <p:nvSpPr>
          <p:cNvPr id="109" name="TextBox 108">
            <a:extLst>
              <a:ext uri="{FF2B5EF4-FFF2-40B4-BE49-F238E27FC236}">
                <a16:creationId xmlns:a16="http://schemas.microsoft.com/office/drawing/2014/main" id="{15590FA2-285F-2F4A-8C1E-024DA0864F50}"/>
              </a:ext>
            </a:extLst>
          </p:cNvPr>
          <p:cNvSpPr txBox="1"/>
          <p:nvPr/>
        </p:nvSpPr>
        <p:spPr>
          <a:xfrm>
            <a:off x="5337321" y="2555348"/>
            <a:ext cx="6205634" cy="577017"/>
          </a:xfrm>
          <a:prstGeom prst="rect">
            <a:avLst/>
          </a:prstGeom>
          <a:noFill/>
        </p:spPr>
        <p:txBody>
          <a:bodyPr wrap="square" rtlCol="0" anchor="ctr" anchorCtr="0">
            <a:spAutoFit/>
          </a:bodyPr>
          <a:lstStyle/>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Sarılmış motor yerine </a:t>
            </a: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IE3 elektrik motoru </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kullanıldığında</a:t>
            </a:r>
          </a:p>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%10 ila %15 arası verim artışı elde edilir.</a:t>
            </a:r>
          </a:p>
        </p:txBody>
      </p:sp>
      <p:sp>
        <p:nvSpPr>
          <p:cNvPr id="118" name="TextBox 117">
            <a:extLst>
              <a:ext uri="{FF2B5EF4-FFF2-40B4-BE49-F238E27FC236}">
                <a16:creationId xmlns:a16="http://schemas.microsoft.com/office/drawing/2014/main" id="{5E164A67-4688-8246-ABB4-286973D4A34E}"/>
              </a:ext>
            </a:extLst>
          </p:cNvPr>
          <p:cNvSpPr txBox="1"/>
          <p:nvPr/>
        </p:nvSpPr>
        <p:spPr>
          <a:xfrm>
            <a:off x="5337320" y="4818506"/>
            <a:ext cx="5907671" cy="575670"/>
          </a:xfrm>
          <a:prstGeom prst="rect">
            <a:avLst/>
          </a:prstGeom>
          <a:noFill/>
        </p:spPr>
        <p:txBody>
          <a:bodyPr wrap="square" rtlCol="0" anchor="ctr" anchorCtr="0">
            <a:spAutoFit/>
          </a:bodyPr>
          <a:lstStyle/>
          <a:p>
            <a:pPr>
              <a:lnSpc>
                <a:spcPts val="2000"/>
              </a:lnSpc>
            </a:pP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İhtiyaç duyulanın üzerinde güce sahip elektrik motoru </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kullanıldığında %1-2 oranında verim artışı elde edilir.</a:t>
            </a:r>
          </a:p>
        </p:txBody>
      </p:sp>
      <p:sp>
        <p:nvSpPr>
          <p:cNvPr id="122" name="TextBox 121">
            <a:extLst>
              <a:ext uri="{FF2B5EF4-FFF2-40B4-BE49-F238E27FC236}">
                <a16:creationId xmlns:a16="http://schemas.microsoft.com/office/drawing/2014/main" id="{F07EF6AA-A629-EE48-9194-F541A03AD471}"/>
              </a:ext>
            </a:extLst>
          </p:cNvPr>
          <p:cNvSpPr txBox="1"/>
          <p:nvPr/>
        </p:nvSpPr>
        <p:spPr>
          <a:xfrm>
            <a:off x="5337320" y="4129545"/>
            <a:ext cx="6375068" cy="578363"/>
          </a:xfrm>
          <a:prstGeom prst="rect">
            <a:avLst/>
          </a:prstGeom>
          <a:noFill/>
        </p:spPr>
        <p:txBody>
          <a:bodyPr wrap="square" rtlCol="0" anchor="ctr" anchorCtr="0">
            <a:spAutoFit/>
          </a:bodyPr>
          <a:lstStyle/>
          <a:p>
            <a:pPr>
              <a:lnSpc>
                <a:spcPts val="2000"/>
              </a:lnSpc>
            </a:pP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Verimliliği yüksek olan kayışlı elektrik motoru </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kullanıldığında</a:t>
            </a:r>
          </a:p>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%2 ila %8 arası verim artışı elde edilir.</a:t>
            </a:r>
          </a:p>
        </p:txBody>
      </p:sp>
      <p:grpSp>
        <p:nvGrpSpPr>
          <p:cNvPr id="123" name="Group 122">
            <a:extLst>
              <a:ext uri="{FF2B5EF4-FFF2-40B4-BE49-F238E27FC236}">
                <a16:creationId xmlns:a16="http://schemas.microsoft.com/office/drawing/2014/main" id="{3FF0638B-D781-A24F-86B8-F8502F56020B}"/>
              </a:ext>
            </a:extLst>
          </p:cNvPr>
          <p:cNvGrpSpPr/>
          <p:nvPr/>
        </p:nvGrpSpPr>
        <p:grpSpPr>
          <a:xfrm>
            <a:off x="4067491" y="1325458"/>
            <a:ext cx="1094424" cy="1094412"/>
            <a:chOff x="1214638" y="3096389"/>
            <a:chExt cx="665225" cy="665220"/>
          </a:xfrm>
        </p:grpSpPr>
        <p:sp>
          <p:nvSpPr>
            <p:cNvPr id="127" name="Oval 126">
              <a:extLst>
                <a:ext uri="{FF2B5EF4-FFF2-40B4-BE49-F238E27FC236}">
                  <a16:creationId xmlns:a16="http://schemas.microsoft.com/office/drawing/2014/main" id="{EE506F6C-B87D-6A4F-8771-0EC86E36A27B}"/>
                </a:ext>
              </a:extLst>
            </p:cNvPr>
            <p:cNvSpPr/>
            <p:nvPr/>
          </p:nvSpPr>
          <p:spPr>
            <a:xfrm>
              <a:off x="1214638" y="3096389"/>
              <a:ext cx="665225" cy="665220"/>
            </a:xfrm>
            <a:prstGeom prst="ellipse">
              <a:avLst/>
            </a:prstGeom>
            <a:solidFill>
              <a:schemeClr val="accent1"/>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128" name="TextBox 127">
              <a:extLst>
                <a:ext uri="{FF2B5EF4-FFF2-40B4-BE49-F238E27FC236}">
                  <a16:creationId xmlns:a16="http://schemas.microsoft.com/office/drawing/2014/main" id="{65BE89F4-D598-B149-96FA-6B4A5CF13B53}"/>
                </a:ext>
              </a:extLst>
            </p:cNvPr>
            <p:cNvSpPr txBox="1"/>
            <p:nvPr/>
          </p:nvSpPr>
          <p:spPr>
            <a:xfrm>
              <a:off x="1228538" y="3307398"/>
              <a:ext cx="637423" cy="243200"/>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700" dirty="0">
                  <a:solidFill>
                    <a:schemeClr val="bg1">
                      <a:lumMod val="95000"/>
                    </a:schemeClr>
                  </a:solidFill>
                  <a:latin typeface="Franklin Gothic Medium" panose="020B0603020102020204" pitchFamily="34" charset="0"/>
                </a:rPr>
                <a:t>%</a:t>
              </a:r>
              <a:r>
                <a:rPr lang="tr-TR" sz="2000" dirty="0">
                  <a:solidFill>
                    <a:schemeClr val="bg1">
                      <a:lumMod val="95000"/>
                    </a:schemeClr>
                  </a:solidFill>
                  <a:latin typeface="Franklin Gothic Medium" panose="020B0603020102020204" pitchFamily="34" charset="0"/>
                </a:rPr>
                <a:t>20-50</a:t>
              </a:r>
            </a:p>
          </p:txBody>
        </p:sp>
      </p:grpSp>
      <p:sp>
        <p:nvSpPr>
          <p:cNvPr id="129" name="TextBox 128">
            <a:extLst>
              <a:ext uri="{FF2B5EF4-FFF2-40B4-BE49-F238E27FC236}">
                <a16:creationId xmlns:a16="http://schemas.microsoft.com/office/drawing/2014/main" id="{BD59DE59-C767-B842-A774-0C22B48EA3D2}"/>
              </a:ext>
            </a:extLst>
          </p:cNvPr>
          <p:cNvSpPr txBox="1"/>
          <p:nvPr/>
        </p:nvSpPr>
        <p:spPr>
          <a:xfrm>
            <a:off x="5337321" y="1583482"/>
            <a:ext cx="6205634" cy="578363"/>
          </a:xfrm>
          <a:prstGeom prst="rect">
            <a:avLst/>
          </a:prstGeom>
          <a:noFill/>
        </p:spPr>
        <p:txBody>
          <a:bodyPr wrap="square" rtlCol="0" anchor="ctr" anchorCtr="0">
            <a:spAutoFit/>
          </a:bodyPr>
          <a:lstStyle/>
          <a:p>
            <a:pPr>
              <a:lnSpc>
                <a:spcPts val="2000"/>
              </a:lnSpc>
            </a:pP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Değişken hız sürücüsü </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kullanıldığında %20 ila %50 arası</a:t>
            </a:r>
          </a:p>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verim artışı elde edilir.</a:t>
            </a:r>
          </a:p>
        </p:txBody>
      </p:sp>
      <p:grpSp>
        <p:nvGrpSpPr>
          <p:cNvPr id="32" name="Group 31">
            <a:extLst>
              <a:ext uri="{FF2B5EF4-FFF2-40B4-BE49-F238E27FC236}">
                <a16:creationId xmlns:a16="http://schemas.microsoft.com/office/drawing/2014/main" id="{C3859BDB-9B9B-AC4C-A874-31FDAAFE46E4}"/>
              </a:ext>
            </a:extLst>
          </p:cNvPr>
          <p:cNvGrpSpPr/>
          <p:nvPr/>
        </p:nvGrpSpPr>
        <p:grpSpPr>
          <a:xfrm>
            <a:off x="5200754" y="857154"/>
            <a:ext cx="3113906" cy="468304"/>
            <a:chOff x="5200754" y="945405"/>
            <a:chExt cx="3113906" cy="468304"/>
          </a:xfrm>
          <a:effectLst>
            <a:outerShdw blurRad="254000" dist="63500" dir="5400000" algn="ctr" rotWithShape="0">
              <a:srgbClr val="000000">
                <a:alpha val="35000"/>
              </a:srgbClr>
            </a:outerShdw>
          </a:effectLst>
        </p:grpSpPr>
        <p:sp>
          <p:nvSpPr>
            <p:cNvPr id="33" name="Rounded Rectangle 32">
              <a:extLst>
                <a:ext uri="{FF2B5EF4-FFF2-40B4-BE49-F238E27FC236}">
                  <a16:creationId xmlns:a16="http://schemas.microsoft.com/office/drawing/2014/main" id="{CCED8816-E896-ED44-B22D-831EC45AEC5F}"/>
                </a:ext>
              </a:extLst>
            </p:cNvPr>
            <p:cNvSpPr/>
            <p:nvPr/>
          </p:nvSpPr>
          <p:spPr>
            <a:xfrm>
              <a:off x="5200754" y="945405"/>
              <a:ext cx="3113906"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37" name="TextBox 36">
              <a:extLst>
                <a:ext uri="{FF2B5EF4-FFF2-40B4-BE49-F238E27FC236}">
                  <a16:creationId xmlns:a16="http://schemas.microsoft.com/office/drawing/2014/main" id="{FB355904-511D-0640-8EEF-21EB809B0793}"/>
                </a:ext>
              </a:extLst>
            </p:cNvPr>
            <p:cNvSpPr txBox="1"/>
            <p:nvPr/>
          </p:nvSpPr>
          <p:spPr>
            <a:xfrm>
              <a:off x="5370236" y="1026614"/>
              <a:ext cx="2893741"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b="1" spc="0" dirty="0"/>
                <a:t>Verim Artışı Potansiyelleri</a:t>
              </a:r>
            </a:p>
          </p:txBody>
        </p:sp>
      </p:grpSp>
    </p:spTree>
    <p:extLst>
      <p:ext uri="{BB962C8B-B14F-4D97-AF65-F5344CB8AC3E}">
        <p14:creationId xmlns:p14="http://schemas.microsoft.com/office/powerpoint/2010/main" val="285921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1000" fill="hold"/>
                                        <p:tgtEl>
                                          <p:spTgt spid="35"/>
                                        </p:tgtEl>
                                        <p:attrNameLst>
                                          <p:attrName>ppt_x</p:attrName>
                                        </p:attrNameLst>
                                      </p:cBhvr>
                                      <p:tavLst>
                                        <p:tav tm="0">
                                          <p:val>
                                            <p:strVal val="0-#ppt_w/2"/>
                                          </p:val>
                                        </p:tav>
                                        <p:tav tm="100000">
                                          <p:val>
                                            <p:strVal val="#ppt_x"/>
                                          </p:val>
                                        </p:tav>
                                      </p:tavLst>
                                    </p:anim>
                                    <p:anim calcmode="lin" valueType="num">
                                      <p:cBhvr additive="base">
                                        <p:cTn id="11" dur="1000" fill="hold"/>
                                        <p:tgtEl>
                                          <p:spTgt spid="35"/>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2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childTnLst>
                                </p:cTn>
                              </p:par>
                              <p:par>
                                <p:cTn id="15" presetID="42" presetClass="path" presetSubtype="0" decel="100000" fill="hold" grpId="1" nodeType="withEffect">
                                  <p:stCondLst>
                                    <p:cond delay="200"/>
                                  </p:stCondLst>
                                  <p:childTnLst>
                                    <p:animMotion origin="layout" path="M 3.125E-6 3.7037E-6 L -0.04766 -0.00186 " pathEditMode="relative" rAng="0" ptsTypes="AA">
                                      <p:cBhvr>
                                        <p:cTn id="16" dur="1000" spd="-100000" fill="hold"/>
                                        <p:tgtEl>
                                          <p:spTgt spid="34"/>
                                        </p:tgtEl>
                                        <p:attrNameLst>
                                          <p:attrName>ppt_x</p:attrName>
                                          <p:attrName>ppt_y</p:attrName>
                                        </p:attrNameLst>
                                      </p:cBhvr>
                                      <p:rCtr x="-2383" y="-93"/>
                                    </p:animMotion>
                                  </p:childTnLst>
                                </p:cTn>
                              </p:par>
                            </p:childTnLst>
                          </p:cTn>
                        </p:par>
                        <p:par>
                          <p:cTn id="17" fill="hold">
                            <p:stCondLst>
                              <p:cond delay="120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2" presetClass="entr" presetSubtype="8" accel="50000" decel="5000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000" fill="hold"/>
                                        <p:tgtEl>
                                          <p:spTgt spid="4"/>
                                        </p:tgtEl>
                                        <p:attrNameLst>
                                          <p:attrName>ppt_x</p:attrName>
                                        </p:attrNameLst>
                                      </p:cBhvr>
                                      <p:tavLst>
                                        <p:tav tm="0">
                                          <p:val>
                                            <p:strVal val="0-#ppt_w/2"/>
                                          </p:val>
                                        </p:tav>
                                        <p:tav tm="100000">
                                          <p:val>
                                            <p:strVal val="#ppt_x"/>
                                          </p:val>
                                        </p:tav>
                                      </p:tavLst>
                                    </p:anim>
                                    <p:anim calcmode="lin" valueType="num">
                                      <p:cBhvr additive="base">
                                        <p:cTn id="24" dur="2000" fill="hold"/>
                                        <p:tgtEl>
                                          <p:spTgt spid="4"/>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29"/>
                                        </p:tgtEl>
                                        <p:attrNameLst>
                                          <p:attrName>style.visibility</p:attrName>
                                        </p:attrNameLst>
                                      </p:cBhvr>
                                      <p:to>
                                        <p:strVal val="visible"/>
                                      </p:to>
                                    </p:set>
                                    <p:animEffect transition="in" filter="fade">
                                      <p:cBhvr>
                                        <p:cTn id="27" dur="1000"/>
                                        <p:tgtEl>
                                          <p:spTgt spid="129"/>
                                        </p:tgtEl>
                                      </p:cBhvr>
                                    </p:animEffect>
                                  </p:childTnLst>
                                </p:cTn>
                              </p:par>
                              <p:par>
                                <p:cTn id="28" presetID="42" presetClass="path" presetSubtype="0" decel="100000" fill="hold" grpId="1" nodeType="withEffect">
                                  <p:stCondLst>
                                    <p:cond delay="1000"/>
                                  </p:stCondLst>
                                  <p:childTnLst>
                                    <p:animMotion origin="layout" path="M 2.5E-6 3.33333E-6 L 0.07851 3.33333E-6 " pathEditMode="relative" rAng="0" ptsTypes="AA">
                                      <p:cBhvr>
                                        <p:cTn id="29" dur="1000" spd="-100000" fill="hold"/>
                                        <p:tgtEl>
                                          <p:spTgt spid="129"/>
                                        </p:tgtEl>
                                        <p:attrNameLst>
                                          <p:attrName>ppt_x</p:attrName>
                                          <p:attrName>ppt_y</p:attrName>
                                        </p:attrNameLst>
                                      </p:cBhvr>
                                      <p:rCtr x="3919" y="0"/>
                                    </p:animMotion>
                                  </p:childTnLst>
                                </p:cTn>
                              </p:par>
                              <p:par>
                                <p:cTn id="30" presetID="10" presetClass="entr" presetSubtype="0" fill="hold" grpId="0" nodeType="withEffect">
                                  <p:stCondLst>
                                    <p:cond delay="120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1000"/>
                                        <p:tgtEl>
                                          <p:spTgt spid="109"/>
                                        </p:tgtEl>
                                      </p:cBhvr>
                                    </p:animEffect>
                                  </p:childTnLst>
                                </p:cTn>
                              </p:par>
                              <p:par>
                                <p:cTn id="33" presetID="42" presetClass="path" presetSubtype="0" decel="100000" fill="hold" grpId="1" nodeType="withEffect">
                                  <p:stCondLst>
                                    <p:cond delay="1200"/>
                                  </p:stCondLst>
                                  <p:childTnLst>
                                    <p:animMotion origin="layout" path="M 2.5E-6 -3.33333E-6 L 0.07851 -3.33333E-6 " pathEditMode="relative" rAng="0" ptsTypes="AA">
                                      <p:cBhvr>
                                        <p:cTn id="34" dur="1000" spd="-100000" fill="hold"/>
                                        <p:tgtEl>
                                          <p:spTgt spid="109"/>
                                        </p:tgtEl>
                                        <p:attrNameLst>
                                          <p:attrName>ppt_x</p:attrName>
                                          <p:attrName>ppt_y</p:attrName>
                                        </p:attrNameLst>
                                      </p:cBhvr>
                                      <p:rCtr x="3919" y="0"/>
                                    </p:animMotion>
                                  </p:childTnLst>
                                </p:cTn>
                              </p:par>
                              <p:par>
                                <p:cTn id="35" presetID="10" presetClass="entr" presetSubtype="0" fill="hold" grpId="0" nodeType="withEffect">
                                  <p:stCondLst>
                                    <p:cond delay="140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1000"/>
                                        <p:tgtEl>
                                          <p:spTgt spid="72"/>
                                        </p:tgtEl>
                                      </p:cBhvr>
                                    </p:animEffect>
                                  </p:childTnLst>
                                </p:cTn>
                              </p:par>
                              <p:par>
                                <p:cTn id="38" presetID="42" presetClass="path" presetSubtype="0" decel="100000" fill="hold" grpId="1" nodeType="withEffect">
                                  <p:stCondLst>
                                    <p:cond delay="1400"/>
                                  </p:stCondLst>
                                  <p:childTnLst>
                                    <p:animMotion origin="layout" path="M 1.25E-6 -1.48148E-6 L 0.07851 -1.48148E-6 " pathEditMode="relative" rAng="0" ptsTypes="AA">
                                      <p:cBhvr>
                                        <p:cTn id="39" dur="1000" spd="-100000" fill="hold"/>
                                        <p:tgtEl>
                                          <p:spTgt spid="72"/>
                                        </p:tgtEl>
                                        <p:attrNameLst>
                                          <p:attrName>ppt_x</p:attrName>
                                          <p:attrName>ppt_y</p:attrName>
                                        </p:attrNameLst>
                                      </p:cBhvr>
                                      <p:rCtr x="3919" y="0"/>
                                    </p:animMotion>
                                  </p:childTnLst>
                                </p:cTn>
                              </p:par>
                              <p:par>
                                <p:cTn id="40" presetID="10" presetClass="entr" presetSubtype="0" fill="hold" grpId="0" nodeType="withEffect">
                                  <p:stCondLst>
                                    <p:cond delay="1600"/>
                                  </p:stCondLst>
                                  <p:childTnLst>
                                    <p:set>
                                      <p:cBhvr>
                                        <p:cTn id="41" dur="1" fill="hold">
                                          <p:stCondLst>
                                            <p:cond delay="0"/>
                                          </p:stCondLst>
                                        </p:cTn>
                                        <p:tgtEl>
                                          <p:spTgt spid="122"/>
                                        </p:tgtEl>
                                        <p:attrNameLst>
                                          <p:attrName>style.visibility</p:attrName>
                                        </p:attrNameLst>
                                      </p:cBhvr>
                                      <p:to>
                                        <p:strVal val="visible"/>
                                      </p:to>
                                    </p:set>
                                    <p:animEffect transition="in" filter="fade">
                                      <p:cBhvr>
                                        <p:cTn id="42" dur="1000"/>
                                        <p:tgtEl>
                                          <p:spTgt spid="122"/>
                                        </p:tgtEl>
                                      </p:cBhvr>
                                    </p:animEffect>
                                  </p:childTnLst>
                                </p:cTn>
                              </p:par>
                              <p:par>
                                <p:cTn id="43" presetID="42" presetClass="path" presetSubtype="0" decel="100000" fill="hold" grpId="1" nodeType="withEffect">
                                  <p:stCondLst>
                                    <p:cond delay="1600"/>
                                  </p:stCondLst>
                                  <p:childTnLst>
                                    <p:animMotion origin="layout" path="M 1.25E-6 -2.96296E-6 L 0.07851 -2.96296E-6 " pathEditMode="relative" rAng="0" ptsTypes="AA">
                                      <p:cBhvr>
                                        <p:cTn id="44" dur="1000" spd="-100000" fill="hold"/>
                                        <p:tgtEl>
                                          <p:spTgt spid="122"/>
                                        </p:tgtEl>
                                        <p:attrNameLst>
                                          <p:attrName>ppt_x</p:attrName>
                                          <p:attrName>ppt_y</p:attrName>
                                        </p:attrNameLst>
                                      </p:cBhvr>
                                      <p:rCtr x="3919" y="0"/>
                                    </p:animMotion>
                                  </p:childTnLst>
                                </p:cTn>
                              </p:par>
                              <p:par>
                                <p:cTn id="45" presetID="10" presetClass="entr" presetSubtype="0" fill="hold" grpId="0" nodeType="withEffect">
                                  <p:stCondLst>
                                    <p:cond delay="1800"/>
                                  </p:stCondLst>
                                  <p:childTnLst>
                                    <p:set>
                                      <p:cBhvr>
                                        <p:cTn id="46" dur="1" fill="hold">
                                          <p:stCondLst>
                                            <p:cond delay="0"/>
                                          </p:stCondLst>
                                        </p:cTn>
                                        <p:tgtEl>
                                          <p:spTgt spid="118"/>
                                        </p:tgtEl>
                                        <p:attrNameLst>
                                          <p:attrName>style.visibility</p:attrName>
                                        </p:attrNameLst>
                                      </p:cBhvr>
                                      <p:to>
                                        <p:strVal val="visible"/>
                                      </p:to>
                                    </p:set>
                                    <p:animEffect transition="in" filter="fade">
                                      <p:cBhvr>
                                        <p:cTn id="47" dur="1000"/>
                                        <p:tgtEl>
                                          <p:spTgt spid="118"/>
                                        </p:tgtEl>
                                      </p:cBhvr>
                                    </p:animEffect>
                                  </p:childTnLst>
                                </p:cTn>
                              </p:par>
                              <p:par>
                                <p:cTn id="48" presetID="42" presetClass="path" presetSubtype="0" decel="100000" fill="hold" grpId="1" nodeType="withEffect">
                                  <p:stCondLst>
                                    <p:cond delay="1800"/>
                                  </p:stCondLst>
                                  <p:childTnLst>
                                    <p:animMotion origin="layout" path="M 2.08333E-6 -4.44444E-6 L 0.07851 -4.44444E-6 " pathEditMode="relative" rAng="0" ptsTypes="AA">
                                      <p:cBhvr>
                                        <p:cTn id="49" dur="1000" spd="-100000" fill="hold"/>
                                        <p:tgtEl>
                                          <p:spTgt spid="118"/>
                                        </p:tgtEl>
                                        <p:attrNameLst>
                                          <p:attrName>ppt_x</p:attrName>
                                          <p:attrName>ppt_y</p:attrName>
                                        </p:attrNameLst>
                                      </p:cBhvr>
                                      <p:rCtr x="3919" y="0"/>
                                    </p:animMotion>
                                  </p:childTnLst>
                                </p:cTn>
                              </p:par>
                              <p:par>
                                <p:cTn id="50" presetID="10" presetClass="entr" presetSubtype="0" fill="hold" nodeType="withEffect">
                                  <p:stCondLst>
                                    <p:cond delay="100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1000"/>
                                        <p:tgtEl>
                                          <p:spTgt spid="123"/>
                                        </p:tgtEl>
                                      </p:cBhvr>
                                    </p:animEffect>
                                  </p:childTnLst>
                                </p:cTn>
                              </p:par>
                              <p:par>
                                <p:cTn id="53" presetID="42" presetClass="path" presetSubtype="0" decel="100000" fill="hold" nodeType="withEffect">
                                  <p:stCondLst>
                                    <p:cond delay="1000"/>
                                  </p:stCondLst>
                                  <p:childTnLst>
                                    <p:animMotion origin="layout" path="M 4.375E-6 3.33333E-6 L 4.375E-6 0.05463 " pathEditMode="relative" rAng="0" ptsTypes="AA">
                                      <p:cBhvr>
                                        <p:cTn id="54" dur="1500" spd="-100000" fill="hold"/>
                                        <p:tgtEl>
                                          <p:spTgt spid="123"/>
                                        </p:tgtEl>
                                        <p:attrNameLst>
                                          <p:attrName>ppt_x</p:attrName>
                                          <p:attrName>ppt_y</p:attrName>
                                        </p:attrNameLst>
                                      </p:cBhvr>
                                      <p:rCtr x="0" y="2731"/>
                                    </p:animMotion>
                                  </p:childTnLst>
                                </p:cTn>
                              </p:par>
                              <p:par>
                                <p:cTn id="55" presetID="10" presetClass="entr" presetSubtype="0" fill="hold" nodeType="withEffect">
                                  <p:stCondLst>
                                    <p:cond delay="130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1000"/>
                                        <p:tgtEl>
                                          <p:spTgt spid="106"/>
                                        </p:tgtEl>
                                      </p:cBhvr>
                                    </p:animEffect>
                                  </p:childTnLst>
                                </p:cTn>
                              </p:par>
                              <p:par>
                                <p:cTn id="58" presetID="42" presetClass="path" presetSubtype="0" decel="100000" fill="hold" nodeType="withEffect">
                                  <p:stCondLst>
                                    <p:cond delay="1300"/>
                                  </p:stCondLst>
                                  <p:childTnLst>
                                    <p:animMotion origin="layout" path="M 4.375E-6 -1.85185E-6 L 4.375E-6 0.05463 " pathEditMode="relative" rAng="0" ptsTypes="AA">
                                      <p:cBhvr>
                                        <p:cTn id="59" dur="1500" spd="-100000" fill="hold"/>
                                        <p:tgtEl>
                                          <p:spTgt spid="106"/>
                                        </p:tgtEl>
                                        <p:attrNameLst>
                                          <p:attrName>ppt_x</p:attrName>
                                          <p:attrName>ppt_y</p:attrName>
                                        </p:attrNameLst>
                                      </p:cBhvr>
                                      <p:rCtr x="0" y="2731"/>
                                    </p:animMotion>
                                  </p:childTnLst>
                                </p:cTn>
                              </p:par>
                              <p:par>
                                <p:cTn id="60" presetID="10" presetClass="entr" presetSubtype="0" fill="hold" nodeType="withEffect">
                                  <p:stCondLst>
                                    <p:cond delay="150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childTnLst>
                                </p:cTn>
                              </p:par>
                              <p:par>
                                <p:cTn id="63" presetID="42" presetClass="path" presetSubtype="0" decel="100000" fill="hold" nodeType="withEffect">
                                  <p:stCondLst>
                                    <p:cond delay="1500"/>
                                  </p:stCondLst>
                                  <p:childTnLst>
                                    <p:animMotion origin="layout" path="M 4.375E-6 4.07407E-6 L 4.375E-6 0.05463 " pathEditMode="relative" rAng="0" ptsTypes="AA">
                                      <p:cBhvr>
                                        <p:cTn id="64" dur="1500" spd="-100000" fill="hold"/>
                                        <p:tgtEl>
                                          <p:spTgt spid="44"/>
                                        </p:tgtEl>
                                        <p:attrNameLst>
                                          <p:attrName>ppt_x</p:attrName>
                                          <p:attrName>ppt_y</p:attrName>
                                        </p:attrNameLst>
                                      </p:cBhvr>
                                      <p:rCtr x="0" y="2731"/>
                                    </p:animMotion>
                                  </p:childTnLst>
                                </p:cTn>
                              </p:par>
                              <p:par>
                                <p:cTn id="65" presetID="10" presetClass="entr" presetSubtype="0" fill="hold" nodeType="withEffect">
                                  <p:stCondLst>
                                    <p:cond delay="1700"/>
                                  </p:stCondLst>
                                  <p:childTnLst>
                                    <p:set>
                                      <p:cBhvr>
                                        <p:cTn id="66" dur="1" fill="hold">
                                          <p:stCondLst>
                                            <p:cond delay="0"/>
                                          </p:stCondLst>
                                        </p:cTn>
                                        <p:tgtEl>
                                          <p:spTgt spid="119"/>
                                        </p:tgtEl>
                                        <p:attrNameLst>
                                          <p:attrName>style.visibility</p:attrName>
                                        </p:attrNameLst>
                                      </p:cBhvr>
                                      <p:to>
                                        <p:strVal val="visible"/>
                                      </p:to>
                                    </p:set>
                                    <p:animEffect transition="in" filter="fade">
                                      <p:cBhvr>
                                        <p:cTn id="67" dur="1000"/>
                                        <p:tgtEl>
                                          <p:spTgt spid="119"/>
                                        </p:tgtEl>
                                      </p:cBhvr>
                                    </p:animEffect>
                                  </p:childTnLst>
                                </p:cTn>
                              </p:par>
                              <p:par>
                                <p:cTn id="68" presetID="42" presetClass="path" presetSubtype="0" decel="100000" fill="hold" nodeType="withEffect">
                                  <p:stCondLst>
                                    <p:cond delay="1700"/>
                                  </p:stCondLst>
                                  <p:childTnLst>
                                    <p:animMotion origin="layout" path="M 4.375E-6 4.07407E-6 L 4.375E-6 0.05463 " pathEditMode="relative" rAng="0" ptsTypes="AA">
                                      <p:cBhvr>
                                        <p:cTn id="69" dur="1500" spd="-100000" fill="hold"/>
                                        <p:tgtEl>
                                          <p:spTgt spid="119"/>
                                        </p:tgtEl>
                                        <p:attrNameLst>
                                          <p:attrName>ppt_x</p:attrName>
                                          <p:attrName>ppt_y</p:attrName>
                                        </p:attrNameLst>
                                      </p:cBhvr>
                                      <p:rCtr x="0" y="2731"/>
                                    </p:animMotion>
                                  </p:childTnLst>
                                </p:cTn>
                              </p:par>
                              <p:par>
                                <p:cTn id="70" presetID="10" presetClass="entr" presetSubtype="0" fill="hold" nodeType="withEffect">
                                  <p:stCondLst>
                                    <p:cond delay="1900"/>
                                  </p:stCondLst>
                                  <p:childTnLst>
                                    <p:set>
                                      <p:cBhvr>
                                        <p:cTn id="71" dur="1" fill="hold">
                                          <p:stCondLst>
                                            <p:cond delay="0"/>
                                          </p:stCondLst>
                                        </p:cTn>
                                        <p:tgtEl>
                                          <p:spTgt spid="115"/>
                                        </p:tgtEl>
                                        <p:attrNameLst>
                                          <p:attrName>style.visibility</p:attrName>
                                        </p:attrNameLst>
                                      </p:cBhvr>
                                      <p:to>
                                        <p:strVal val="visible"/>
                                      </p:to>
                                    </p:set>
                                    <p:animEffect transition="in" filter="fade">
                                      <p:cBhvr>
                                        <p:cTn id="72" dur="1000"/>
                                        <p:tgtEl>
                                          <p:spTgt spid="115"/>
                                        </p:tgtEl>
                                      </p:cBhvr>
                                    </p:animEffect>
                                  </p:childTnLst>
                                </p:cTn>
                              </p:par>
                              <p:par>
                                <p:cTn id="73" presetID="42" presetClass="path" presetSubtype="0" decel="100000" fill="hold" nodeType="withEffect">
                                  <p:stCondLst>
                                    <p:cond delay="1900"/>
                                  </p:stCondLst>
                                  <p:childTnLst>
                                    <p:animMotion origin="layout" path="M 4.375E-6 -4.44444E-6 L 4.375E-6 0.05463 " pathEditMode="relative" rAng="0" ptsTypes="AA">
                                      <p:cBhvr>
                                        <p:cTn id="74" dur="1500" spd="-100000" fill="hold"/>
                                        <p:tgtEl>
                                          <p:spTgt spid="115"/>
                                        </p:tgtEl>
                                        <p:attrNameLst>
                                          <p:attrName>ppt_x</p:attrName>
                                          <p:attrName>ppt_y</p:attrName>
                                        </p:attrNameLst>
                                      </p:cBhvr>
                                      <p:rCtr x="0" y="2731"/>
                                    </p:animMotion>
                                  </p:childTnLst>
                                </p:cTn>
                              </p:par>
                              <p:par>
                                <p:cTn id="75" presetID="10" presetClass="entr" presetSubtype="0" fill="hold" nodeType="withEffect">
                                  <p:stCondLst>
                                    <p:cond delay="80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childTnLst>
                                </p:cTn>
                              </p:par>
                              <p:par>
                                <p:cTn id="78" presetID="42" presetClass="path" presetSubtype="0" decel="100000" fill="hold" nodeType="withEffect">
                                  <p:stCondLst>
                                    <p:cond delay="800"/>
                                  </p:stCondLst>
                                  <p:childTnLst>
                                    <p:animMotion origin="layout" path="M 3.125E-6 2.22222E-6 L 0.07851 2.22222E-6 " pathEditMode="relative" rAng="0" ptsTypes="AA">
                                      <p:cBhvr>
                                        <p:cTn id="79" dur="1000" spd="-100000" fill="hold"/>
                                        <p:tgtEl>
                                          <p:spTgt spid="32"/>
                                        </p:tgtEl>
                                        <p:attrNameLst>
                                          <p:attrName>ppt_x</p:attrName>
                                          <p:attrName>ppt_y</p:attrName>
                                        </p:attrNameLst>
                                      </p:cBhvr>
                                      <p:rCtr x="39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34" grpId="0"/>
      <p:bldP spid="34" grpId="1"/>
      <p:bldP spid="36" grpId="0" animBg="1"/>
      <p:bldP spid="72" grpId="0"/>
      <p:bldP spid="72" grpId="1"/>
      <p:bldP spid="109" grpId="0"/>
      <p:bldP spid="109" grpId="1"/>
      <p:bldP spid="118" grpId="0"/>
      <p:bldP spid="118" grpId="1"/>
      <p:bldP spid="122" grpId="0"/>
      <p:bldP spid="122" grpId="1"/>
      <p:bldP spid="129" grpId="0"/>
      <p:bldP spid="12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76EA10B-0FEF-C94D-88AC-6BF45C1227FC}"/>
              </a:ext>
            </a:extLst>
          </p:cNvPr>
          <p:cNvPicPr>
            <a:picLocks noChangeAspect="1"/>
          </p:cNvPicPr>
          <p:nvPr/>
        </p:nvPicPr>
        <p:blipFill rotWithShape="1">
          <a:blip r:embed="rId3"/>
          <a:srcRect r="20337" b="10169"/>
          <a:stretch/>
        </p:blipFill>
        <p:spPr>
          <a:xfrm flipH="1">
            <a:off x="0" y="1574699"/>
            <a:ext cx="4152452" cy="4622899"/>
          </a:xfrm>
          <a:prstGeom prst="rect">
            <a:avLst/>
          </a:prstGeom>
        </p:spPr>
      </p:pic>
      <p:sp>
        <p:nvSpPr>
          <p:cNvPr id="34" name="TextBox 33">
            <a:extLst>
              <a:ext uri="{FF2B5EF4-FFF2-40B4-BE49-F238E27FC236}">
                <a16:creationId xmlns:a16="http://schemas.microsoft.com/office/drawing/2014/main" id="{0CC013A0-B165-6141-A25B-0CEE7C5F142A}"/>
              </a:ext>
            </a:extLst>
          </p:cNvPr>
          <p:cNvSpPr txBox="1"/>
          <p:nvPr/>
        </p:nvSpPr>
        <p:spPr>
          <a:xfrm>
            <a:off x="319157" y="324924"/>
            <a:ext cx="2821606" cy="415498"/>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1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Elektrik Motorları</a:t>
            </a:r>
          </a:p>
        </p:txBody>
      </p:sp>
      <p:cxnSp>
        <p:nvCxnSpPr>
          <p:cNvPr id="35" name="Straight Connector 34">
            <a:extLst>
              <a:ext uri="{FF2B5EF4-FFF2-40B4-BE49-F238E27FC236}">
                <a16:creationId xmlns:a16="http://schemas.microsoft.com/office/drawing/2014/main" id="{88669CAF-93B7-3940-9F0E-7E141A4C305A}"/>
              </a:ext>
            </a:extLst>
          </p:cNvPr>
          <p:cNvCxnSpPr>
            <a:cxnSpLocks/>
          </p:cNvCxnSpPr>
          <p:nvPr/>
        </p:nvCxnSpPr>
        <p:spPr>
          <a:xfrm>
            <a:off x="0" y="825211"/>
            <a:ext cx="3033656"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9" name="Picture 28" descr="LOGO SHDW.png">
            <a:extLst>
              <a:ext uri="{FF2B5EF4-FFF2-40B4-BE49-F238E27FC236}">
                <a16:creationId xmlns:a16="http://schemas.microsoft.com/office/drawing/2014/main" id="{18B3973B-76BA-0941-B856-0704533F8C51}"/>
              </a:ext>
            </a:extLst>
          </p:cNvPr>
          <p:cNvPicPr>
            <a:picLocks noChangeAspect="1"/>
          </p:cNvPicPr>
          <p:nvPr/>
        </p:nvPicPr>
        <p:blipFill>
          <a:blip r:embed="rId4">
            <a:alphaModFix amt="58000"/>
            <a:extLst>
              <a:ext uri="{28A0092B-C50C-407E-A947-70E740481C1C}">
                <a14:useLocalDpi xmlns:a14="http://schemas.microsoft.com/office/drawing/2010/main" val="0"/>
              </a:ext>
            </a:extLst>
          </a:blip>
          <a:stretch>
            <a:fillRect/>
          </a:stretch>
        </p:blipFill>
        <p:spPr>
          <a:xfrm>
            <a:off x="3607900" y="2035889"/>
            <a:ext cx="4976200" cy="539819"/>
          </a:xfrm>
          <a:prstGeom prst="rect">
            <a:avLst/>
          </a:prstGeom>
        </p:spPr>
      </p:pic>
      <p:grpSp>
        <p:nvGrpSpPr>
          <p:cNvPr id="30" name="Group 29">
            <a:extLst>
              <a:ext uri="{FF2B5EF4-FFF2-40B4-BE49-F238E27FC236}">
                <a16:creationId xmlns:a16="http://schemas.microsoft.com/office/drawing/2014/main" id="{BAC5BF78-7090-4D46-A9FA-2D1DAA2B7141}"/>
              </a:ext>
            </a:extLst>
          </p:cNvPr>
          <p:cNvGrpSpPr/>
          <p:nvPr/>
        </p:nvGrpSpPr>
        <p:grpSpPr>
          <a:xfrm>
            <a:off x="3469473" y="1574699"/>
            <a:ext cx="5253054" cy="468304"/>
            <a:chOff x="3469473" y="1273623"/>
            <a:chExt cx="5253054" cy="468304"/>
          </a:xfrm>
        </p:grpSpPr>
        <p:sp>
          <p:nvSpPr>
            <p:cNvPr id="31" name="Rounded Rectangle 30">
              <a:extLst>
                <a:ext uri="{FF2B5EF4-FFF2-40B4-BE49-F238E27FC236}">
                  <a16:creationId xmlns:a16="http://schemas.microsoft.com/office/drawing/2014/main" id="{B675C2F2-4124-2242-9BE8-0CB6B7A1D710}"/>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2" name="TextBox 31">
              <a:extLst>
                <a:ext uri="{FF2B5EF4-FFF2-40B4-BE49-F238E27FC236}">
                  <a16:creationId xmlns:a16="http://schemas.microsoft.com/office/drawing/2014/main" id="{FB30A1AB-16D1-5149-8378-F3A79449F417}"/>
                </a:ext>
              </a:extLst>
            </p:cNvPr>
            <p:cNvSpPr txBox="1"/>
            <p:nvPr/>
          </p:nvSpPr>
          <p:spPr>
            <a:xfrm>
              <a:off x="4536939" y="1354832"/>
              <a:ext cx="3118161"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rPr>
                <a:t>Verimlilik Uygulaması Örneği</a:t>
              </a:r>
            </a:p>
          </p:txBody>
        </p:sp>
      </p:grpSp>
      <p:graphicFrame>
        <p:nvGraphicFramePr>
          <p:cNvPr id="33" name="Table 3">
            <a:extLst>
              <a:ext uri="{FF2B5EF4-FFF2-40B4-BE49-F238E27FC236}">
                <a16:creationId xmlns:a16="http://schemas.microsoft.com/office/drawing/2014/main" id="{768803CF-2F63-0645-8FF1-405D68BBE993}"/>
              </a:ext>
            </a:extLst>
          </p:cNvPr>
          <p:cNvGraphicFramePr>
            <a:graphicFrameLocks noGrp="1"/>
          </p:cNvGraphicFramePr>
          <p:nvPr>
            <p:extLst/>
          </p:nvPr>
        </p:nvGraphicFramePr>
        <p:xfrm>
          <a:off x="6199991" y="2303802"/>
          <a:ext cx="4876800" cy="3456000"/>
        </p:xfrm>
        <a:graphic>
          <a:graphicData uri="http://schemas.openxmlformats.org/drawingml/2006/table">
            <a:tbl>
              <a:tblPr firstRow="1" bandRow="1">
                <a:tableStyleId>{5C22544A-7EE6-4342-B048-85BDC9FD1C3A}</a:tableStyleId>
              </a:tblPr>
              <a:tblGrid>
                <a:gridCol w="2802315">
                  <a:extLst>
                    <a:ext uri="{9D8B030D-6E8A-4147-A177-3AD203B41FA5}">
                      <a16:colId xmlns:a16="http://schemas.microsoft.com/office/drawing/2014/main" val="7306071"/>
                    </a:ext>
                  </a:extLst>
                </a:gridCol>
                <a:gridCol w="2074485">
                  <a:extLst>
                    <a:ext uri="{9D8B030D-6E8A-4147-A177-3AD203B41FA5}">
                      <a16:colId xmlns:a16="http://schemas.microsoft.com/office/drawing/2014/main" val="156719252"/>
                    </a:ext>
                  </a:extLst>
                </a:gridCol>
              </a:tblGrid>
              <a:tr h="576000">
                <a:tc gridSpan="2">
                  <a:txBody>
                    <a:bodyPr/>
                    <a:lstStyle/>
                    <a:p>
                      <a:pPr algn="ctr">
                        <a:lnSpc>
                          <a:spcPts val="1600"/>
                        </a:lnSpc>
                      </a:pPr>
                      <a:r>
                        <a:rPr lang="en-US" sz="1000" u="none" dirty="0" err="1">
                          <a:solidFill>
                            <a:schemeClr val="accent1"/>
                          </a:solidFill>
                          <a:latin typeface="Verdana" panose="020B0604030504040204" pitchFamily="34" charset="0"/>
                          <a:ea typeface="Verdana" panose="020B0604030504040204" pitchFamily="34" charset="0"/>
                          <a:cs typeface="Verdana" panose="020B0604030504040204" pitchFamily="34" charset="0"/>
                        </a:rPr>
                        <a:t>UYGULAMA</a:t>
                      </a:r>
                      <a:r>
                        <a:rPr lang="en-US" sz="1000" u="none"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r>
                        <a:rPr lang="en-US" sz="1000" u="none" dirty="0" err="1">
                          <a:solidFill>
                            <a:schemeClr val="accent1"/>
                          </a:solidFill>
                          <a:latin typeface="Verdana" panose="020B0604030504040204" pitchFamily="34" charset="0"/>
                          <a:ea typeface="Verdana" panose="020B0604030504040204" pitchFamily="34" charset="0"/>
                          <a:cs typeface="Verdana" panose="020B0604030504040204" pitchFamily="34" charset="0"/>
                        </a:rPr>
                        <a:t>SONRASI</a:t>
                      </a:r>
                      <a:endParaRPr lang="en-US" sz="1000" u="none"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tr-TR" sz="1050" b="0" u="none"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1.500</a:t>
                      </a:r>
                      <a:r>
                        <a:rPr lang="tr-TR" sz="1050" b="0" u="none" baseline="0"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 adet Elektrik Motoru</a:t>
                      </a:r>
                      <a:endParaRPr lang="x-none" sz="1100" b="0" dirty="0" smtClean="0">
                        <a:solidFill>
                          <a:schemeClr val="accent1"/>
                        </a:solidFill>
                        <a:latin typeface="Verdana" panose="020B0604030504040204" pitchFamily="34" charset="0"/>
                        <a:ea typeface="Verdana" panose="020B0604030504040204" pitchFamily="34" charset="0"/>
                        <a:cs typeface="Verdana" panose="020B0604030504040204" pitchFamily="34" charset="0"/>
                      </a:endParaRPr>
                    </a:p>
                  </a:txBody>
                  <a:tcPr marB="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2831238948"/>
                  </a:ext>
                </a:extLst>
              </a:tr>
              <a:tr h="360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Motor Kapasitesi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0,55 kW</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360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Motor Verimi (IE3)</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%78,4</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88311"/>
                  </a:ext>
                </a:extLst>
              </a:tr>
              <a:tr h="360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Yıllık Çalışma Süresi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5.760</a:t>
                      </a:r>
                      <a:endParaRPr lang="x-none"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360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Yüklenme Oranı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%100</a:t>
                      </a:r>
                      <a:endPar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3642660"/>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Mevcut Elektrik</a:t>
                      </a:r>
                      <a:r>
                        <a:rPr lang="tr-TR" sz="1100" baseline="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Tüketimi </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tr-TR" sz="1100"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kWh</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x-none"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  6.059.678</a:t>
                      </a:r>
                      <a:endPar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8915242"/>
                  </a:ext>
                </a:extLst>
              </a:tr>
              <a:tr h="360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Tasarruf (</a:t>
                      </a:r>
                      <a:r>
                        <a:rPr lang="tr-TR" sz="1100"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kWh</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 1.189.749</a:t>
                      </a:r>
                      <a:endPar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8886662"/>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Tasarruf (TL)</a:t>
                      </a:r>
                      <a:endParaRPr lang="x-none"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 773.337</a:t>
                      </a:r>
                      <a:endPar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887049"/>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Geri Ödeme Süresi</a:t>
                      </a:r>
                      <a:endParaRPr lang="x-none"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2,06</a:t>
                      </a:r>
                      <a:endPar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7525551"/>
                  </a:ext>
                </a:extLst>
              </a:tr>
            </a:tbl>
          </a:graphicData>
        </a:graphic>
      </p:graphicFrame>
      <p:graphicFrame>
        <p:nvGraphicFramePr>
          <p:cNvPr id="37" name="Table 3">
            <a:extLst>
              <a:ext uri="{FF2B5EF4-FFF2-40B4-BE49-F238E27FC236}">
                <a16:creationId xmlns:a16="http://schemas.microsoft.com/office/drawing/2014/main" id="{13B85382-C0A0-EC45-810F-74AE186C72B7}"/>
              </a:ext>
            </a:extLst>
          </p:cNvPr>
          <p:cNvGraphicFramePr>
            <a:graphicFrameLocks noGrp="1"/>
          </p:cNvGraphicFramePr>
          <p:nvPr>
            <p:extLst/>
          </p:nvPr>
        </p:nvGraphicFramePr>
        <p:xfrm>
          <a:off x="1135064" y="2303802"/>
          <a:ext cx="4876800" cy="2376000"/>
        </p:xfrm>
        <a:graphic>
          <a:graphicData uri="http://schemas.openxmlformats.org/drawingml/2006/table">
            <a:tbl>
              <a:tblPr firstRow="1" bandRow="1">
                <a:tableStyleId>{5C22544A-7EE6-4342-B048-85BDC9FD1C3A}</a:tableStyleId>
              </a:tblPr>
              <a:tblGrid>
                <a:gridCol w="2807746">
                  <a:extLst>
                    <a:ext uri="{9D8B030D-6E8A-4147-A177-3AD203B41FA5}">
                      <a16:colId xmlns:a16="http://schemas.microsoft.com/office/drawing/2014/main" val="7306071"/>
                    </a:ext>
                  </a:extLst>
                </a:gridCol>
                <a:gridCol w="2069054">
                  <a:extLst>
                    <a:ext uri="{9D8B030D-6E8A-4147-A177-3AD203B41FA5}">
                      <a16:colId xmlns:a16="http://schemas.microsoft.com/office/drawing/2014/main" val="156719252"/>
                    </a:ext>
                  </a:extLst>
                </a:gridCol>
              </a:tblGrid>
              <a:tr h="576000">
                <a:tc gridSpan="2">
                  <a:txBody>
                    <a:bodyPr/>
                    <a:lstStyle/>
                    <a:p>
                      <a:pPr algn="ctr">
                        <a:lnSpc>
                          <a:spcPts val="1600"/>
                        </a:lnSpc>
                      </a:pPr>
                      <a:r>
                        <a:rPr lang="tr-TR" sz="1000" u="none" dirty="0">
                          <a:solidFill>
                            <a:schemeClr val="accent1"/>
                          </a:solidFill>
                          <a:latin typeface="Verdana" panose="020B0604030504040204" pitchFamily="34" charset="0"/>
                          <a:ea typeface="Verdana" panose="020B0604030504040204" pitchFamily="34" charset="0"/>
                          <a:cs typeface="Verdana" panose="020B0604030504040204" pitchFamily="34" charset="0"/>
                        </a:rPr>
                        <a:t>MEVCUT </a:t>
                      </a:r>
                      <a:r>
                        <a:rPr lang="tr-TR" sz="1000" u="none"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DURUM</a:t>
                      </a:r>
                    </a:p>
                    <a:p>
                      <a:pPr algn="ctr">
                        <a:lnSpc>
                          <a:spcPts val="1600"/>
                        </a:lnSpc>
                      </a:pPr>
                      <a:r>
                        <a:rPr lang="tr-TR" sz="1000" b="0" u="none"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1.500</a:t>
                      </a:r>
                      <a:r>
                        <a:rPr lang="tr-TR" sz="1000" b="0" u="none" baseline="0"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 adet Elektrik Motoru</a:t>
                      </a:r>
                      <a:endParaRPr lang="x-none" sz="1050" b="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txBody>
                  <a:tcPr marB="10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tc hMerge="1">
                  <a:txBody>
                    <a:bodyPr/>
                    <a:lstStyle/>
                    <a:p>
                      <a:endParaRPr lang="x-none"/>
                    </a:p>
                  </a:txBody>
                  <a:tcPr/>
                </a:tc>
                <a:extLst>
                  <a:ext uri="{0D108BD9-81ED-4DB2-BD59-A6C34878D82A}">
                    <a16:rowId xmlns:a16="http://schemas.microsoft.com/office/drawing/2014/main" val="2233216098"/>
                  </a:ext>
                </a:extLst>
              </a:tr>
              <a:tr h="360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Motor Kapasitesi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tc>
                  <a:txBody>
                    <a:bodyPr/>
                    <a:lstStyle/>
                    <a:p>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0,55 kW</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extLst>
                  <a:ext uri="{0D108BD9-81ED-4DB2-BD59-A6C34878D82A}">
                    <a16:rowId xmlns:a16="http://schemas.microsoft.com/office/drawing/2014/main" val="3934059716"/>
                  </a:ext>
                </a:extLst>
              </a:tr>
              <a:tr h="360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Motor Verimi (IE1)</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tc>
                  <a:txBody>
                    <a:bodyPr/>
                    <a:lstStyle/>
                    <a:p>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%65,6</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extLst>
                  <a:ext uri="{0D108BD9-81ED-4DB2-BD59-A6C34878D82A}">
                    <a16:rowId xmlns:a16="http://schemas.microsoft.com/office/drawing/2014/main" val="1469988311"/>
                  </a:ext>
                </a:extLst>
              </a:tr>
              <a:tr h="360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Yıllık Çalışma Süresi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tc>
                  <a:txBody>
                    <a:bodyPr/>
                    <a:lstStyle/>
                    <a:p>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5.760</a:t>
                      </a:r>
                      <a:endParaRPr lang="x-none"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extLst>
                  <a:ext uri="{0D108BD9-81ED-4DB2-BD59-A6C34878D82A}">
                    <a16:rowId xmlns:a16="http://schemas.microsoft.com/office/drawing/2014/main" val="1790463793"/>
                  </a:ext>
                </a:extLst>
              </a:tr>
              <a:tr h="360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Yüklenme Oranı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tc>
                  <a:txBody>
                    <a:bodyPr/>
                    <a:lstStyle/>
                    <a:p>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%100</a:t>
                      </a:r>
                      <a:endPar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extLst>
                  <a:ext uri="{0D108BD9-81ED-4DB2-BD59-A6C34878D82A}">
                    <a16:rowId xmlns:a16="http://schemas.microsoft.com/office/drawing/2014/main" val="4122071987"/>
                  </a:ext>
                </a:extLst>
              </a:tr>
              <a:tr h="360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Mevcut Elektrik</a:t>
                      </a:r>
                      <a:r>
                        <a:rPr lang="tr-TR" sz="1100" baseline="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Tüketimi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smtClean="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 7.249.427 </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tr-TR" sz="1100"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kWh</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x-none"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79000"/>
                      </a:schemeClr>
                    </a:solidFill>
                  </a:tcPr>
                </a:tc>
                <a:extLst>
                  <a:ext uri="{0D108BD9-81ED-4DB2-BD59-A6C34878D82A}">
                    <a16:rowId xmlns:a16="http://schemas.microsoft.com/office/drawing/2014/main" val="572260560"/>
                  </a:ext>
                </a:extLst>
              </a:tr>
            </a:tbl>
          </a:graphicData>
        </a:graphic>
      </p:graphicFrame>
      <p:cxnSp>
        <p:nvCxnSpPr>
          <p:cNvPr id="13" name="Straight Connector 12">
            <a:extLst>
              <a:ext uri="{FF2B5EF4-FFF2-40B4-BE49-F238E27FC236}">
                <a16:creationId xmlns:a16="http://schemas.microsoft.com/office/drawing/2014/main" id="{6B35A79C-4008-204C-BC62-5C8241E57D2E}"/>
              </a:ext>
            </a:extLst>
          </p:cNvPr>
          <p:cNvCxnSpPr>
            <a:cxnSpLocks/>
          </p:cNvCxnSpPr>
          <p:nvPr/>
        </p:nvCxnSpPr>
        <p:spPr>
          <a:xfrm>
            <a:off x="1255210" y="2868074"/>
            <a:ext cx="4636509"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1E78EC-8C84-DE4A-87BE-25784A5C78F1}"/>
              </a:ext>
            </a:extLst>
          </p:cNvPr>
          <p:cNvCxnSpPr>
            <a:cxnSpLocks/>
          </p:cNvCxnSpPr>
          <p:nvPr/>
        </p:nvCxnSpPr>
        <p:spPr>
          <a:xfrm>
            <a:off x="6320137" y="2868074"/>
            <a:ext cx="4636509"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78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42" presetClass="path" presetSubtype="0" decel="100000" fill="hold" nodeType="withEffect">
                                  <p:stCondLst>
                                    <p:cond delay="0"/>
                                  </p:stCondLst>
                                  <p:childTnLst>
                                    <p:animMotion origin="layout" path="M 0 2.59259E-6 L 0 0.03541 " pathEditMode="relative" rAng="0" ptsTypes="AA">
                                      <p:cBhvr>
                                        <p:cTn id="9" dur="1000" spd="-100000" fill="hold"/>
                                        <p:tgtEl>
                                          <p:spTgt spid="30"/>
                                        </p:tgtEl>
                                        <p:attrNameLst>
                                          <p:attrName>ppt_x</p:attrName>
                                          <p:attrName>ppt_y</p:attrName>
                                        </p:attrNameLst>
                                      </p:cBhvr>
                                      <p:rCtr x="0" y="1759"/>
                                    </p:animMotion>
                                  </p:childTnLst>
                                </p:cTn>
                              </p:par>
                              <p:par>
                                <p:cTn id="10" presetID="6" presetClass="entr" presetSubtype="32"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out)">
                                      <p:cBhvr>
                                        <p:cTn id="12" dur="1000"/>
                                        <p:tgtEl>
                                          <p:spTgt spid="29"/>
                                        </p:tgtEl>
                                      </p:cBhvr>
                                    </p:animEffect>
                                  </p:childTnLst>
                                </p:cTn>
                              </p:par>
                              <p:par>
                                <p:cTn id="13" presetID="10" presetClass="entr" presetSubtype="0" fill="hold" nodeType="withEffect">
                                  <p:stCondLst>
                                    <p:cond delay="10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cTn>
                              </p:par>
                              <p:par>
                                <p:cTn id="16" presetID="42" presetClass="path" presetSubtype="0" decel="100000" fill="hold" nodeType="withEffect">
                                  <p:stCondLst>
                                    <p:cond delay="1000"/>
                                  </p:stCondLst>
                                  <p:childTnLst>
                                    <p:animMotion origin="layout" path="M 2.29167E-6 -2.59259E-6 L 2.29167E-6 0.05463 " pathEditMode="relative" rAng="0" ptsTypes="AA">
                                      <p:cBhvr>
                                        <p:cTn id="17" dur="1500" spd="-100000" fill="hold"/>
                                        <p:tgtEl>
                                          <p:spTgt spid="37"/>
                                        </p:tgtEl>
                                        <p:attrNameLst>
                                          <p:attrName>ppt_x</p:attrName>
                                          <p:attrName>ppt_y</p:attrName>
                                        </p:attrNameLst>
                                      </p:cBhvr>
                                      <p:rCtr x="0" y="2731"/>
                                    </p:animMotion>
                                  </p:childTnLst>
                                </p:cTn>
                              </p:par>
                              <p:par>
                                <p:cTn id="18" presetID="10" presetClass="entr" presetSubtype="0" fill="hold" nodeType="withEffect">
                                  <p:stCondLst>
                                    <p:cond delay="10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childTnLst>
                                </p:cTn>
                              </p:par>
                              <p:par>
                                <p:cTn id="21" presetID="42" presetClass="path" presetSubtype="0" decel="100000" fill="hold" nodeType="withEffect">
                                  <p:stCondLst>
                                    <p:cond delay="1000"/>
                                  </p:stCondLst>
                                  <p:childTnLst>
                                    <p:animMotion origin="layout" path="M -3.75E-6 -3.7037E-6 L -3.75E-6 0.05463 " pathEditMode="relative" rAng="0" ptsTypes="AA">
                                      <p:cBhvr>
                                        <p:cTn id="22" dur="1500" spd="-100000" fill="hold"/>
                                        <p:tgtEl>
                                          <p:spTgt spid="33"/>
                                        </p:tgtEl>
                                        <p:attrNameLst>
                                          <p:attrName>ppt_x</p:attrName>
                                          <p:attrName>ppt_y</p:attrName>
                                        </p:attrNameLst>
                                      </p:cBhvr>
                                      <p:rCtr x="0" y="2731"/>
                                    </p:animMotion>
                                  </p:childTnLst>
                                </p:cTn>
                              </p:par>
                              <p:par>
                                <p:cTn id="23" presetID="10" presetClass="entr" presetSubtype="0" fill="hold" nodeType="withEffect">
                                  <p:stCondLst>
                                    <p:cond delay="11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par>
                                <p:cTn id="26" presetID="42" presetClass="path" presetSubtype="0" decel="100000" fill="hold" nodeType="withEffect">
                                  <p:stCondLst>
                                    <p:cond delay="1100"/>
                                  </p:stCondLst>
                                  <p:childTnLst>
                                    <p:animMotion origin="layout" path="M 2.5E-6 -1.85185E-6 L 2.5E-6 0.06227 " pathEditMode="relative" rAng="0" ptsTypes="AA">
                                      <p:cBhvr>
                                        <p:cTn id="27" dur="1500" spd="-100000" fill="hold"/>
                                        <p:tgtEl>
                                          <p:spTgt spid="13"/>
                                        </p:tgtEl>
                                        <p:attrNameLst>
                                          <p:attrName>ppt_x</p:attrName>
                                          <p:attrName>ppt_y</p:attrName>
                                        </p:attrNameLst>
                                      </p:cBhvr>
                                      <p:rCtr x="0" y="3102"/>
                                    </p:animMotion>
                                  </p:childTnLst>
                                </p:cTn>
                              </p:par>
                              <p:par>
                                <p:cTn id="28" presetID="10" presetClass="entr" presetSubtype="0" fill="hold" nodeType="withEffect">
                                  <p:stCondLst>
                                    <p:cond delay="11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par>
                                <p:cTn id="31" presetID="42" presetClass="path" presetSubtype="0" decel="100000" fill="hold" nodeType="withEffect">
                                  <p:stCondLst>
                                    <p:cond delay="1100"/>
                                  </p:stCondLst>
                                  <p:childTnLst>
                                    <p:animMotion origin="layout" path="M 2.5E-6 -1.85185E-6 L 2.5E-6 0.06227 " pathEditMode="relative" rAng="0" ptsTypes="AA">
                                      <p:cBhvr>
                                        <p:cTn id="32" dur="1500" spd="-100000" fill="hold"/>
                                        <p:tgtEl>
                                          <p:spTgt spid="14"/>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95D49485-F777-DA4C-A61E-571D1097669E}"/>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34" name="TextBox 33">
            <a:extLst>
              <a:ext uri="{FF2B5EF4-FFF2-40B4-BE49-F238E27FC236}">
                <a16:creationId xmlns:a16="http://schemas.microsoft.com/office/drawing/2014/main" id="{0CC013A0-B165-6141-A25B-0CEE7C5F142A}"/>
              </a:ext>
            </a:extLst>
          </p:cNvPr>
          <p:cNvSpPr txBox="1"/>
          <p:nvPr/>
        </p:nvSpPr>
        <p:spPr>
          <a:xfrm>
            <a:off x="319157" y="324924"/>
            <a:ext cx="3147015"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Soğutma Sistemleri</a:t>
            </a:r>
          </a:p>
        </p:txBody>
      </p:sp>
      <p:cxnSp>
        <p:nvCxnSpPr>
          <p:cNvPr id="35" name="Straight Connector 34">
            <a:extLst>
              <a:ext uri="{FF2B5EF4-FFF2-40B4-BE49-F238E27FC236}">
                <a16:creationId xmlns:a16="http://schemas.microsoft.com/office/drawing/2014/main" id="{88669CAF-93B7-3940-9F0E-7E141A4C305A}"/>
              </a:ext>
            </a:extLst>
          </p:cNvPr>
          <p:cNvCxnSpPr>
            <a:cxnSpLocks/>
          </p:cNvCxnSpPr>
          <p:nvPr/>
        </p:nvCxnSpPr>
        <p:spPr>
          <a:xfrm>
            <a:off x="0" y="825211"/>
            <a:ext cx="3367144"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24FC13F-D08C-674E-B3CD-901CAA7EF989}"/>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5" name="Picture 4">
            <a:extLst>
              <a:ext uri="{FF2B5EF4-FFF2-40B4-BE49-F238E27FC236}">
                <a16:creationId xmlns:a16="http://schemas.microsoft.com/office/drawing/2014/main" id="{4A56C589-C364-A045-8DE5-F6104E6F2B46}"/>
              </a:ext>
            </a:extLst>
          </p:cNvPr>
          <p:cNvPicPr>
            <a:picLocks noChangeAspect="1"/>
          </p:cNvPicPr>
          <p:nvPr/>
        </p:nvPicPr>
        <p:blipFill>
          <a:blip r:embed="rId3"/>
          <a:stretch>
            <a:fillRect/>
          </a:stretch>
        </p:blipFill>
        <p:spPr>
          <a:xfrm>
            <a:off x="1163802" y="2738906"/>
            <a:ext cx="1594540" cy="1907487"/>
          </a:xfrm>
          <a:prstGeom prst="rect">
            <a:avLst/>
          </a:prstGeom>
        </p:spPr>
      </p:pic>
      <p:pic>
        <p:nvPicPr>
          <p:cNvPr id="32" name="Picture 31">
            <a:extLst>
              <a:ext uri="{FF2B5EF4-FFF2-40B4-BE49-F238E27FC236}">
                <a16:creationId xmlns:a16="http://schemas.microsoft.com/office/drawing/2014/main" id="{32314A1E-0699-4546-9790-B80247C071BC}"/>
              </a:ext>
            </a:extLst>
          </p:cNvPr>
          <p:cNvPicPr>
            <a:picLocks noChangeAspect="1"/>
          </p:cNvPicPr>
          <p:nvPr/>
        </p:nvPicPr>
        <p:blipFill>
          <a:blip r:embed="rId4"/>
          <a:srcRect/>
          <a:stretch/>
        </p:blipFill>
        <p:spPr>
          <a:xfrm>
            <a:off x="2961691" y="2867340"/>
            <a:ext cx="1691706" cy="1670200"/>
          </a:xfrm>
          <a:prstGeom prst="rect">
            <a:avLst/>
          </a:prstGeom>
        </p:spPr>
      </p:pic>
      <p:pic>
        <p:nvPicPr>
          <p:cNvPr id="37" name="Picture 36">
            <a:extLst>
              <a:ext uri="{FF2B5EF4-FFF2-40B4-BE49-F238E27FC236}">
                <a16:creationId xmlns:a16="http://schemas.microsoft.com/office/drawing/2014/main" id="{CC6CC605-B9D3-EB4E-A4EC-855128E84D5D}"/>
              </a:ext>
            </a:extLst>
          </p:cNvPr>
          <p:cNvPicPr>
            <a:picLocks noChangeAspect="1"/>
          </p:cNvPicPr>
          <p:nvPr/>
        </p:nvPicPr>
        <p:blipFill>
          <a:blip r:embed="rId5"/>
          <a:srcRect/>
          <a:stretch/>
        </p:blipFill>
        <p:spPr>
          <a:xfrm>
            <a:off x="5295363" y="2771180"/>
            <a:ext cx="1921908" cy="2035920"/>
          </a:xfrm>
          <a:prstGeom prst="rect">
            <a:avLst/>
          </a:prstGeom>
        </p:spPr>
      </p:pic>
      <p:pic>
        <p:nvPicPr>
          <p:cNvPr id="38" name="Picture 37">
            <a:extLst>
              <a:ext uri="{FF2B5EF4-FFF2-40B4-BE49-F238E27FC236}">
                <a16:creationId xmlns:a16="http://schemas.microsoft.com/office/drawing/2014/main" id="{C078A738-4C46-E547-90C6-86CAE191827F}"/>
              </a:ext>
            </a:extLst>
          </p:cNvPr>
          <p:cNvPicPr>
            <a:picLocks noChangeAspect="1"/>
          </p:cNvPicPr>
          <p:nvPr/>
        </p:nvPicPr>
        <p:blipFill>
          <a:blip r:embed="rId6"/>
          <a:srcRect/>
          <a:stretch/>
        </p:blipFill>
        <p:spPr>
          <a:xfrm>
            <a:off x="7721283" y="2817134"/>
            <a:ext cx="1224032" cy="1865193"/>
          </a:xfrm>
          <a:prstGeom prst="rect">
            <a:avLst/>
          </a:prstGeom>
        </p:spPr>
      </p:pic>
      <p:pic>
        <p:nvPicPr>
          <p:cNvPr id="39" name="Picture 38">
            <a:extLst>
              <a:ext uri="{FF2B5EF4-FFF2-40B4-BE49-F238E27FC236}">
                <a16:creationId xmlns:a16="http://schemas.microsoft.com/office/drawing/2014/main" id="{79716517-907D-9944-ABD7-22DDB3BC754C}"/>
              </a:ext>
            </a:extLst>
          </p:cNvPr>
          <p:cNvPicPr>
            <a:picLocks noChangeAspect="1"/>
          </p:cNvPicPr>
          <p:nvPr/>
        </p:nvPicPr>
        <p:blipFill>
          <a:blip r:embed="rId7"/>
          <a:srcRect/>
          <a:stretch/>
        </p:blipFill>
        <p:spPr>
          <a:xfrm>
            <a:off x="9260636" y="2966076"/>
            <a:ext cx="1675470" cy="1217332"/>
          </a:xfrm>
          <a:prstGeom prst="rect">
            <a:avLst/>
          </a:prstGeom>
        </p:spPr>
      </p:pic>
      <p:grpSp>
        <p:nvGrpSpPr>
          <p:cNvPr id="9" name="Group 8">
            <a:extLst>
              <a:ext uri="{FF2B5EF4-FFF2-40B4-BE49-F238E27FC236}">
                <a16:creationId xmlns:a16="http://schemas.microsoft.com/office/drawing/2014/main" id="{FE0AA6A4-BD3A-2142-8EBB-4B448A834140}"/>
              </a:ext>
            </a:extLst>
          </p:cNvPr>
          <p:cNvGrpSpPr/>
          <p:nvPr/>
        </p:nvGrpSpPr>
        <p:grpSpPr>
          <a:xfrm>
            <a:off x="1079775" y="4530970"/>
            <a:ext cx="1804744" cy="795995"/>
            <a:chOff x="798987" y="4651940"/>
            <a:chExt cx="1985219" cy="875595"/>
          </a:xfrm>
        </p:grpSpPr>
        <p:sp>
          <p:nvSpPr>
            <p:cNvPr id="49" name="Freeform 48">
              <a:extLst>
                <a:ext uri="{FF2B5EF4-FFF2-40B4-BE49-F238E27FC236}">
                  <a16:creationId xmlns:a16="http://schemas.microsoft.com/office/drawing/2014/main" id="{8B027417-D47C-7E45-AD12-DDF7476236F2}"/>
                </a:ext>
              </a:extLst>
            </p:cNvPr>
            <p:cNvSpPr/>
            <p:nvPr/>
          </p:nvSpPr>
          <p:spPr>
            <a:xfrm>
              <a:off x="798987" y="4651940"/>
              <a:ext cx="1985219" cy="875595"/>
            </a:xfrm>
            <a:custGeom>
              <a:avLst/>
              <a:gdLst>
                <a:gd name="connsiteX0" fmla="*/ 917986 w 1804744"/>
                <a:gd name="connsiteY0" fmla="*/ 0 h 770308"/>
                <a:gd name="connsiteX1" fmla="*/ 1027308 w 1804744"/>
                <a:gd name="connsiteY1" fmla="*/ 188485 h 770308"/>
                <a:gd name="connsiteX2" fmla="*/ 1707772 w 1804744"/>
                <a:gd name="connsiteY2" fmla="*/ 188485 h 770308"/>
                <a:gd name="connsiteX3" fmla="*/ 1804744 w 1804744"/>
                <a:gd name="connsiteY3" fmla="*/ 285457 h 770308"/>
                <a:gd name="connsiteX4" fmla="*/ 1804744 w 1804744"/>
                <a:gd name="connsiteY4" fmla="*/ 673336 h 770308"/>
                <a:gd name="connsiteX5" fmla="*/ 1707772 w 1804744"/>
                <a:gd name="connsiteY5" fmla="*/ 770308 h 770308"/>
                <a:gd name="connsiteX6" fmla="*/ 96972 w 1804744"/>
                <a:gd name="connsiteY6" fmla="*/ 770308 h 770308"/>
                <a:gd name="connsiteX7" fmla="*/ 0 w 1804744"/>
                <a:gd name="connsiteY7" fmla="*/ 673336 h 770308"/>
                <a:gd name="connsiteX8" fmla="*/ 0 w 1804744"/>
                <a:gd name="connsiteY8" fmla="*/ 285457 h 770308"/>
                <a:gd name="connsiteX9" fmla="*/ 96972 w 1804744"/>
                <a:gd name="connsiteY9" fmla="*/ 188485 h 770308"/>
                <a:gd name="connsiteX10" fmla="*/ 808665 w 1804744"/>
                <a:gd name="connsiteY10" fmla="*/ 188485 h 77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4744" h="770308">
                  <a:moveTo>
                    <a:pt x="917986" y="0"/>
                  </a:moveTo>
                  <a:lnTo>
                    <a:pt x="1027308" y="188485"/>
                  </a:lnTo>
                  <a:lnTo>
                    <a:pt x="1707772" y="188485"/>
                  </a:lnTo>
                  <a:cubicBezTo>
                    <a:pt x="1761328" y="188485"/>
                    <a:pt x="1804744" y="231901"/>
                    <a:pt x="1804744" y="285457"/>
                  </a:cubicBezTo>
                  <a:lnTo>
                    <a:pt x="1804744" y="673336"/>
                  </a:lnTo>
                  <a:cubicBezTo>
                    <a:pt x="1804744" y="726892"/>
                    <a:pt x="1761328" y="770308"/>
                    <a:pt x="1707772" y="770308"/>
                  </a:cubicBezTo>
                  <a:lnTo>
                    <a:pt x="96972" y="770308"/>
                  </a:lnTo>
                  <a:cubicBezTo>
                    <a:pt x="43416" y="770308"/>
                    <a:pt x="0" y="726892"/>
                    <a:pt x="0" y="673336"/>
                  </a:cubicBezTo>
                  <a:lnTo>
                    <a:pt x="0" y="285457"/>
                  </a:lnTo>
                  <a:cubicBezTo>
                    <a:pt x="0" y="231901"/>
                    <a:pt x="43416" y="188485"/>
                    <a:pt x="96972" y="188485"/>
                  </a:cubicBezTo>
                  <a:lnTo>
                    <a:pt x="808665" y="188485"/>
                  </a:lnTo>
                  <a:close/>
                </a:path>
              </a:pathLst>
            </a:custGeom>
            <a:solidFill>
              <a:schemeClr val="bg1"/>
            </a:solidFill>
            <a:ln w="38100">
              <a:solidFill>
                <a:schemeClr val="bg1">
                  <a:lumMod val="85000"/>
                </a:schemeClr>
              </a:solidFill>
            </a:ln>
            <a:effectLst>
              <a:outerShdw blurRad="139700" dist="889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300">
                <a:latin typeface="Praxis Com Semibold" pitchFamily="2" charset="0"/>
              </a:endParaRPr>
            </a:p>
          </p:txBody>
        </p:sp>
        <p:sp>
          <p:nvSpPr>
            <p:cNvPr id="50" name="TextBox 49">
              <a:extLst>
                <a:ext uri="{FF2B5EF4-FFF2-40B4-BE49-F238E27FC236}">
                  <a16:creationId xmlns:a16="http://schemas.microsoft.com/office/drawing/2014/main" id="{FAC7DFCE-10D4-5244-B272-B0CD1D1B867B}"/>
                </a:ext>
              </a:extLst>
            </p:cNvPr>
            <p:cNvSpPr txBox="1"/>
            <p:nvPr/>
          </p:nvSpPr>
          <p:spPr>
            <a:xfrm>
              <a:off x="917703" y="4957387"/>
              <a:ext cx="1747788" cy="541688"/>
            </a:xfrm>
            <a:prstGeom prst="rect">
              <a:avLst/>
            </a:prstGeom>
            <a:noFill/>
          </p:spPr>
          <p:txBody>
            <a:bodyPr wrap="none" rtlCol="0" anchor="ctr" anchorCtr="0">
              <a:spAutoFit/>
            </a:bodyPr>
            <a:lstStyle/>
            <a:p>
              <a:pPr algn="ctr"/>
              <a:r>
                <a:rPr lang="tr-TR" sz="13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Yüksek Verimli</a:t>
              </a:r>
            </a:p>
            <a:p>
              <a:pPr algn="ctr"/>
              <a:r>
                <a:rPr lang="tr-TR" sz="1300" b="1" dirty="0" err="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Chiller</a:t>
              </a:r>
              <a:endParaRPr lang="tr-TR" sz="13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51" name="Group 50">
            <a:extLst>
              <a:ext uri="{FF2B5EF4-FFF2-40B4-BE49-F238E27FC236}">
                <a16:creationId xmlns:a16="http://schemas.microsoft.com/office/drawing/2014/main" id="{EE289FA2-7758-F442-A89D-006DCF159816}"/>
              </a:ext>
            </a:extLst>
          </p:cNvPr>
          <p:cNvGrpSpPr/>
          <p:nvPr/>
        </p:nvGrpSpPr>
        <p:grpSpPr>
          <a:xfrm flipV="1">
            <a:off x="2845820" y="1594400"/>
            <a:ext cx="1804744" cy="795995"/>
            <a:chOff x="798987" y="4651940"/>
            <a:chExt cx="1985219" cy="875595"/>
          </a:xfrm>
        </p:grpSpPr>
        <p:sp>
          <p:nvSpPr>
            <p:cNvPr id="52" name="Freeform 51">
              <a:extLst>
                <a:ext uri="{FF2B5EF4-FFF2-40B4-BE49-F238E27FC236}">
                  <a16:creationId xmlns:a16="http://schemas.microsoft.com/office/drawing/2014/main" id="{7172A134-4AD8-F446-9B1E-EEA93BEF0A3B}"/>
                </a:ext>
              </a:extLst>
            </p:cNvPr>
            <p:cNvSpPr/>
            <p:nvPr/>
          </p:nvSpPr>
          <p:spPr>
            <a:xfrm>
              <a:off x="798987" y="4651940"/>
              <a:ext cx="1985219" cy="875595"/>
            </a:xfrm>
            <a:custGeom>
              <a:avLst/>
              <a:gdLst>
                <a:gd name="connsiteX0" fmla="*/ 917986 w 1804744"/>
                <a:gd name="connsiteY0" fmla="*/ 0 h 770308"/>
                <a:gd name="connsiteX1" fmla="*/ 1027308 w 1804744"/>
                <a:gd name="connsiteY1" fmla="*/ 188485 h 770308"/>
                <a:gd name="connsiteX2" fmla="*/ 1707772 w 1804744"/>
                <a:gd name="connsiteY2" fmla="*/ 188485 h 770308"/>
                <a:gd name="connsiteX3" fmla="*/ 1804744 w 1804744"/>
                <a:gd name="connsiteY3" fmla="*/ 285457 h 770308"/>
                <a:gd name="connsiteX4" fmla="*/ 1804744 w 1804744"/>
                <a:gd name="connsiteY4" fmla="*/ 673336 h 770308"/>
                <a:gd name="connsiteX5" fmla="*/ 1707772 w 1804744"/>
                <a:gd name="connsiteY5" fmla="*/ 770308 h 770308"/>
                <a:gd name="connsiteX6" fmla="*/ 96972 w 1804744"/>
                <a:gd name="connsiteY6" fmla="*/ 770308 h 770308"/>
                <a:gd name="connsiteX7" fmla="*/ 0 w 1804744"/>
                <a:gd name="connsiteY7" fmla="*/ 673336 h 770308"/>
                <a:gd name="connsiteX8" fmla="*/ 0 w 1804744"/>
                <a:gd name="connsiteY8" fmla="*/ 285457 h 770308"/>
                <a:gd name="connsiteX9" fmla="*/ 96972 w 1804744"/>
                <a:gd name="connsiteY9" fmla="*/ 188485 h 770308"/>
                <a:gd name="connsiteX10" fmla="*/ 808665 w 1804744"/>
                <a:gd name="connsiteY10" fmla="*/ 188485 h 77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4744" h="770308">
                  <a:moveTo>
                    <a:pt x="917986" y="0"/>
                  </a:moveTo>
                  <a:lnTo>
                    <a:pt x="1027308" y="188485"/>
                  </a:lnTo>
                  <a:lnTo>
                    <a:pt x="1707772" y="188485"/>
                  </a:lnTo>
                  <a:cubicBezTo>
                    <a:pt x="1761328" y="188485"/>
                    <a:pt x="1804744" y="231901"/>
                    <a:pt x="1804744" y="285457"/>
                  </a:cubicBezTo>
                  <a:lnTo>
                    <a:pt x="1804744" y="673336"/>
                  </a:lnTo>
                  <a:cubicBezTo>
                    <a:pt x="1804744" y="726892"/>
                    <a:pt x="1761328" y="770308"/>
                    <a:pt x="1707772" y="770308"/>
                  </a:cubicBezTo>
                  <a:lnTo>
                    <a:pt x="96972" y="770308"/>
                  </a:lnTo>
                  <a:cubicBezTo>
                    <a:pt x="43416" y="770308"/>
                    <a:pt x="0" y="726892"/>
                    <a:pt x="0" y="673336"/>
                  </a:cubicBezTo>
                  <a:lnTo>
                    <a:pt x="0" y="285457"/>
                  </a:lnTo>
                  <a:cubicBezTo>
                    <a:pt x="0" y="231901"/>
                    <a:pt x="43416" y="188485"/>
                    <a:pt x="96972" y="188485"/>
                  </a:cubicBezTo>
                  <a:lnTo>
                    <a:pt x="808665" y="188485"/>
                  </a:lnTo>
                  <a:close/>
                </a:path>
              </a:pathLst>
            </a:custGeom>
            <a:solidFill>
              <a:schemeClr val="bg1"/>
            </a:solidFill>
            <a:ln w="38100">
              <a:solidFill>
                <a:schemeClr val="bg1">
                  <a:lumMod val="85000"/>
                </a:schemeClr>
              </a:solidFill>
            </a:ln>
            <a:effectLst>
              <a:outerShdw blurRad="139700" dist="889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300">
                <a:latin typeface="Praxis Com Semibold" pitchFamily="2" charset="0"/>
              </a:endParaRPr>
            </a:p>
          </p:txBody>
        </p:sp>
        <p:sp>
          <p:nvSpPr>
            <p:cNvPr id="53" name="TextBox 52">
              <a:extLst>
                <a:ext uri="{FF2B5EF4-FFF2-40B4-BE49-F238E27FC236}">
                  <a16:creationId xmlns:a16="http://schemas.microsoft.com/office/drawing/2014/main" id="{192D083A-4210-704B-AA43-CBA3A181D9CC}"/>
                </a:ext>
              </a:extLst>
            </p:cNvPr>
            <p:cNvSpPr txBox="1"/>
            <p:nvPr/>
          </p:nvSpPr>
          <p:spPr>
            <a:xfrm flipV="1">
              <a:off x="895662" y="4945551"/>
              <a:ext cx="1791868" cy="541688"/>
            </a:xfrm>
            <a:prstGeom prst="rect">
              <a:avLst/>
            </a:prstGeom>
            <a:noFill/>
          </p:spPr>
          <p:txBody>
            <a:bodyPr wrap="none" rtlCol="0" anchor="ctr" anchorCtr="0">
              <a:spAutoFit/>
            </a:bodyPr>
            <a:lstStyle/>
            <a:p>
              <a:pPr algn="ctr"/>
              <a:r>
                <a:rPr lang="tr-TR" sz="13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Yüksek Verimli</a:t>
              </a:r>
            </a:p>
            <a:p>
              <a:pPr algn="ctr"/>
              <a:r>
                <a:rPr lang="tr-TR" sz="13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Elektrik Motoru</a:t>
              </a:r>
            </a:p>
          </p:txBody>
        </p:sp>
      </p:grpSp>
      <p:grpSp>
        <p:nvGrpSpPr>
          <p:cNvPr id="79" name="Group 78">
            <a:extLst>
              <a:ext uri="{FF2B5EF4-FFF2-40B4-BE49-F238E27FC236}">
                <a16:creationId xmlns:a16="http://schemas.microsoft.com/office/drawing/2014/main" id="{B2CEC126-8C7A-BA4C-87A3-7734257711A2}"/>
              </a:ext>
            </a:extLst>
          </p:cNvPr>
          <p:cNvGrpSpPr/>
          <p:nvPr/>
        </p:nvGrpSpPr>
        <p:grpSpPr>
          <a:xfrm flipV="1">
            <a:off x="5340120" y="1594400"/>
            <a:ext cx="1804744" cy="795995"/>
            <a:chOff x="798987" y="4651940"/>
            <a:chExt cx="1985219" cy="875595"/>
          </a:xfrm>
        </p:grpSpPr>
        <p:sp>
          <p:nvSpPr>
            <p:cNvPr id="80" name="Freeform 79">
              <a:extLst>
                <a:ext uri="{FF2B5EF4-FFF2-40B4-BE49-F238E27FC236}">
                  <a16:creationId xmlns:a16="http://schemas.microsoft.com/office/drawing/2014/main" id="{587D2D4B-58B9-074C-98E3-3146AD4344B5}"/>
                </a:ext>
              </a:extLst>
            </p:cNvPr>
            <p:cNvSpPr/>
            <p:nvPr/>
          </p:nvSpPr>
          <p:spPr>
            <a:xfrm>
              <a:off x="798987" y="4651940"/>
              <a:ext cx="1985219" cy="875595"/>
            </a:xfrm>
            <a:custGeom>
              <a:avLst/>
              <a:gdLst>
                <a:gd name="connsiteX0" fmla="*/ 917986 w 1804744"/>
                <a:gd name="connsiteY0" fmla="*/ 0 h 770308"/>
                <a:gd name="connsiteX1" fmla="*/ 1027308 w 1804744"/>
                <a:gd name="connsiteY1" fmla="*/ 188485 h 770308"/>
                <a:gd name="connsiteX2" fmla="*/ 1707772 w 1804744"/>
                <a:gd name="connsiteY2" fmla="*/ 188485 h 770308"/>
                <a:gd name="connsiteX3" fmla="*/ 1804744 w 1804744"/>
                <a:gd name="connsiteY3" fmla="*/ 285457 h 770308"/>
                <a:gd name="connsiteX4" fmla="*/ 1804744 w 1804744"/>
                <a:gd name="connsiteY4" fmla="*/ 673336 h 770308"/>
                <a:gd name="connsiteX5" fmla="*/ 1707772 w 1804744"/>
                <a:gd name="connsiteY5" fmla="*/ 770308 h 770308"/>
                <a:gd name="connsiteX6" fmla="*/ 96972 w 1804744"/>
                <a:gd name="connsiteY6" fmla="*/ 770308 h 770308"/>
                <a:gd name="connsiteX7" fmla="*/ 0 w 1804744"/>
                <a:gd name="connsiteY7" fmla="*/ 673336 h 770308"/>
                <a:gd name="connsiteX8" fmla="*/ 0 w 1804744"/>
                <a:gd name="connsiteY8" fmla="*/ 285457 h 770308"/>
                <a:gd name="connsiteX9" fmla="*/ 96972 w 1804744"/>
                <a:gd name="connsiteY9" fmla="*/ 188485 h 770308"/>
                <a:gd name="connsiteX10" fmla="*/ 808665 w 1804744"/>
                <a:gd name="connsiteY10" fmla="*/ 188485 h 77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4744" h="770308">
                  <a:moveTo>
                    <a:pt x="917986" y="0"/>
                  </a:moveTo>
                  <a:lnTo>
                    <a:pt x="1027308" y="188485"/>
                  </a:lnTo>
                  <a:lnTo>
                    <a:pt x="1707772" y="188485"/>
                  </a:lnTo>
                  <a:cubicBezTo>
                    <a:pt x="1761328" y="188485"/>
                    <a:pt x="1804744" y="231901"/>
                    <a:pt x="1804744" y="285457"/>
                  </a:cubicBezTo>
                  <a:lnTo>
                    <a:pt x="1804744" y="673336"/>
                  </a:lnTo>
                  <a:cubicBezTo>
                    <a:pt x="1804744" y="726892"/>
                    <a:pt x="1761328" y="770308"/>
                    <a:pt x="1707772" y="770308"/>
                  </a:cubicBezTo>
                  <a:lnTo>
                    <a:pt x="96972" y="770308"/>
                  </a:lnTo>
                  <a:cubicBezTo>
                    <a:pt x="43416" y="770308"/>
                    <a:pt x="0" y="726892"/>
                    <a:pt x="0" y="673336"/>
                  </a:cubicBezTo>
                  <a:lnTo>
                    <a:pt x="0" y="285457"/>
                  </a:lnTo>
                  <a:cubicBezTo>
                    <a:pt x="0" y="231901"/>
                    <a:pt x="43416" y="188485"/>
                    <a:pt x="96972" y="188485"/>
                  </a:cubicBezTo>
                  <a:lnTo>
                    <a:pt x="808665" y="188485"/>
                  </a:lnTo>
                  <a:close/>
                </a:path>
              </a:pathLst>
            </a:custGeom>
            <a:solidFill>
              <a:schemeClr val="bg1"/>
            </a:solidFill>
            <a:ln w="38100">
              <a:solidFill>
                <a:schemeClr val="bg1">
                  <a:lumMod val="85000"/>
                </a:schemeClr>
              </a:solidFill>
            </a:ln>
            <a:effectLst>
              <a:outerShdw blurRad="139700" dist="889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300">
                <a:latin typeface="Praxis Com Semibold" pitchFamily="2" charset="0"/>
              </a:endParaRPr>
            </a:p>
          </p:txBody>
        </p:sp>
        <p:sp>
          <p:nvSpPr>
            <p:cNvPr id="81" name="TextBox 80">
              <a:extLst>
                <a:ext uri="{FF2B5EF4-FFF2-40B4-BE49-F238E27FC236}">
                  <a16:creationId xmlns:a16="http://schemas.microsoft.com/office/drawing/2014/main" id="{4420C6C6-0BB2-6D44-A3FA-89120C4C622A}"/>
                </a:ext>
              </a:extLst>
            </p:cNvPr>
            <p:cNvSpPr txBox="1"/>
            <p:nvPr/>
          </p:nvSpPr>
          <p:spPr>
            <a:xfrm flipV="1">
              <a:off x="1046426" y="5055584"/>
              <a:ext cx="1490344" cy="321627"/>
            </a:xfrm>
            <a:prstGeom prst="rect">
              <a:avLst/>
            </a:prstGeom>
            <a:noFill/>
          </p:spPr>
          <p:txBody>
            <a:bodyPr wrap="none" rtlCol="0" anchor="ctr" anchorCtr="0">
              <a:spAutoFit/>
            </a:bodyPr>
            <a:lstStyle/>
            <a:p>
              <a:pPr algn="ctr"/>
              <a:r>
                <a:rPr lang="tr-TR" sz="1300" b="1" dirty="0" err="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Free</a:t>
              </a:r>
              <a:r>
                <a:rPr lang="tr-TR" sz="13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 </a:t>
              </a:r>
              <a:r>
                <a:rPr lang="tr-TR" sz="1300" b="1" dirty="0" err="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Cooling</a:t>
              </a:r>
              <a:endParaRPr lang="tr-TR" sz="13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2" name="Group 81">
            <a:extLst>
              <a:ext uri="{FF2B5EF4-FFF2-40B4-BE49-F238E27FC236}">
                <a16:creationId xmlns:a16="http://schemas.microsoft.com/office/drawing/2014/main" id="{4BBAD536-3D11-1647-BE55-659D4E30AD35}"/>
              </a:ext>
            </a:extLst>
          </p:cNvPr>
          <p:cNvGrpSpPr/>
          <p:nvPr/>
        </p:nvGrpSpPr>
        <p:grpSpPr>
          <a:xfrm>
            <a:off x="7411979" y="4530970"/>
            <a:ext cx="1804744" cy="795995"/>
            <a:chOff x="798987" y="4651940"/>
            <a:chExt cx="1985219" cy="875595"/>
          </a:xfrm>
        </p:grpSpPr>
        <p:sp>
          <p:nvSpPr>
            <p:cNvPr id="83" name="Freeform 82">
              <a:extLst>
                <a:ext uri="{FF2B5EF4-FFF2-40B4-BE49-F238E27FC236}">
                  <a16:creationId xmlns:a16="http://schemas.microsoft.com/office/drawing/2014/main" id="{6A8D406A-65B0-2B4D-9606-9638773F1ED6}"/>
                </a:ext>
              </a:extLst>
            </p:cNvPr>
            <p:cNvSpPr/>
            <p:nvPr/>
          </p:nvSpPr>
          <p:spPr>
            <a:xfrm>
              <a:off x="798987" y="4651940"/>
              <a:ext cx="1985219" cy="875595"/>
            </a:xfrm>
            <a:custGeom>
              <a:avLst/>
              <a:gdLst>
                <a:gd name="connsiteX0" fmla="*/ 917986 w 1804744"/>
                <a:gd name="connsiteY0" fmla="*/ 0 h 770308"/>
                <a:gd name="connsiteX1" fmla="*/ 1027308 w 1804744"/>
                <a:gd name="connsiteY1" fmla="*/ 188485 h 770308"/>
                <a:gd name="connsiteX2" fmla="*/ 1707772 w 1804744"/>
                <a:gd name="connsiteY2" fmla="*/ 188485 h 770308"/>
                <a:gd name="connsiteX3" fmla="*/ 1804744 w 1804744"/>
                <a:gd name="connsiteY3" fmla="*/ 285457 h 770308"/>
                <a:gd name="connsiteX4" fmla="*/ 1804744 w 1804744"/>
                <a:gd name="connsiteY4" fmla="*/ 673336 h 770308"/>
                <a:gd name="connsiteX5" fmla="*/ 1707772 w 1804744"/>
                <a:gd name="connsiteY5" fmla="*/ 770308 h 770308"/>
                <a:gd name="connsiteX6" fmla="*/ 96972 w 1804744"/>
                <a:gd name="connsiteY6" fmla="*/ 770308 h 770308"/>
                <a:gd name="connsiteX7" fmla="*/ 0 w 1804744"/>
                <a:gd name="connsiteY7" fmla="*/ 673336 h 770308"/>
                <a:gd name="connsiteX8" fmla="*/ 0 w 1804744"/>
                <a:gd name="connsiteY8" fmla="*/ 285457 h 770308"/>
                <a:gd name="connsiteX9" fmla="*/ 96972 w 1804744"/>
                <a:gd name="connsiteY9" fmla="*/ 188485 h 770308"/>
                <a:gd name="connsiteX10" fmla="*/ 808665 w 1804744"/>
                <a:gd name="connsiteY10" fmla="*/ 188485 h 77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4744" h="770308">
                  <a:moveTo>
                    <a:pt x="917986" y="0"/>
                  </a:moveTo>
                  <a:lnTo>
                    <a:pt x="1027308" y="188485"/>
                  </a:lnTo>
                  <a:lnTo>
                    <a:pt x="1707772" y="188485"/>
                  </a:lnTo>
                  <a:cubicBezTo>
                    <a:pt x="1761328" y="188485"/>
                    <a:pt x="1804744" y="231901"/>
                    <a:pt x="1804744" y="285457"/>
                  </a:cubicBezTo>
                  <a:lnTo>
                    <a:pt x="1804744" y="673336"/>
                  </a:lnTo>
                  <a:cubicBezTo>
                    <a:pt x="1804744" y="726892"/>
                    <a:pt x="1761328" y="770308"/>
                    <a:pt x="1707772" y="770308"/>
                  </a:cubicBezTo>
                  <a:lnTo>
                    <a:pt x="96972" y="770308"/>
                  </a:lnTo>
                  <a:cubicBezTo>
                    <a:pt x="43416" y="770308"/>
                    <a:pt x="0" y="726892"/>
                    <a:pt x="0" y="673336"/>
                  </a:cubicBezTo>
                  <a:lnTo>
                    <a:pt x="0" y="285457"/>
                  </a:lnTo>
                  <a:cubicBezTo>
                    <a:pt x="0" y="231901"/>
                    <a:pt x="43416" y="188485"/>
                    <a:pt x="96972" y="188485"/>
                  </a:cubicBezTo>
                  <a:lnTo>
                    <a:pt x="808665" y="188485"/>
                  </a:lnTo>
                  <a:close/>
                </a:path>
              </a:pathLst>
            </a:custGeom>
            <a:solidFill>
              <a:schemeClr val="bg1"/>
            </a:solidFill>
            <a:ln w="38100">
              <a:solidFill>
                <a:schemeClr val="bg1">
                  <a:lumMod val="85000"/>
                </a:schemeClr>
              </a:solidFill>
            </a:ln>
            <a:effectLst>
              <a:outerShdw blurRad="139700" dist="889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300">
                <a:latin typeface="Praxis Com Semibold" pitchFamily="2" charset="0"/>
              </a:endParaRPr>
            </a:p>
          </p:txBody>
        </p:sp>
        <p:sp>
          <p:nvSpPr>
            <p:cNvPr id="84" name="TextBox 83">
              <a:extLst>
                <a:ext uri="{FF2B5EF4-FFF2-40B4-BE49-F238E27FC236}">
                  <a16:creationId xmlns:a16="http://schemas.microsoft.com/office/drawing/2014/main" id="{ECE3D9D1-4389-A946-8208-CC51A2D9A4B3}"/>
                </a:ext>
              </a:extLst>
            </p:cNvPr>
            <p:cNvSpPr txBox="1"/>
            <p:nvPr/>
          </p:nvSpPr>
          <p:spPr>
            <a:xfrm>
              <a:off x="1338252" y="5067416"/>
              <a:ext cx="906692" cy="321627"/>
            </a:xfrm>
            <a:prstGeom prst="rect">
              <a:avLst/>
            </a:prstGeom>
            <a:noFill/>
          </p:spPr>
          <p:txBody>
            <a:bodyPr wrap="none" rtlCol="0" anchor="ctr" anchorCtr="0">
              <a:spAutoFit/>
            </a:bodyPr>
            <a:lstStyle/>
            <a:p>
              <a:pPr algn="ctr"/>
              <a:r>
                <a:rPr lang="tr-TR" sz="13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Pompa</a:t>
              </a:r>
            </a:p>
          </p:txBody>
        </p:sp>
      </p:grpSp>
      <p:grpSp>
        <p:nvGrpSpPr>
          <p:cNvPr id="85" name="Group 84">
            <a:extLst>
              <a:ext uri="{FF2B5EF4-FFF2-40B4-BE49-F238E27FC236}">
                <a16:creationId xmlns:a16="http://schemas.microsoft.com/office/drawing/2014/main" id="{E257F4B7-3C5F-A847-BA6A-1EA65C047E5B}"/>
              </a:ext>
            </a:extLst>
          </p:cNvPr>
          <p:cNvGrpSpPr/>
          <p:nvPr/>
        </p:nvGrpSpPr>
        <p:grpSpPr>
          <a:xfrm flipV="1">
            <a:off x="8934625" y="1594400"/>
            <a:ext cx="1804744" cy="795995"/>
            <a:chOff x="798987" y="4651940"/>
            <a:chExt cx="1985219" cy="875595"/>
          </a:xfrm>
        </p:grpSpPr>
        <p:sp>
          <p:nvSpPr>
            <p:cNvPr id="86" name="Freeform 85">
              <a:extLst>
                <a:ext uri="{FF2B5EF4-FFF2-40B4-BE49-F238E27FC236}">
                  <a16:creationId xmlns:a16="http://schemas.microsoft.com/office/drawing/2014/main" id="{17563CD5-FF14-0544-8E53-B8D4296CCBCB}"/>
                </a:ext>
              </a:extLst>
            </p:cNvPr>
            <p:cNvSpPr/>
            <p:nvPr/>
          </p:nvSpPr>
          <p:spPr>
            <a:xfrm>
              <a:off x="798987" y="4651940"/>
              <a:ext cx="1985219" cy="875595"/>
            </a:xfrm>
            <a:custGeom>
              <a:avLst/>
              <a:gdLst>
                <a:gd name="connsiteX0" fmla="*/ 917986 w 1804744"/>
                <a:gd name="connsiteY0" fmla="*/ 0 h 770308"/>
                <a:gd name="connsiteX1" fmla="*/ 1027308 w 1804744"/>
                <a:gd name="connsiteY1" fmla="*/ 188485 h 770308"/>
                <a:gd name="connsiteX2" fmla="*/ 1707772 w 1804744"/>
                <a:gd name="connsiteY2" fmla="*/ 188485 h 770308"/>
                <a:gd name="connsiteX3" fmla="*/ 1804744 w 1804744"/>
                <a:gd name="connsiteY3" fmla="*/ 285457 h 770308"/>
                <a:gd name="connsiteX4" fmla="*/ 1804744 w 1804744"/>
                <a:gd name="connsiteY4" fmla="*/ 673336 h 770308"/>
                <a:gd name="connsiteX5" fmla="*/ 1707772 w 1804744"/>
                <a:gd name="connsiteY5" fmla="*/ 770308 h 770308"/>
                <a:gd name="connsiteX6" fmla="*/ 96972 w 1804744"/>
                <a:gd name="connsiteY6" fmla="*/ 770308 h 770308"/>
                <a:gd name="connsiteX7" fmla="*/ 0 w 1804744"/>
                <a:gd name="connsiteY7" fmla="*/ 673336 h 770308"/>
                <a:gd name="connsiteX8" fmla="*/ 0 w 1804744"/>
                <a:gd name="connsiteY8" fmla="*/ 285457 h 770308"/>
                <a:gd name="connsiteX9" fmla="*/ 96972 w 1804744"/>
                <a:gd name="connsiteY9" fmla="*/ 188485 h 770308"/>
                <a:gd name="connsiteX10" fmla="*/ 808665 w 1804744"/>
                <a:gd name="connsiteY10" fmla="*/ 188485 h 77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4744" h="770308">
                  <a:moveTo>
                    <a:pt x="917986" y="0"/>
                  </a:moveTo>
                  <a:lnTo>
                    <a:pt x="1027308" y="188485"/>
                  </a:lnTo>
                  <a:lnTo>
                    <a:pt x="1707772" y="188485"/>
                  </a:lnTo>
                  <a:cubicBezTo>
                    <a:pt x="1761328" y="188485"/>
                    <a:pt x="1804744" y="231901"/>
                    <a:pt x="1804744" y="285457"/>
                  </a:cubicBezTo>
                  <a:lnTo>
                    <a:pt x="1804744" y="673336"/>
                  </a:lnTo>
                  <a:cubicBezTo>
                    <a:pt x="1804744" y="726892"/>
                    <a:pt x="1761328" y="770308"/>
                    <a:pt x="1707772" y="770308"/>
                  </a:cubicBezTo>
                  <a:lnTo>
                    <a:pt x="96972" y="770308"/>
                  </a:lnTo>
                  <a:cubicBezTo>
                    <a:pt x="43416" y="770308"/>
                    <a:pt x="0" y="726892"/>
                    <a:pt x="0" y="673336"/>
                  </a:cubicBezTo>
                  <a:lnTo>
                    <a:pt x="0" y="285457"/>
                  </a:lnTo>
                  <a:cubicBezTo>
                    <a:pt x="0" y="231901"/>
                    <a:pt x="43416" y="188485"/>
                    <a:pt x="96972" y="188485"/>
                  </a:cubicBezTo>
                  <a:lnTo>
                    <a:pt x="808665" y="188485"/>
                  </a:lnTo>
                  <a:close/>
                </a:path>
              </a:pathLst>
            </a:custGeom>
            <a:solidFill>
              <a:schemeClr val="bg1"/>
            </a:solidFill>
            <a:ln w="38100">
              <a:solidFill>
                <a:schemeClr val="bg1">
                  <a:lumMod val="85000"/>
                </a:schemeClr>
              </a:solidFill>
            </a:ln>
            <a:effectLst>
              <a:outerShdw blurRad="139700" dist="889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sz="1300">
                <a:latin typeface="Praxis Com Semibold" pitchFamily="2" charset="0"/>
              </a:endParaRPr>
            </a:p>
          </p:txBody>
        </p:sp>
        <p:sp>
          <p:nvSpPr>
            <p:cNvPr id="87" name="TextBox 86">
              <a:extLst>
                <a:ext uri="{FF2B5EF4-FFF2-40B4-BE49-F238E27FC236}">
                  <a16:creationId xmlns:a16="http://schemas.microsoft.com/office/drawing/2014/main" id="{7D3C9A99-A784-F848-8480-C08C104E1040}"/>
                </a:ext>
              </a:extLst>
            </p:cNvPr>
            <p:cNvSpPr txBox="1"/>
            <p:nvPr/>
          </p:nvSpPr>
          <p:spPr>
            <a:xfrm flipV="1">
              <a:off x="1327673" y="5055584"/>
              <a:ext cx="927851" cy="321627"/>
            </a:xfrm>
            <a:prstGeom prst="rect">
              <a:avLst/>
            </a:prstGeom>
            <a:noFill/>
          </p:spPr>
          <p:txBody>
            <a:bodyPr wrap="none" rtlCol="0" anchor="ctr" anchorCtr="0">
              <a:spAutoFit/>
            </a:bodyPr>
            <a:lstStyle/>
            <a:p>
              <a:pPr algn="ctr"/>
              <a:r>
                <a:rPr lang="tr-TR" sz="13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Yalıtım</a:t>
              </a:r>
            </a:p>
          </p:txBody>
        </p:sp>
      </p:grpSp>
    </p:spTree>
    <p:extLst>
      <p:ext uri="{BB962C8B-B14F-4D97-AF65-F5344CB8AC3E}">
        <p14:creationId xmlns:p14="http://schemas.microsoft.com/office/powerpoint/2010/main" val="148048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1000" fill="hold"/>
                                        <p:tgtEl>
                                          <p:spTgt spid="35"/>
                                        </p:tgtEl>
                                        <p:attrNameLst>
                                          <p:attrName>ppt_x</p:attrName>
                                        </p:attrNameLst>
                                      </p:cBhvr>
                                      <p:tavLst>
                                        <p:tav tm="0">
                                          <p:val>
                                            <p:strVal val="0-#ppt_w/2"/>
                                          </p:val>
                                        </p:tav>
                                        <p:tav tm="100000">
                                          <p:val>
                                            <p:strVal val="#ppt_x"/>
                                          </p:val>
                                        </p:tav>
                                      </p:tavLst>
                                    </p:anim>
                                    <p:anim calcmode="lin" valueType="num">
                                      <p:cBhvr additive="base">
                                        <p:cTn id="11" dur="1000" fill="hold"/>
                                        <p:tgtEl>
                                          <p:spTgt spid="35"/>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2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childTnLst>
                                </p:cTn>
                              </p:par>
                              <p:par>
                                <p:cTn id="15" presetID="42" presetClass="path" presetSubtype="0" decel="100000" fill="hold" grpId="1" nodeType="withEffect">
                                  <p:stCondLst>
                                    <p:cond delay="200"/>
                                  </p:stCondLst>
                                  <p:childTnLst>
                                    <p:animMotion origin="layout" path="M 1.66667E-6 3.7037E-6 L -0.04766 -0.00186 " pathEditMode="relative" rAng="0" ptsTypes="AA">
                                      <p:cBhvr>
                                        <p:cTn id="16" dur="1000" spd="-100000" fill="hold"/>
                                        <p:tgtEl>
                                          <p:spTgt spid="34"/>
                                        </p:tgtEl>
                                        <p:attrNameLst>
                                          <p:attrName>ppt_x</p:attrName>
                                          <p:attrName>ppt_y</p:attrName>
                                        </p:attrNameLst>
                                      </p:cBhvr>
                                      <p:rCtr x="-2383" y="-93"/>
                                    </p:animMotion>
                                  </p:childTnLst>
                                </p:cTn>
                              </p:par>
                            </p:childTnLst>
                          </p:cTn>
                        </p:par>
                        <p:par>
                          <p:cTn id="17" fill="hold">
                            <p:stCondLst>
                              <p:cond delay="120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nodeType="withEffect">
                                  <p:stCondLst>
                                    <p:cond delay="100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1000"/>
                                        <p:tgtEl>
                                          <p:spTgt spid="51"/>
                                        </p:tgtEl>
                                      </p:cBhvr>
                                    </p:animEffect>
                                  </p:childTnLst>
                                </p:cTn>
                              </p:par>
                              <p:par>
                                <p:cTn id="24" presetID="42" presetClass="path" presetSubtype="0" decel="100000" fill="hold" nodeType="withEffect">
                                  <p:stCondLst>
                                    <p:cond delay="1000"/>
                                  </p:stCondLst>
                                  <p:childTnLst>
                                    <p:animMotion origin="layout" path="M -1.875E-6 7.40741E-7 L -1.875E-6 -0.05718 " pathEditMode="relative" rAng="0" ptsTypes="AA">
                                      <p:cBhvr>
                                        <p:cTn id="25" dur="1500" spd="-100000" fill="hold"/>
                                        <p:tgtEl>
                                          <p:spTgt spid="51"/>
                                        </p:tgtEl>
                                        <p:attrNameLst>
                                          <p:attrName>ppt_x</p:attrName>
                                          <p:attrName>ppt_y</p:attrName>
                                        </p:attrNameLst>
                                      </p:cBhvr>
                                      <p:rCtr x="0" y="-2870"/>
                                    </p:animMotion>
                                  </p:childTnLst>
                                </p:cTn>
                              </p:par>
                              <p:par>
                                <p:cTn id="26" presetID="10" presetClass="entr" presetSubtype="0" fill="hold" nodeType="withEffect">
                                  <p:stCondLst>
                                    <p:cond delay="1000"/>
                                  </p:stCondLst>
                                  <p:childTnLst>
                                    <p:set>
                                      <p:cBhvr>
                                        <p:cTn id="27" dur="1" fill="hold">
                                          <p:stCondLst>
                                            <p:cond delay="0"/>
                                          </p:stCondLst>
                                        </p:cTn>
                                        <p:tgtEl>
                                          <p:spTgt spid="79"/>
                                        </p:tgtEl>
                                        <p:attrNameLst>
                                          <p:attrName>style.visibility</p:attrName>
                                        </p:attrNameLst>
                                      </p:cBhvr>
                                      <p:to>
                                        <p:strVal val="visible"/>
                                      </p:to>
                                    </p:set>
                                    <p:animEffect transition="in" filter="fade">
                                      <p:cBhvr>
                                        <p:cTn id="28" dur="1000"/>
                                        <p:tgtEl>
                                          <p:spTgt spid="79"/>
                                        </p:tgtEl>
                                      </p:cBhvr>
                                    </p:animEffect>
                                  </p:childTnLst>
                                </p:cTn>
                              </p:par>
                              <p:par>
                                <p:cTn id="29" presetID="42" presetClass="path" presetSubtype="0" decel="100000" fill="hold" nodeType="withEffect">
                                  <p:stCondLst>
                                    <p:cond delay="1000"/>
                                  </p:stCondLst>
                                  <p:childTnLst>
                                    <p:animMotion origin="layout" path="M 8.33333E-7 7.40741E-7 L 8.33333E-7 -0.05718 " pathEditMode="relative" rAng="0" ptsTypes="AA">
                                      <p:cBhvr>
                                        <p:cTn id="30" dur="1500" spd="-100000" fill="hold"/>
                                        <p:tgtEl>
                                          <p:spTgt spid="79"/>
                                        </p:tgtEl>
                                        <p:attrNameLst>
                                          <p:attrName>ppt_x</p:attrName>
                                          <p:attrName>ppt_y</p:attrName>
                                        </p:attrNameLst>
                                      </p:cBhvr>
                                      <p:rCtr x="0" y="-2870"/>
                                    </p:animMotion>
                                  </p:childTnLst>
                                </p:cTn>
                              </p:par>
                              <p:par>
                                <p:cTn id="31" presetID="10" presetClass="entr" presetSubtype="0" fill="hold" nodeType="withEffect">
                                  <p:stCondLst>
                                    <p:cond delay="180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1000"/>
                                        <p:tgtEl>
                                          <p:spTgt spid="85"/>
                                        </p:tgtEl>
                                      </p:cBhvr>
                                    </p:animEffect>
                                  </p:childTnLst>
                                </p:cTn>
                              </p:par>
                              <p:par>
                                <p:cTn id="34" presetID="42" presetClass="path" presetSubtype="0" decel="100000" fill="hold" nodeType="withEffect">
                                  <p:stCondLst>
                                    <p:cond delay="1800"/>
                                  </p:stCondLst>
                                  <p:childTnLst>
                                    <p:animMotion origin="layout" path="M -8.33333E-7 7.40741E-7 L -8.33333E-7 -0.05718 " pathEditMode="relative" rAng="0" ptsTypes="AA">
                                      <p:cBhvr>
                                        <p:cTn id="35" dur="1500" spd="-100000" fill="hold"/>
                                        <p:tgtEl>
                                          <p:spTgt spid="85"/>
                                        </p:tgtEl>
                                        <p:attrNameLst>
                                          <p:attrName>ppt_x</p:attrName>
                                          <p:attrName>ppt_y</p:attrName>
                                        </p:attrNameLst>
                                      </p:cBhvr>
                                      <p:rCtr x="0" y="-2870"/>
                                    </p:animMotion>
                                  </p:childTnLst>
                                </p:cTn>
                              </p:par>
                              <p:par>
                                <p:cTn id="36" presetID="10" presetClass="entr" presetSubtype="0" fill="hold" nodeType="withEffect">
                                  <p:stCondLst>
                                    <p:cond delay="8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childTnLst>
                                </p:cTn>
                              </p:par>
                              <p:par>
                                <p:cTn id="39" presetID="42" presetClass="path" presetSubtype="0" decel="100000" fill="hold" nodeType="withEffect">
                                  <p:stCondLst>
                                    <p:cond delay="800"/>
                                  </p:stCondLst>
                                  <p:childTnLst>
                                    <p:animMotion origin="layout" path="M 2.77556E-17 1.11022E-16 L 2.77556E-17 0.05463 " pathEditMode="relative" rAng="0" ptsTypes="AA">
                                      <p:cBhvr>
                                        <p:cTn id="40" dur="1500" spd="-100000" fill="hold"/>
                                        <p:tgtEl>
                                          <p:spTgt spid="9"/>
                                        </p:tgtEl>
                                        <p:attrNameLst>
                                          <p:attrName>ppt_x</p:attrName>
                                          <p:attrName>ppt_y</p:attrName>
                                        </p:attrNameLst>
                                      </p:cBhvr>
                                      <p:rCtr x="0" y="2731"/>
                                    </p:animMotion>
                                  </p:childTnLst>
                                </p:cTn>
                              </p:par>
                              <p:par>
                                <p:cTn id="41" presetID="10" presetClass="entr" presetSubtype="0" fill="hold" nodeType="withEffect">
                                  <p:stCondLst>
                                    <p:cond delay="160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1000"/>
                                        <p:tgtEl>
                                          <p:spTgt spid="82"/>
                                        </p:tgtEl>
                                      </p:cBhvr>
                                    </p:animEffect>
                                  </p:childTnLst>
                                </p:cTn>
                              </p:par>
                              <p:par>
                                <p:cTn id="44" presetID="42" presetClass="path" presetSubtype="0" decel="100000" fill="hold" nodeType="withEffect">
                                  <p:stCondLst>
                                    <p:cond delay="1600"/>
                                  </p:stCondLst>
                                  <p:childTnLst>
                                    <p:animMotion origin="layout" path="M -1.04167E-6 1.11022E-16 L -1.04167E-6 0.05463 " pathEditMode="relative" rAng="0" ptsTypes="AA">
                                      <p:cBhvr>
                                        <p:cTn id="45" dur="1500" spd="-100000" fill="hold"/>
                                        <p:tgtEl>
                                          <p:spTgt spid="82"/>
                                        </p:tgtEl>
                                        <p:attrNameLst>
                                          <p:attrName>ppt_x</p:attrName>
                                          <p:attrName>ppt_y</p:attrName>
                                        </p:attrNameLst>
                                      </p:cBhvr>
                                      <p:rCtr x="0" y="2731"/>
                                    </p:animMotion>
                                  </p:childTnLst>
                                </p:cTn>
                              </p:par>
                              <p:par>
                                <p:cTn id="46" presetID="1" presetClass="entr" presetSubtype="0" fill="hold" nodeType="withEffect">
                                  <p:stCondLst>
                                    <p:cond delay="300"/>
                                  </p:stCondLst>
                                  <p:childTnLst>
                                    <p:set>
                                      <p:cBhvr>
                                        <p:cTn id="47" dur="1" fill="hold">
                                          <p:stCondLst>
                                            <p:cond delay="499"/>
                                          </p:stCondLst>
                                        </p:cTn>
                                        <p:tgtEl>
                                          <p:spTgt spid="5"/>
                                        </p:tgtEl>
                                        <p:attrNameLst>
                                          <p:attrName>style.visibility</p:attrName>
                                        </p:attrNameLst>
                                      </p:cBhvr>
                                      <p:to>
                                        <p:strVal val="visible"/>
                                      </p:to>
                                    </p:set>
                                  </p:childTnLst>
                                </p:cTn>
                              </p:par>
                              <p:par>
                                <p:cTn id="48" presetID="6" presetClass="emph" presetSubtype="0" accel="100000" autoRev="1" fill="hold" nodeType="withEffect">
                                  <p:stCondLst>
                                    <p:cond delay="300"/>
                                  </p:stCondLst>
                                  <p:childTnLst>
                                    <p:animScale>
                                      <p:cBhvr>
                                        <p:cTn id="49" dur="500" fill="hold"/>
                                        <p:tgtEl>
                                          <p:spTgt spid="5"/>
                                        </p:tgtEl>
                                      </p:cBhvr>
                                      <p:by x="0" y="0"/>
                                    </p:animScale>
                                  </p:childTnLst>
                                </p:cTn>
                              </p:par>
                              <p:par>
                                <p:cTn id="50" presetID="1" presetClass="entr" presetSubtype="0" fill="hold" nodeType="withEffect">
                                  <p:stCondLst>
                                    <p:cond delay="500"/>
                                  </p:stCondLst>
                                  <p:childTnLst>
                                    <p:set>
                                      <p:cBhvr>
                                        <p:cTn id="51" dur="1" fill="hold">
                                          <p:stCondLst>
                                            <p:cond delay="499"/>
                                          </p:stCondLst>
                                        </p:cTn>
                                        <p:tgtEl>
                                          <p:spTgt spid="32"/>
                                        </p:tgtEl>
                                        <p:attrNameLst>
                                          <p:attrName>style.visibility</p:attrName>
                                        </p:attrNameLst>
                                      </p:cBhvr>
                                      <p:to>
                                        <p:strVal val="visible"/>
                                      </p:to>
                                    </p:set>
                                  </p:childTnLst>
                                </p:cTn>
                              </p:par>
                              <p:par>
                                <p:cTn id="52" presetID="6" presetClass="emph" presetSubtype="0" accel="100000" autoRev="1" fill="hold" nodeType="withEffect">
                                  <p:stCondLst>
                                    <p:cond delay="500"/>
                                  </p:stCondLst>
                                  <p:childTnLst>
                                    <p:animScale>
                                      <p:cBhvr>
                                        <p:cTn id="53" dur="500" fill="hold"/>
                                        <p:tgtEl>
                                          <p:spTgt spid="32"/>
                                        </p:tgtEl>
                                      </p:cBhvr>
                                      <p:by x="0" y="0"/>
                                    </p:animScale>
                                  </p:childTnLst>
                                </p:cTn>
                              </p:par>
                              <p:par>
                                <p:cTn id="54" presetID="1" presetClass="entr" presetSubtype="0" fill="hold" nodeType="withEffect">
                                  <p:stCondLst>
                                    <p:cond delay="900"/>
                                  </p:stCondLst>
                                  <p:childTnLst>
                                    <p:set>
                                      <p:cBhvr>
                                        <p:cTn id="55" dur="1" fill="hold">
                                          <p:stCondLst>
                                            <p:cond delay="499"/>
                                          </p:stCondLst>
                                        </p:cTn>
                                        <p:tgtEl>
                                          <p:spTgt spid="37"/>
                                        </p:tgtEl>
                                        <p:attrNameLst>
                                          <p:attrName>style.visibility</p:attrName>
                                        </p:attrNameLst>
                                      </p:cBhvr>
                                      <p:to>
                                        <p:strVal val="visible"/>
                                      </p:to>
                                    </p:set>
                                  </p:childTnLst>
                                </p:cTn>
                              </p:par>
                              <p:par>
                                <p:cTn id="56" presetID="6" presetClass="emph" presetSubtype="0" accel="100000" autoRev="1" fill="hold" nodeType="withEffect">
                                  <p:stCondLst>
                                    <p:cond delay="900"/>
                                  </p:stCondLst>
                                  <p:childTnLst>
                                    <p:animScale>
                                      <p:cBhvr>
                                        <p:cTn id="57" dur="500" fill="hold"/>
                                        <p:tgtEl>
                                          <p:spTgt spid="37"/>
                                        </p:tgtEl>
                                      </p:cBhvr>
                                      <p:by x="0" y="0"/>
                                    </p:animScale>
                                  </p:childTnLst>
                                </p:cTn>
                              </p:par>
                              <p:par>
                                <p:cTn id="58" presetID="1" presetClass="entr" presetSubtype="0" fill="hold" nodeType="withEffect">
                                  <p:stCondLst>
                                    <p:cond delay="1100"/>
                                  </p:stCondLst>
                                  <p:childTnLst>
                                    <p:set>
                                      <p:cBhvr>
                                        <p:cTn id="59" dur="1" fill="hold">
                                          <p:stCondLst>
                                            <p:cond delay="499"/>
                                          </p:stCondLst>
                                        </p:cTn>
                                        <p:tgtEl>
                                          <p:spTgt spid="38"/>
                                        </p:tgtEl>
                                        <p:attrNameLst>
                                          <p:attrName>style.visibility</p:attrName>
                                        </p:attrNameLst>
                                      </p:cBhvr>
                                      <p:to>
                                        <p:strVal val="visible"/>
                                      </p:to>
                                    </p:set>
                                  </p:childTnLst>
                                </p:cTn>
                              </p:par>
                              <p:par>
                                <p:cTn id="60" presetID="6" presetClass="emph" presetSubtype="0" accel="100000" autoRev="1" fill="hold" nodeType="withEffect">
                                  <p:stCondLst>
                                    <p:cond delay="1100"/>
                                  </p:stCondLst>
                                  <p:childTnLst>
                                    <p:animScale>
                                      <p:cBhvr>
                                        <p:cTn id="61" dur="500" fill="hold"/>
                                        <p:tgtEl>
                                          <p:spTgt spid="38"/>
                                        </p:tgtEl>
                                      </p:cBhvr>
                                      <p:by x="0" y="0"/>
                                    </p:animScale>
                                  </p:childTnLst>
                                </p:cTn>
                              </p:par>
                              <p:par>
                                <p:cTn id="62" presetID="1" presetClass="entr" presetSubtype="0" fill="hold" nodeType="withEffect">
                                  <p:stCondLst>
                                    <p:cond delay="1300"/>
                                  </p:stCondLst>
                                  <p:childTnLst>
                                    <p:set>
                                      <p:cBhvr>
                                        <p:cTn id="63" dur="1" fill="hold">
                                          <p:stCondLst>
                                            <p:cond delay="499"/>
                                          </p:stCondLst>
                                        </p:cTn>
                                        <p:tgtEl>
                                          <p:spTgt spid="39"/>
                                        </p:tgtEl>
                                        <p:attrNameLst>
                                          <p:attrName>style.visibility</p:attrName>
                                        </p:attrNameLst>
                                      </p:cBhvr>
                                      <p:to>
                                        <p:strVal val="visible"/>
                                      </p:to>
                                    </p:set>
                                  </p:childTnLst>
                                </p:cTn>
                              </p:par>
                              <p:par>
                                <p:cTn id="64" presetID="6" presetClass="emph" presetSubtype="0" accel="100000" autoRev="1" fill="hold" nodeType="withEffect">
                                  <p:stCondLst>
                                    <p:cond delay="1300"/>
                                  </p:stCondLst>
                                  <p:childTnLst>
                                    <p:animScale>
                                      <p:cBhvr>
                                        <p:cTn id="65" dur="500" fill="hold"/>
                                        <p:tgtEl>
                                          <p:spTgt spid="39"/>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34" grpId="0"/>
      <p:bldP spid="34" grpId="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34" name="TextBox 33">
            <a:extLst>
              <a:ext uri="{FF2B5EF4-FFF2-40B4-BE49-F238E27FC236}">
                <a16:creationId xmlns:a16="http://schemas.microsoft.com/office/drawing/2014/main" id="{0CC013A0-B165-6141-A25B-0CEE7C5F142A}"/>
              </a:ext>
            </a:extLst>
          </p:cNvPr>
          <p:cNvSpPr txBox="1"/>
          <p:nvPr/>
        </p:nvSpPr>
        <p:spPr>
          <a:xfrm>
            <a:off x="319157" y="324924"/>
            <a:ext cx="3147015"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Soğutma Sistemleri</a:t>
            </a:r>
          </a:p>
        </p:txBody>
      </p:sp>
      <p:cxnSp>
        <p:nvCxnSpPr>
          <p:cNvPr id="35" name="Straight Connector 34">
            <a:extLst>
              <a:ext uri="{FF2B5EF4-FFF2-40B4-BE49-F238E27FC236}">
                <a16:creationId xmlns:a16="http://schemas.microsoft.com/office/drawing/2014/main" id="{88669CAF-93B7-3940-9F0E-7E141A4C305A}"/>
              </a:ext>
            </a:extLst>
          </p:cNvPr>
          <p:cNvCxnSpPr>
            <a:cxnSpLocks/>
          </p:cNvCxnSpPr>
          <p:nvPr/>
        </p:nvCxnSpPr>
        <p:spPr>
          <a:xfrm>
            <a:off x="0" y="825211"/>
            <a:ext cx="3367144"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0" name="Picture 39" descr="LOGO SHDW.png">
            <a:extLst>
              <a:ext uri="{FF2B5EF4-FFF2-40B4-BE49-F238E27FC236}">
                <a16:creationId xmlns:a16="http://schemas.microsoft.com/office/drawing/2014/main" id="{3A7211FA-D07D-B244-98A8-F4DF8A8713BC}"/>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3607900" y="1896400"/>
            <a:ext cx="4976200" cy="539819"/>
          </a:xfrm>
          <a:prstGeom prst="rect">
            <a:avLst/>
          </a:prstGeom>
        </p:spPr>
      </p:pic>
      <p:grpSp>
        <p:nvGrpSpPr>
          <p:cNvPr id="41" name="Group 40">
            <a:extLst>
              <a:ext uri="{FF2B5EF4-FFF2-40B4-BE49-F238E27FC236}">
                <a16:creationId xmlns:a16="http://schemas.microsoft.com/office/drawing/2014/main" id="{2F331F04-6733-8B45-A9D5-A71715AAB904}"/>
              </a:ext>
            </a:extLst>
          </p:cNvPr>
          <p:cNvGrpSpPr/>
          <p:nvPr/>
        </p:nvGrpSpPr>
        <p:grpSpPr>
          <a:xfrm>
            <a:off x="3469473" y="1435210"/>
            <a:ext cx="5253054" cy="468304"/>
            <a:chOff x="3469473" y="1273623"/>
            <a:chExt cx="5253054" cy="468304"/>
          </a:xfrm>
        </p:grpSpPr>
        <p:sp>
          <p:nvSpPr>
            <p:cNvPr id="42" name="Rounded Rectangle 41">
              <a:extLst>
                <a:ext uri="{FF2B5EF4-FFF2-40B4-BE49-F238E27FC236}">
                  <a16:creationId xmlns:a16="http://schemas.microsoft.com/office/drawing/2014/main" id="{2BD3CC19-D55E-F749-A440-D66EB772CBFF}"/>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latin typeface="Verdana" panose="020B0604030504040204" pitchFamily="34" charset="0"/>
                <a:ea typeface="Verdana" panose="020B0604030504040204" pitchFamily="34" charset="0"/>
                <a:cs typeface="Verdana" panose="020B0604030504040204" pitchFamily="34" charset="0"/>
              </a:endParaRPr>
            </a:p>
          </p:txBody>
        </p:sp>
        <p:sp>
          <p:nvSpPr>
            <p:cNvPr id="43" name="TextBox 42">
              <a:extLst>
                <a:ext uri="{FF2B5EF4-FFF2-40B4-BE49-F238E27FC236}">
                  <a16:creationId xmlns:a16="http://schemas.microsoft.com/office/drawing/2014/main" id="{E8CB95E7-C49C-6242-8E29-AD54DD0C1B1A}"/>
                </a:ext>
              </a:extLst>
            </p:cNvPr>
            <p:cNvSpPr txBox="1"/>
            <p:nvPr/>
          </p:nvSpPr>
          <p:spPr>
            <a:xfrm>
              <a:off x="4536941" y="1354832"/>
              <a:ext cx="3118161"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Verimlilik Uygulaması Örneği</a:t>
              </a:r>
            </a:p>
          </p:txBody>
        </p:sp>
      </p:grpSp>
      <p:graphicFrame>
        <p:nvGraphicFramePr>
          <p:cNvPr id="47" name="Table 3">
            <a:extLst>
              <a:ext uri="{FF2B5EF4-FFF2-40B4-BE49-F238E27FC236}">
                <a16:creationId xmlns:a16="http://schemas.microsoft.com/office/drawing/2014/main" id="{57C04564-2079-894F-9562-642999A5B1DA}"/>
              </a:ext>
            </a:extLst>
          </p:cNvPr>
          <p:cNvGraphicFramePr>
            <a:graphicFrameLocks noGrp="1"/>
          </p:cNvGraphicFramePr>
          <p:nvPr>
            <p:extLst>
              <p:ext uri="{D42A27DB-BD31-4B8C-83A1-F6EECF244321}">
                <p14:modId xmlns:p14="http://schemas.microsoft.com/office/powerpoint/2010/main" val="2666442456"/>
              </p:ext>
            </p:extLst>
          </p:nvPr>
        </p:nvGraphicFramePr>
        <p:xfrm>
          <a:off x="1394007" y="2351595"/>
          <a:ext cx="3949476" cy="3432897"/>
        </p:xfrm>
        <a:graphic>
          <a:graphicData uri="http://schemas.openxmlformats.org/drawingml/2006/table">
            <a:tbl>
              <a:tblPr firstRow="1" bandRow="1">
                <a:tableStyleId>{5C22544A-7EE6-4342-B048-85BDC9FD1C3A}</a:tableStyleId>
              </a:tblPr>
              <a:tblGrid>
                <a:gridCol w="2586322">
                  <a:extLst>
                    <a:ext uri="{9D8B030D-6E8A-4147-A177-3AD203B41FA5}">
                      <a16:colId xmlns:a16="http://schemas.microsoft.com/office/drawing/2014/main" val="7306071"/>
                    </a:ext>
                  </a:extLst>
                </a:gridCol>
                <a:gridCol w="1363154">
                  <a:extLst>
                    <a:ext uri="{9D8B030D-6E8A-4147-A177-3AD203B41FA5}">
                      <a16:colId xmlns:a16="http://schemas.microsoft.com/office/drawing/2014/main" val="156719252"/>
                    </a:ext>
                  </a:extLst>
                </a:gridCol>
              </a:tblGrid>
              <a:tr h="360000">
                <a:tc gridSpan="2">
                  <a:txBody>
                    <a:bodyPr/>
                    <a:lstStyle/>
                    <a:p>
                      <a:pPr algn="ctr">
                        <a:lnSpc>
                          <a:spcPts val="1600"/>
                        </a:lnSpc>
                      </a:pPr>
                      <a:r>
                        <a:rPr lang="tr-TR" sz="1100" u="none" dirty="0">
                          <a:solidFill>
                            <a:schemeClr val="accent1"/>
                          </a:solidFill>
                          <a:latin typeface="Verdana" panose="020B0604030504040204" pitchFamily="34" charset="0"/>
                          <a:ea typeface="Verdana" panose="020B0604030504040204" pitchFamily="34" charset="0"/>
                          <a:cs typeface="Verdana" panose="020B0604030504040204" pitchFamily="34" charset="0"/>
                        </a:rPr>
                        <a:t>Tasarruf Hesabı</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2831238948"/>
                  </a:ext>
                </a:extLst>
              </a:tr>
              <a:tr h="360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Mevcut Soğutma Kapasitesi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445,28 kW</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360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Elektriksel Tüketim</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184 kW</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88311"/>
                  </a:ext>
                </a:extLst>
              </a:tr>
              <a:tr h="360000">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COP</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2,4</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360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Pompa Elektriksel Tüketim</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9,7 kW</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2235544"/>
                  </a:ext>
                </a:extLst>
              </a:tr>
              <a:tr h="360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Toplam Elektriksel Tüketim</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193,7 kW</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9854248"/>
                  </a:ext>
                </a:extLst>
              </a:tr>
              <a:tr h="424299">
                <a:tc>
                  <a:txBody>
                    <a:bodyPr/>
                    <a:lstStyle/>
                    <a:p>
                      <a:r>
                        <a:rPr lang="tr-TR" sz="1100" dirty="0" err="1">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Yeni Chiller Kapasite</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500 kW</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248535"/>
                  </a:ext>
                </a:extLst>
              </a:tr>
              <a:tr h="424299">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Ortalama COP</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7,2</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831733"/>
                  </a:ext>
                </a:extLst>
              </a:tr>
              <a:tr h="424299">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Kontrol</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Hız Sürücüsü</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4564137"/>
                  </a:ext>
                </a:extLst>
              </a:tr>
            </a:tbl>
          </a:graphicData>
        </a:graphic>
      </p:graphicFrame>
      <p:graphicFrame>
        <p:nvGraphicFramePr>
          <p:cNvPr id="12" name="Table 3">
            <a:extLst>
              <a:ext uri="{FF2B5EF4-FFF2-40B4-BE49-F238E27FC236}">
                <a16:creationId xmlns:a16="http://schemas.microsoft.com/office/drawing/2014/main" id="{142C37E6-3E22-0143-8E88-85D025FDED1C}"/>
              </a:ext>
            </a:extLst>
          </p:cNvPr>
          <p:cNvGraphicFramePr>
            <a:graphicFrameLocks noGrp="1"/>
          </p:cNvGraphicFramePr>
          <p:nvPr>
            <p:extLst>
              <p:ext uri="{D42A27DB-BD31-4B8C-83A1-F6EECF244321}">
                <p14:modId xmlns:p14="http://schemas.microsoft.com/office/powerpoint/2010/main" val="2633040554"/>
              </p:ext>
            </p:extLst>
          </p:nvPr>
        </p:nvGraphicFramePr>
        <p:xfrm>
          <a:off x="5652514" y="2351595"/>
          <a:ext cx="5158921" cy="3456000"/>
        </p:xfrm>
        <a:graphic>
          <a:graphicData uri="http://schemas.openxmlformats.org/drawingml/2006/table">
            <a:tbl>
              <a:tblPr firstRow="1" bandRow="1">
                <a:tableStyleId>{5C22544A-7EE6-4342-B048-85BDC9FD1C3A}</a:tableStyleId>
              </a:tblPr>
              <a:tblGrid>
                <a:gridCol w="3178003">
                  <a:extLst>
                    <a:ext uri="{9D8B030D-6E8A-4147-A177-3AD203B41FA5}">
                      <a16:colId xmlns:a16="http://schemas.microsoft.com/office/drawing/2014/main" val="7306071"/>
                    </a:ext>
                  </a:extLst>
                </a:gridCol>
                <a:gridCol w="1980918">
                  <a:extLst>
                    <a:ext uri="{9D8B030D-6E8A-4147-A177-3AD203B41FA5}">
                      <a16:colId xmlns:a16="http://schemas.microsoft.com/office/drawing/2014/main" val="156719252"/>
                    </a:ext>
                  </a:extLst>
                </a:gridCol>
              </a:tblGrid>
              <a:tr h="432000">
                <a:tc>
                  <a:txBody>
                    <a:bodyPr/>
                    <a:lstStyle/>
                    <a:p>
                      <a:r>
                        <a:rPr lang="tr-TR" sz="1100" b="0" dirty="0" err="1">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Elektriksel Tüketim</a:t>
                      </a:r>
                      <a:endParaRPr lang="x-none" sz="1100" b="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b="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69,4 kW</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432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Chiller Pompası Elektriksel Tüketim</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9,7 kW (aynı pompalar)</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88311"/>
                  </a:ext>
                </a:extLst>
              </a:tr>
              <a:tr h="432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Kule Pompası Elektriksel Tüketim	</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7,5 kW</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432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Kule Fan Elektriksel Tüketim</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3,3 kW</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2235544"/>
                  </a:ext>
                </a:extLst>
              </a:tr>
              <a:tr h="432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Sistemin Toplam Elektriksel Tüketimi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89,9 kW</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9854248"/>
                  </a:ext>
                </a:extLst>
              </a:tr>
              <a:tr h="432000">
                <a:tc>
                  <a:txBody>
                    <a:bodyPr/>
                    <a:lstStyle/>
                    <a:p>
                      <a:r>
                        <a:rPr lang="tr-TR"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Saatlik Tasarruf Miktarı </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103,</a:t>
                      </a:r>
                      <a:r>
                        <a:rPr lang="tr-TR" sz="1100" b="1" baseline="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8 kW</a:t>
                      </a:r>
                      <a:endPar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2698533"/>
                  </a:ext>
                </a:extLst>
              </a:tr>
              <a:tr h="432000">
                <a:tc>
                  <a:txBody>
                    <a:bodyPr/>
                    <a:lstStyle/>
                    <a:p>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Yıllık çalışma saati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6.000 h</a:t>
                      </a:r>
                      <a:endPar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3820700"/>
                  </a:ext>
                </a:extLst>
              </a:tr>
              <a:tr h="432000">
                <a:tc>
                  <a:txBody>
                    <a:bodyPr/>
                    <a:lstStyle/>
                    <a:p>
                      <a:r>
                        <a:rPr lang="tr-TR" sz="1100"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Yıllık Tasarruf Miktarı</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b="1"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622.800</a:t>
                      </a:r>
                      <a:r>
                        <a:rPr lang="tr-TR" sz="1100" b="1" baseline="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 </a:t>
                      </a:r>
                      <a:r>
                        <a:rPr lang="tr-TR" sz="1100" b="1" baseline="0" dirty="0" err="1"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kWh</a:t>
                      </a:r>
                      <a:endPar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2452755"/>
                  </a:ext>
                </a:extLst>
              </a:tr>
            </a:tbl>
          </a:graphicData>
        </a:graphic>
      </p:graphicFrame>
      <p:cxnSp>
        <p:nvCxnSpPr>
          <p:cNvPr id="13" name="Straight Connector 12">
            <a:extLst>
              <a:ext uri="{FF2B5EF4-FFF2-40B4-BE49-F238E27FC236}">
                <a16:creationId xmlns:a16="http://schemas.microsoft.com/office/drawing/2014/main" id="{7E5AA669-9CEB-8541-86A6-D54FC23DD478}"/>
              </a:ext>
            </a:extLst>
          </p:cNvPr>
          <p:cNvCxnSpPr>
            <a:cxnSpLocks/>
          </p:cNvCxnSpPr>
          <p:nvPr/>
        </p:nvCxnSpPr>
        <p:spPr>
          <a:xfrm>
            <a:off x="1532745" y="2705332"/>
            <a:ext cx="3672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67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childTnLst>
                                </p:cTn>
                              </p:par>
                              <p:par>
                                <p:cTn id="8" presetID="42" presetClass="path" presetSubtype="0" decel="100000" fill="hold" nodeType="withEffect">
                                  <p:stCondLst>
                                    <p:cond delay="1000"/>
                                  </p:stCondLst>
                                  <p:childTnLst>
                                    <p:animMotion origin="layout" path="M 2.29167E-6 -2.59259E-6 L 2.29167E-6 0.05463 " pathEditMode="relative" rAng="0" ptsTypes="AA">
                                      <p:cBhvr>
                                        <p:cTn id="9" dur="1500" spd="-100000" fill="hold"/>
                                        <p:tgtEl>
                                          <p:spTgt spid="47"/>
                                        </p:tgtEl>
                                        <p:attrNameLst>
                                          <p:attrName>ppt_x</p:attrName>
                                          <p:attrName>ppt_y</p:attrName>
                                        </p:attrNameLst>
                                      </p:cBhvr>
                                      <p:rCtr x="0" y="2731"/>
                                    </p:animMotion>
                                  </p:childTnLst>
                                </p:cTn>
                              </p:par>
                              <p:par>
                                <p:cTn id="10" presetID="10" presetClass="entr" presetSubtype="0" fill="hold" nodeType="withEffect">
                                  <p:stCondLst>
                                    <p:cond delay="11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42" presetClass="path" presetSubtype="0" decel="100000" fill="hold" nodeType="withEffect">
                                  <p:stCondLst>
                                    <p:cond delay="1100"/>
                                  </p:stCondLst>
                                  <p:childTnLst>
                                    <p:animMotion origin="layout" path="M -2.08333E-7 4.07407E-6 L -2.08333E-7 0.05463 " pathEditMode="relative" rAng="0" ptsTypes="AA">
                                      <p:cBhvr>
                                        <p:cTn id="14" dur="1500" spd="-100000" fill="hold"/>
                                        <p:tgtEl>
                                          <p:spTgt spid="12"/>
                                        </p:tgtEl>
                                        <p:attrNameLst>
                                          <p:attrName>ppt_x</p:attrName>
                                          <p:attrName>ppt_y</p:attrName>
                                        </p:attrNameLst>
                                      </p:cBhvr>
                                      <p:rCtr x="0" y="2731"/>
                                    </p:animMotion>
                                  </p:childTnLst>
                                </p:cTn>
                              </p:par>
                              <p:par>
                                <p:cTn id="15" presetID="10" presetClass="entr" presetSubtype="0" fill="hold" nodeType="withEffect">
                                  <p:stCondLst>
                                    <p:cond delay="11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42" presetClass="path" presetSubtype="0" decel="100000" fill="hold" nodeType="withEffect">
                                  <p:stCondLst>
                                    <p:cond delay="1100"/>
                                  </p:stCondLst>
                                  <p:childTnLst>
                                    <p:animMotion origin="layout" path="M 2.5E-6 -1.85185E-6 L 2.5E-6 0.06227 " pathEditMode="relative" rAng="0" ptsTypes="AA">
                                      <p:cBhvr>
                                        <p:cTn id="19" dur="1500" spd="-100000" fill="hold"/>
                                        <p:tgtEl>
                                          <p:spTgt spid="13"/>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1E423D96-EC8B-2E41-AD23-A2C078C8914E}"/>
              </a:ext>
            </a:extLst>
          </p:cNvPr>
          <p:cNvGrpSpPr/>
          <p:nvPr/>
        </p:nvGrpSpPr>
        <p:grpSpPr>
          <a:xfrm>
            <a:off x="4585103" y="3965815"/>
            <a:ext cx="699280" cy="699272"/>
            <a:chOff x="1334729" y="3216479"/>
            <a:chExt cx="425044" cy="425041"/>
          </a:xfrm>
        </p:grpSpPr>
        <p:sp>
          <p:nvSpPr>
            <p:cNvPr id="38" name="Oval 37">
              <a:extLst>
                <a:ext uri="{FF2B5EF4-FFF2-40B4-BE49-F238E27FC236}">
                  <a16:creationId xmlns:a16="http://schemas.microsoft.com/office/drawing/2014/main" id="{AB4B0111-5E24-D342-AB4A-351E8C50EB8B}"/>
                </a:ext>
              </a:extLst>
            </p:cNvPr>
            <p:cNvSpPr/>
            <p:nvPr/>
          </p:nvSpPr>
          <p:spPr>
            <a:xfrm>
              <a:off x="1334729" y="3216479"/>
              <a:ext cx="425044" cy="425041"/>
            </a:xfrm>
            <a:prstGeom prst="ellipse">
              <a:avLst/>
            </a:prstGeom>
            <a:solidFill>
              <a:srgbClr val="CCD92A"/>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39" name="TextBox 38">
              <a:extLst>
                <a:ext uri="{FF2B5EF4-FFF2-40B4-BE49-F238E27FC236}">
                  <a16:creationId xmlns:a16="http://schemas.microsoft.com/office/drawing/2014/main" id="{51390F22-4BAB-6E41-963B-3D07D5DA8BF1}"/>
                </a:ext>
              </a:extLst>
            </p:cNvPr>
            <p:cNvSpPr txBox="1"/>
            <p:nvPr/>
          </p:nvSpPr>
          <p:spPr>
            <a:xfrm>
              <a:off x="1415612" y="3326106"/>
              <a:ext cx="263271" cy="205784"/>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300" dirty="0">
                  <a:solidFill>
                    <a:schemeClr val="bg1">
                      <a:lumMod val="95000"/>
                    </a:schemeClr>
                  </a:solidFill>
                  <a:latin typeface="Franklin Gothic Medium" panose="020B0603020102020204" pitchFamily="34" charset="0"/>
                </a:rPr>
                <a:t>%</a:t>
              </a:r>
              <a:r>
                <a:rPr lang="tr-TR" sz="1600" dirty="0">
                  <a:solidFill>
                    <a:schemeClr val="bg1">
                      <a:lumMod val="95000"/>
                    </a:schemeClr>
                  </a:solidFill>
                  <a:latin typeface="Franklin Gothic Medium" panose="020B0603020102020204" pitchFamily="34" charset="0"/>
                </a:rPr>
                <a:t>3</a:t>
              </a:r>
            </a:p>
          </p:txBody>
        </p:sp>
      </p:grpSp>
      <p:grpSp>
        <p:nvGrpSpPr>
          <p:cNvPr id="119" name="Group 118">
            <a:extLst>
              <a:ext uri="{FF2B5EF4-FFF2-40B4-BE49-F238E27FC236}">
                <a16:creationId xmlns:a16="http://schemas.microsoft.com/office/drawing/2014/main" id="{5CA6721E-C5A5-DE40-9E60-AE5D79D57EFC}"/>
              </a:ext>
            </a:extLst>
          </p:cNvPr>
          <p:cNvGrpSpPr/>
          <p:nvPr/>
        </p:nvGrpSpPr>
        <p:grpSpPr>
          <a:xfrm>
            <a:off x="4585103" y="3301888"/>
            <a:ext cx="699280" cy="699272"/>
            <a:chOff x="1334729" y="3216479"/>
            <a:chExt cx="425044" cy="425041"/>
          </a:xfrm>
        </p:grpSpPr>
        <p:sp>
          <p:nvSpPr>
            <p:cNvPr id="120" name="Oval 119">
              <a:extLst>
                <a:ext uri="{FF2B5EF4-FFF2-40B4-BE49-F238E27FC236}">
                  <a16:creationId xmlns:a16="http://schemas.microsoft.com/office/drawing/2014/main" id="{FF02D749-0B19-1F43-8B69-B8F5CFB7CFF5}"/>
                </a:ext>
              </a:extLst>
            </p:cNvPr>
            <p:cNvSpPr/>
            <p:nvPr/>
          </p:nvSpPr>
          <p:spPr>
            <a:xfrm>
              <a:off x="1334729" y="3216479"/>
              <a:ext cx="425044" cy="425041"/>
            </a:xfrm>
            <a:prstGeom prst="ellipse">
              <a:avLst/>
            </a:prstGeom>
            <a:solidFill>
              <a:srgbClr val="CCD92A"/>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121" name="TextBox 120">
              <a:extLst>
                <a:ext uri="{FF2B5EF4-FFF2-40B4-BE49-F238E27FC236}">
                  <a16:creationId xmlns:a16="http://schemas.microsoft.com/office/drawing/2014/main" id="{E00EA93D-5828-A045-A683-5AE1D005B337}"/>
                </a:ext>
              </a:extLst>
            </p:cNvPr>
            <p:cNvSpPr txBox="1"/>
            <p:nvPr/>
          </p:nvSpPr>
          <p:spPr>
            <a:xfrm>
              <a:off x="1415612" y="3326106"/>
              <a:ext cx="263271" cy="205784"/>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300" dirty="0">
                  <a:solidFill>
                    <a:schemeClr val="bg1">
                      <a:lumMod val="95000"/>
                    </a:schemeClr>
                  </a:solidFill>
                  <a:latin typeface="Franklin Gothic Medium" panose="020B0603020102020204" pitchFamily="34" charset="0"/>
                </a:rPr>
                <a:t>%</a:t>
              </a:r>
              <a:r>
                <a:rPr lang="tr-TR" sz="1600" dirty="0">
                  <a:solidFill>
                    <a:schemeClr val="bg1">
                      <a:lumMod val="95000"/>
                    </a:schemeClr>
                  </a:solidFill>
                  <a:latin typeface="Franklin Gothic Medium" panose="020B0603020102020204" pitchFamily="34" charset="0"/>
                </a:rPr>
                <a:t>3</a:t>
              </a:r>
            </a:p>
          </p:txBody>
        </p:sp>
      </p:grpSp>
      <p:sp>
        <p:nvSpPr>
          <p:cNvPr id="64" name="Rectangle 63">
            <a:extLst>
              <a:ext uri="{FF2B5EF4-FFF2-40B4-BE49-F238E27FC236}">
                <a16:creationId xmlns:a16="http://schemas.microsoft.com/office/drawing/2014/main" id="{95D49485-F777-DA4C-A61E-571D1097669E}"/>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34" name="TextBox 33">
            <a:extLst>
              <a:ext uri="{FF2B5EF4-FFF2-40B4-BE49-F238E27FC236}">
                <a16:creationId xmlns:a16="http://schemas.microsoft.com/office/drawing/2014/main" id="{0CC013A0-B165-6141-A25B-0CEE7C5F142A}"/>
              </a:ext>
            </a:extLst>
          </p:cNvPr>
          <p:cNvSpPr txBox="1"/>
          <p:nvPr/>
        </p:nvSpPr>
        <p:spPr>
          <a:xfrm>
            <a:off x="319157" y="324924"/>
            <a:ext cx="1624163"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Pompalar</a:t>
            </a:r>
          </a:p>
        </p:txBody>
      </p:sp>
      <p:cxnSp>
        <p:nvCxnSpPr>
          <p:cNvPr id="35" name="Straight Connector 34">
            <a:extLst>
              <a:ext uri="{FF2B5EF4-FFF2-40B4-BE49-F238E27FC236}">
                <a16:creationId xmlns:a16="http://schemas.microsoft.com/office/drawing/2014/main" id="{88669CAF-93B7-3940-9F0E-7E141A4C305A}"/>
              </a:ext>
            </a:extLst>
          </p:cNvPr>
          <p:cNvCxnSpPr>
            <a:cxnSpLocks/>
          </p:cNvCxnSpPr>
          <p:nvPr/>
        </p:nvCxnSpPr>
        <p:spPr>
          <a:xfrm>
            <a:off x="0" y="825211"/>
            <a:ext cx="1875865"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24FC13F-D08C-674E-B3CD-901CAA7EF989}"/>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06" name="Group 105">
            <a:extLst>
              <a:ext uri="{FF2B5EF4-FFF2-40B4-BE49-F238E27FC236}">
                <a16:creationId xmlns:a16="http://schemas.microsoft.com/office/drawing/2014/main" id="{A85B8A36-7AAA-3F4B-A4E3-0A4F56CFE9B9}"/>
              </a:ext>
            </a:extLst>
          </p:cNvPr>
          <p:cNvGrpSpPr/>
          <p:nvPr/>
        </p:nvGrpSpPr>
        <p:grpSpPr>
          <a:xfrm>
            <a:off x="4415710" y="2327864"/>
            <a:ext cx="1038067" cy="1038060"/>
            <a:chOff x="1231764" y="3113516"/>
            <a:chExt cx="630969" cy="630967"/>
          </a:xfrm>
        </p:grpSpPr>
        <p:sp>
          <p:nvSpPr>
            <p:cNvPr id="107" name="Oval 106">
              <a:extLst>
                <a:ext uri="{FF2B5EF4-FFF2-40B4-BE49-F238E27FC236}">
                  <a16:creationId xmlns:a16="http://schemas.microsoft.com/office/drawing/2014/main" id="{2D76300E-87FA-BF45-9453-B3C02E30E3ED}"/>
                </a:ext>
              </a:extLst>
            </p:cNvPr>
            <p:cNvSpPr/>
            <p:nvPr/>
          </p:nvSpPr>
          <p:spPr>
            <a:xfrm>
              <a:off x="1231764" y="3113516"/>
              <a:ext cx="630969" cy="630967"/>
            </a:xfrm>
            <a:prstGeom prst="ellipse">
              <a:avLst/>
            </a:prstGeom>
            <a:solidFill>
              <a:schemeClr val="accent2"/>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108" name="TextBox 107">
              <a:extLst>
                <a:ext uri="{FF2B5EF4-FFF2-40B4-BE49-F238E27FC236}">
                  <a16:creationId xmlns:a16="http://schemas.microsoft.com/office/drawing/2014/main" id="{1CBF0723-4350-A944-B486-B330B1889AB7}"/>
                </a:ext>
              </a:extLst>
            </p:cNvPr>
            <p:cNvSpPr txBox="1"/>
            <p:nvPr/>
          </p:nvSpPr>
          <p:spPr>
            <a:xfrm>
              <a:off x="1360755" y="3316752"/>
              <a:ext cx="372983" cy="224492"/>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600" dirty="0">
                  <a:solidFill>
                    <a:schemeClr val="bg1">
                      <a:lumMod val="95000"/>
                    </a:schemeClr>
                  </a:solidFill>
                  <a:latin typeface="Franklin Gothic Medium" panose="020B0603020102020204" pitchFamily="34" charset="0"/>
                </a:rPr>
                <a:t>%</a:t>
              </a:r>
              <a:r>
                <a:rPr lang="tr-TR" sz="1800" dirty="0">
                  <a:solidFill>
                    <a:schemeClr val="bg1">
                      <a:lumMod val="95000"/>
                    </a:schemeClr>
                  </a:solidFill>
                  <a:latin typeface="Franklin Gothic Medium" panose="020B0603020102020204" pitchFamily="34" charset="0"/>
                </a:rPr>
                <a:t>10</a:t>
              </a:r>
            </a:p>
          </p:txBody>
        </p:sp>
      </p:grpSp>
      <p:sp>
        <p:nvSpPr>
          <p:cNvPr id="109" name="TextBox 108">
            <a:extLst>
              <a:ext uri="{FF2B5EF4-FFF2-40B4-BE49-F238E27FC236}">
                <a16:creationId xmlns:a16="http://schemas.microsoft.com/office/drawing/2014/main" id="{15590FA2-285F-2F4A-8C1E-024DA0864F50}"/>
              </a:ext>
            </a:extLst>
          </p:cNvPr>
          <p:cNvSpPr txBox="1"/>
          <p:nvPr/>
        </p:nvSpPr>
        <p:spPr>
          <a:xfrm>
            <a:off x="5657360" y="2560403"/>
            <a:ext cx="6295153" cy="578363"/>
          </a:xfrm>
          <a:prstGeom prst="rect">
            <a:avLst/>
          </a:prstGeom>
          <a:noFill/>
        </p:spPr>
        <p:txBody>
          <a:bodyPr wrap="square" rtlCol="0" anchor="ctr" anchorCtr="0">
            <a:spAutoFit/>
          </a:bodyPr>
          <a:lstStyle/>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Pompa sisteminin </a:t>
            </a: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tasarımı ve yerleşimi iyileştirildiğinde</a:t>
            </a:r>
          </a:p>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%10 oranında verim artışı elde edilir.</a:t>
            </a:r>
          </a:p>
        </p:txBody>
      </p:sp>
      <p:sp>
        <p:nvSpPr>
          <p:cNvPr id="118" name="TextBox 117">
            <a:extLst>
              <a:ext uri="{FF2B5EF4-FFF2-40B4-BE49-F238E27FC236}">
                <a16:creationId xmlns:a16="http://schemas.microsoft.com/office/drawing/2014/main" id="{5E164A67-4688-8246-ABB4-286973D4A34E}"/>
              </a:ext>
            </a:extLst>
          </p:cNvPr>
          <p:cNvSpPr txBox="1"/>
          <p:nvPr/>
        </p:nvSpPr>
        <p:spPr>
          <a:xfrm>
            <a:off x="5657360" y="4026270"/>
            <a:ext cx="5907671" cy="578363"/>
          </a:xfrm>
          <a:prstGeom prst="rect">
            <a:avLst/>
          </a:prstGeom>
          <a:noFill/>
        </p:spPr>
        <p:txBody>
          <a:bodyPr wrap="square" rtlCol="0" anchor="ctr" anchorCtr="0">
            <a:spAutoFit/>
          </a:bodyPr>
          <a:lstStyle/>
          <a:p>
            <a:pPr>
              <a:lnSpc>
                <a:spcPts val="2000"/>
              </a:lnSpc>
            </a:pP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Sistem için yüksek verimli pompa </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tercih edilmesi ile</a:t>
            </a:r>
          </a:p>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%3 oranında verim artışı elde edilir.</a:t>
            </a:r>
          </a:p>
        </p:txBody>
      </p:sp>
      <p:sp>
        <p:nvSpPr>
          <p:cNvPr id="122" name="TextBox 121">
            <a:extLst>
              <a:ext uri="{FF2B5EF4-FFF2-40B4-BE49-F238E27FC236}">
                <a16:creationId xmlns:a16="http://schemas.microsoft.com/office/drawing/2014/main" id="{F07EF6AA-A629-EE48-9194-F541A03AD471}"/>
              </a:ext>
            </a:extLst>
          </p:cNvPr>
          <p:cNvSpPr txBox="1"/>
          <p:nvPr/>
        </p:nvSpPr>
        <p:spPr>
          <a:xfrm>
            <a:off x="5657360" y="3384959"/>
            <a:ext cx="6375068" cy="578363"/>
          </a:xfrm>
          <a:prstGeom prst="rect">
            <a:avLst/>
          </a:prstGeom>
          <a:noFill/>
        </p:spPr>
        <p:txBody>
          <a:bodyPr wrap="square" rtlCol="0" anchor="ctr" anchorCtr="0">
            <a:spAutoFit/>
          </a:bodyPr>
          <a:lstStyle/>
          <a:p>
            <a:pPr>
              <a:lnSpc>
                <a:spcPts val="2000"/>
              </a:lnSpc>
            </a:pP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Tesisatın iyileştirilmesi ve periyodik bakımların yapılması </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sayesinde %3 oranında verim artışı elde edilir.</a:t>
            </a:r>
          </a:p>
        </p:txBody>
      </p:sp>
      <p:grpSp>
        <p:nvGrpSpPr>
          <p:cNvPr id="123" name="Group 122">
            <a:extLst>
              <a:ext uri="{FF2B5EF4-FFF2-40B4-BE49-F238E27FC236}">
                <a16:creationId xmlns:a16="http://schemas.microsoft.com/office/drawing/2014/main" id="{3FF0638B-D781-A24F-86B8-F8502F56020B}"/>
              </a:ext>
            </a:extLst>
          </p:cNvPr>
          <p:cNvGrpSpPr/>
          <p:nvPr/>
        </p:nvGrpSpPr>
        <p:grpSpPr>
          <a:xfrm>
            <a:off x="4387531" y="1372637"/>
            <a:ext cx="1094424" cy="1094412"/>
            <a:chOff x="1214638" y="3096389"/>
            <a:chExt cx="665225" cy="665220"/>
          </a:xfrm>
        </p:grpSpPr>
        <p:sp>
          <p:nvSpPr>
            <p:cNvPr id="127" name="Oval 126">
              <a:extLst>
                <a:ext uri="{FF2B5EF4-FFF2-40B4-BE49-F238E27FC236}">
                  <a16:creationId xmlns:a16="http://schemas.microsoft.com/office/drawing/2014/main" id="{EE506F6C-B87D-6A4F-8771-0EC86E36A27B}"/>
                </a:ext>
              </a:extLst>
            </p:cNvPr>
            <p:cNvSpPr/>
            <p:nvPr/>
          </p:nvSpPr>
          <p:spPr>
            <a:xfrm>
              <a:off x="1214638" y="3096389"/>
              <a:ext cx="665225" cy="665220"/>
            </a:xfrm>
            <a:prstGeom prst="ellipse">
              <a:avLst/>
            </a:prstGeom>
            <a:solidFill>
              <a:schemeClr val="accent1"/>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128" name="TextBox 127">
              <a:extLst>
                <a:ext uri="{FF2B5EF4-FFF2-40B4-BE49-F238E27FC236}">
                  <a16:creationId xmlns:a16="http://schemas.microsoft.com/office/drawing/2014/main" id="{65BE89F4-D598-B149-96FA-6B4A5CF13B53}"/>
                </a:ext>
              </a:extLst>
            </p:cNvPr>
            <p:cNvSpPr txBox="1"/>
            <p:nvPr/>
          </p:nvSpPr>
          <p:spPr>
            <a:xfrm>
              <a:off x="1348384" y="3307398"/>
              <a:ext cx="397731" cy="243200"/>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700" dirty="0">
                  <a:solidFill>
                    <a:schemeClr val="bg1">
                      <a:lumMod val="95000"/>
                    </a:schemeClr>
                  </a:solidFill>
                  <a:latin typeface="Franklin Gothic Medium" panose="020B0603020102020204" pitchFamily="34" charset="0"/>
                </a:rPr>
                <a:t>%</a:t>
              </a:r>
              <a:r>
                <a:rPr lang="tr-TR" sz="2000" dirty="0">
                  <a:solidFill>
                    <a:schemeClr val="bg1">
                      <a:lumMod val="95000"/>
                    </a:schemeClr>
                  </a:solidFill>
                  <a:latin typeface="Franklin Gothic Medium" panose="020B0603020102020204" pitchFamily="34" charset="0"/>
                </a:rPr>
                <a:t>20</a:t>
              </a:r>
            </a:p>
          </p:txBody>
        </p:sp>
      </p:grpSp>
      <p:sp>
        <p:nvSpPr>
          <p:cNvPr id="129" name="TextBox 128">
            <a:extLst>
              <a:ext uri="{FF2B5EF4-FFF2-40B4-BE49-F238E27FC236}">
                <a16:creationId xmlns:a16="http://schemas.microsoft.com/office/drawing/2014/main" id="{BD59DE59-C767-B842-A774-0C22B48EA3D2}"/>
              </a:ext>
            </a:extLst>
          </p:cNvPr>
          <p:cNvSpPr txBox="1"/>
          <p:nvPr/>
        </p:nvSpPr>
        <p:spPr>
          <a:xfrm>
            <a:off x="5657361" y="1630661"/>
            <a:ext cx="5165216" cy="578363"/>
          </a:xfrm>
          <a:prstGeom prst="rect">
            <a:avLst/>
          </a:prstGeom>
          <a:noFill/>
        </p:spPr>
        <p:txBody>
          <a:bodyPr wrap="square" rtlCol="0" anchor="ctr" anchorCtr="0">
            <a:spAutoFit/>
          </a:bodyPr>
          <a:lstStyle/>
          <a:p>
            <a:pPr>
              <a:lnSpc>
                <a:spcPts val="2000"/>
              </a:lnSpc>
            </a:pP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Pompa sisteminin kontrol edilme şekli </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sayesinde</a:t>
            </a:r>
          </a:p>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%20 oranında verim artışı elde edilir.</a:t>
            </a:r>
          </a:p>
        </p:txBody>
      </p:sp>
      <p:pic>
        <p:nvPicPr>
          <p:cNvPr id="29" name="Picture 28">
            <a:extLst>
              <a:ext uri="{FF2B5EF4-FFF2-40B4-BE49-F238E27FC236}">
                <a16:creationId xmlns:a16="http://schemas.microsoft.com/office/drawing/2014/main" id="{19CCA4AD-8E90-E442-8D00-9322CC6397B9}"/>
              </a:ext>
            </a:extLst>
          </p:cNvPr>
          <p:cNvPicPr>
            <a:picLocks noChangeAspect="1"/>
          </p:cNvPicPr>
          <p:nvPr/>
        </p:nvPicPr>
        <p:blipFill rotWithShape="1">
          <a:blip r:embed="rId3"/>
          <a:srcRect b="10972"/>
          <a:stretch/>
        </p:blipFill>
        <p:spPr>
          <a:xfrm>
            <a:off x="621791" y="1845434"/>
            <a:ext cx="3212788" cy="4358516"/>
          </a:xfrm>
          <a:prstGeom prst="rect">
            <a:avLst/>
          </a:prstGeom>
        </p:spPr>
      </p:pic>
      <p:grpSp>
        <p:nvGrpSpPr>
          <p:cNvPr id="30" name="Group 29">
            <a:extLst>
              <a:ext uri="{FF2B5EF4-FFF2-40B4-BE49-F238E27FC236}">
                <a16:creationId xmlns:a16="http://schemas.microsoft.com/office/drawing/2014/main" id="{EB1F8C02-9489-5D4E-B079-721C9ADF5D63}"/>
              </a:ext>
            </a:extLst>
          </p:cNvPr>
          <p:cNvGrpSpPr/>
          <p:nvPr/>
        </p:nvGrpSpPr>
        <p:grpSpPr>
          <a:xfrm>
            <a:off x="5453777" y="857154"/>
            <a:ext cx="3113906" cy="468304"/>
            <a:chOff x="5200754" y="945405"/>
            <a:chExt cx="3113906" cy="468304"/>
          </a:xfrm>
          <a:effectLst>
            <a:outerShdw blurRad="254000" dist="63500" dir="5400000" algn="ctr" rotWithShape="0">
              <a:srgbClr val="000000">
                <a:alpha val="35000"/>
              </a:srgbClr>
            </a:outerShdw>
          </a:effectLst>
        </p:grpSpPr>
        <p:sp>
          <p:nvSpPr>
            <p:cNvPr id="31" name="Rounded Rectangle 30">
              <a:extLst>
                <a:ext uri="{FF2B5EF4-FFF2-40B4-BE49-F238E27FC236}">
                  <a16:creationId xmlns:a16="http://schemas.microsoft.com/office/drawing/2014/main" id="{405E04AF-398D-E746-8B04-70A1A7249803}"/>
                </a:ext>
              </a:extLst>
            </p:cNvPr>
            <p:cNvSpPr/>
            <p:nvPr/>
          </p:nvSpPr>
          <p:spPr>
            <a:xfrm>
              <a:off x="5200754" y="945405"/>
              <a:ext cx="3113906"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32" name="TextBox 31">
              <a:extLst>
                <a:ext uri="{FF2B5EF4-FFF2-40B4-BE49-F238E27FC236}">
                  <a16:creationId xmlns:a16="http://schemas.microsoft.com/office/drawing/2014/main" id="{AB184D24-DE98-804C-A502-C63562741CB7}"/>
                </a:ext>
              </a:extLst>
            </p:cNvPr>
            <p:cNvSpPr txBox="1"/>
            <p:nvPr/>
          </p:nvSpPr>
          <p:spPr>
            <a:xfrm>
              <a:off x="5370236" y="1026614"/>
              <a:ext cx="2893741"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b="1" spc="0" dirty="0"/>
                <a:t>Verim Artışı Potansiyelleri</a:t>
              </a:r>
            </a:p>
          </p:txBody>
        </p:sp>
      </p:grpSp>
    </p:spTree>
    <p:extLst>
      <p:ext uri="{BB962C8B-B14F-4D97-AF65-F5344CB8AC3E}">
        <p14:creationId xmlns:p14="http://schemas.microsoft.com/office/powerpoint/2010/main" val="26397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1000" fill="hold"/>
                                        <p:tgtEl>
                                          <p:spTgt spid="35"/>
                                        </p:tgtEl>
                                        <p:attrNameLst>
                                          <p:attrName>ppt_x</p:attrName>
                                        </p:attrNameLst>
                                      </p:cBhvr>
                                      <p:tavLst>
                                        <p:tav tm="0">
                                          <p:val>
                                            <p:strVal val="0-#ppt_w/2"/>
                                          </p:val>
                                        </p:tav>
                                        <p:tav tm="100000">
                                          <p:val>
                                            <p:strVal val="#ppt_x"/>
                                          </p:val>
                                        </p:tav>
                                      </p:tavLst>
                                    </p:anim>
                                    <p:anim calcmode="lin" valueType="num">
                                      <p:cBhvr additive="base">
                                        <p:cTn id="11" dur="1000" fill="hold"/>
                                        <p:tgtEl>
                                          <p:spTgt spid="35"/>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2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childTnLst>
                                </p:cTn>
                              </p:par>
                              <p:par>
                                <p:cTn id="15" presetID="42" presetClass="path" presetSubtype="0" decel="100000" fill="hold" grpId="1" nodeType="withEffect">
                                  <p:stCondLst>
                                    <p:cond delay="200"/>
                                  </p:stCondLst>
                                  <p:childTnLst>
                                    <p:animMotion origin="layout" path="M 1.66667E-6 3.7037E-6 L -0.04766 -0.00186 " pathEditMode="relative" rAng="0" ptsTypes="AA">
                                      <p:cBhvr>
                                        <p:cTn id="16" dur="1000" spd="-100000" fill="hold"/>
                                        <p:tgtEl>
                                          <p:spTgt spid="34"/>
                                        </p:tgtEl>
                                        <p:attrNameLst>
                                          <p:attrName>ppt_x</p:attrName>
                                          <p:attrName>ppt_y</p:attrName>
                                        </p:attrNameLst>
                                      </p:cBhvr>
                                      <p:rCtr x="-2383" y="-93"/>
                                    </p:animMotion>
                                  </p:childTnLst>
                                </p:cTn>
                              </p:par>
                            </p:childTnLst>
                          </p:cTn>
                        </p:par>
                        <p:par>
                          <p:cTn id="17" fill="hold">
                            <p:stCondLst>
                              <p:cond delay="120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29"/>
                                        </p:tgtEl>
                                        <p:attrNameLst>
                                          <p:attrName>style.visibility</p:attrName>
                                        </p:attrNameLst>
                                      </p:cBhvr>
                                      <p:to>
                                        <p:strVal val="visible"/>
                                      </p:to>
                                    </p:set>
                                    <p:animEffect transition="in" filter="fade">
                                      <p:cBhvr>
                                        <p:cTn id="23" dur="1000"/>
                                        <p:tgtEl>
                                          <p:spTgt spid="129"/>
                                        </p:tgtEl>
                                      </p:cBhvr>
                                    </p:animEffect>
                                  </p:childTnLst>
                                </p:cTn>
                              </p:par>
                              <p:par>
                                <p:cTn id="24" presetID="42" presetClass="path" presetSubtype="0" decel="100000" fill="hold" grpId="1" nodeType="withEffect">
                                  <p:stCondLst>
                                    <p:cond delay="1000"/>
                                  </p:stCondLst>
                                  <p:childTnLst>
                                    <p:animMotion origin="layout" path="M -1.25E-6 -1.11111E-6 L 0.07852 -1.11111E-6 " pathEditMode="relative" rAng="0" ptsTypes="AA">
                                      <p:cBhvr>
                                        <p:cTn id="25" dur="1000" spd="-100000" fill="hold"/>
                                        <p:tgtEl>
                                          <p:spTgt spid="129"/>
                                        </p:tgtEl>
                                        <p:attrNameLst>
                                          <p:attrName>ppt_x</p:attrName>
                                          <p:attrName>ppt_y</p:attrName>
                                        </p:attrNameLst>
                                      </p:cBhvr>
                                      <p:rCtr x="3919" y="0"/>
                                    </p:animMotion>
                                  </p:childTnLst>
                                </p:cTn>
                              </p:par>
                              <p:par>
                                <p:cTn id="26" presetID="10" presetClass="entr" presetSubtype="0" fill="hold" grpId="0" nodeType="withEffect">
                                  <p:stCondLst>
                                    <p:cond delay="120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1000"/>
                                        <p:tgtEl>
                                          <p:spTgt spid="109"/>
                                        </p:tgtEl>
                                      </p:cBhvr>
                                    </p:animEffect>
                                  </p:childTnLst>
                                </p:cTn>
                              </p:par>
                              <p:par>
                                <p:cTn id="29" presetID="42" presetClass="path" presetSubtype="0" decel="100000" fill="hold" grpId="1" nodeType="withEffect">
                                  <p:stCondLst>
                                    <p:cond delay="1200"/>
                                  </p:stCondLst>
                                  <p:childTnLst>
                                    <p:animMotion origin="layout" path="M 4.58333E-6 7.40741E-7 L 0.07851 7.40741E-7 " pathEditMode="relative" rAng="0" ptsTypes="AA">
                                      <p:cBhvr>
                                        <p:cTn id="30" dur="1000" spd="-100000" fill="hold"/>
                                        <p:tgtEl>
                                          <p:spTgt spid="109"/>
                                        </p:tgtEl>
                                        <p:attrNameLst>
                                          <p:attrName>ppt_x</p:attrName>
                                          <p:attrName>ppt_y</p:attrName>
                                        </p:attrNameLst>
                                      </p:cBhvr>
                                      <p:rCtr x="3919" y="0"/>
                                    </p:animMotion>
                                  </p:childTnLst>
                                </p:cTn>
                              </p:par>
                              <p:par>
                                <p:cTn id="31" presetID="10" presetClass="entr" presetSubtype="0" fill="hold" grpId="0" nodeType="withEffect">
                                  <p:stCondLst>
                                    <p:cond delay="1600"/>
                                  </p:stCondLst>
                                  <p:childTnLst>
                                    <p:set>
                                      <p:cBhvr>
                                        <p:cTn id="32" dur="1" fill="hold">
                                          <p:stCondLst>
                                            <p:cond delay="0"/>
                                          </p:stCondLst>
                                        </p:cTn>
                                        <p:tgtEl>
                                          <p:spTgt spid="122"/>
                                        </p:tgtEl>
                                        <p:attrNameLst>
                                          <p:attrName>style.visibility</p:attrName>
                                        </p:attrNameLst>
                                      </p:cBhvr>
                                      <p:to>
                                        <p:strVal val="visible"/>
                                      </p:to>
                                    </p:set>
                                    <p:animEffect transition="in" filter="fade">
                                      <p:cBhvr>
                                        <p:cTn id="33" dur="1000"/>
                                        <p:tgtEl>
                                          <p:spTgt spid="122"/>
                                        </p:tgtEl>
                                      </p:cBhvr>
                                    </p:animEffect>
                                  </p:childTnLst>
                                </p:cTn>
                              </p:par>
                              <p:par>
                                <p:cTn id="34" presetID="42" presetClass="path" presetSubtype="0" decel="100000" fill="hold" grpId="1" nodeType="withEffect">
                                  <p:stCondLst>
                                    <p:cond delay="1600"/>
                                  </p:stCondLst>
                                  <p:childTnLst>
                                    <p:animMotion origin="layout" path="M -6.25E-7 1.85185E-6 L 0.07852 1.85185E-6 " pathEditMode="relative" rAng="0" ptsTypes="AA">
                                      <p:cBhvr>
                                        <p:cTn id="35" dur="1000" spd="-100000" fill="hold"/>
                                        <p:tgtEl>
                                          <p:spTgt spid="122"/>
                                        </p:tgtEl>
                                        <p:attrNameLst>
                                          <p:attrName>ppt_x</p:attrName>
                                          <p:attrName>ppt_y</p:attrName>
                                        </p:attrNameLst>
                                      </p:cBhvr>
                                      <p:rCtr x="3919" y="0"/>
                                    </p:animMotion>
                                  </p:childTnLst>
                                </p:cTn>
                              </p:par>
                              <p:par>
                                <p:cTn id="36" presetID="10" presetClass="entr" presetSubtype="0" fill="hold" grpId="0" nodeType="withEffect">
                                  <p:stCondLst>
                                    <p:cond delay="1800"/>
                                  </p:stCondLst>
                                  <p:childTnLst>
                                    <p:set>
                                      <p:cBhvr>
                                        <p:cTn id="37" dur="1" fill="hold">
                                          <p:stCondLst>
                                            <p:cond delay="0"/>
                                          </p:stCondLst>
                                        </p:cTn>
                                        <p:tgtEl>
                                          <p:spTgt spid="118"/>
                                        </p:tgtEl>
                                        <p:attrNameLst>
                                          <p:attrName>style.visibility</p:attrName>
                                        </p:attrNameLst>
                                      </p:cBhvr>
                                      <p:to>
                                        <p:strVal val="visible"/>
                                      </p:to>
                                    </p:set>
                                    <p:animEffect transition="in" filter="fade">
                                      <p:cBhvr>
                                        <p:cTn id="38" dur="1000"/>
                                        <p:tgtEl>
                                          <p:spTgt spid="118"/>
                                        </p:tgtEl>
                                      </p:cBhvr>
                                    </p:animEffect>
                                  </p:childTnLst>
                                </p:cTn>
                              </p:par>
                              <p:par>
                                <p:cTn id="39" presetID="42" presetClass="path" presetSubtype="0" decel="100000" fill="hold" grpId="1" nodeType="withEffect">
                                  <p:stCondLst>
                                    <p:cond delay="1800"/>
                                  </p:stCondLst>
                                  <p:childTnLst>
                                    <p:animMotion origin="layout" path="M 0 3.33333E-6 L 0.07852 3.33333E-6 " pathEditMode="relative" rAng="0" ptsTypes="AA">
                                      <p:cBhvr>
                                        <p:cTn id="40" dur="1000" spd="-100000" fill="hold"/>
                                        <p:tgtEl>
                                          <p:spTgt spid="118"/>
                                        </p:tgtEl>
                                        <p:attrNameLst>
                                          <p:attrName>ppt_x</p:attrName>
                                          <p:attrName>ppt_y</p:attrName>
                                        </p:attrNameLst>
                                      </p:cBhvr>
                                      <p:rCtr x="3919" y="0"/>
                                    </p:animMotion>
                                  </p:childTnLst>
                                </p:cTn>
                              </p:par>
                              <p:par>
                                <p:cTn id="41" presetID="10" presetClass="entr" presetSubtype="0" fill="hold" nodeType="withEffect">
                                  <p:stCondLst>
                                    <p:cond delay="80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childTnLst>
                                </p:cTn>
                              </p:par>
                              <p:par>
                                <p:cTn id="44" presetID="42" presetClass="path" presetSubtype="0" decel="100000" fill="hold" nodeType="withEffect">
                                  <p:stCondLst>
                                    <p:cond delay="800"/>
                                  </p:stCondLst>
                                  <p:childTnLst>
                                    <p:animMotion origin="layout" path="M 1.11022E-16 2.22222E-6 L 0.07852 2.22222E-6 " pathEditMode="relative" rAng="0" ptsTypes="AA">
                                      <p:cBhvr>
                                        <p:cTn id="45" dur="1000" spd="-100000" fill="hold"/>
                                        <p:tgtEl>
                                          <p:spTgt spid="30"/>
                                        </p:tgtEl>
                                        <p:attrNameLst>
                                          <p:attrName>ppt_x</p:attrName>
                                          <p:attrName>ppt_y</p:attrName>
                                        </p:attrNameLst>
                                      </p:cBhvr>
                                      <p:rCtr x="3919" y="0"/>
                                    </p:animMotion>
                                  </p:childTnLst>
                                </p:cTn>
                              </p:par>
                              <p:par>
                                <p:cTn id="46" presetID="10" presetClass="entr" presetSubtype="0" fill="hold" nodeType="withEffect">
                                  <p:stCondLst>
                                    <p:cond delay="1000"/>
                                  </p:stCondLst>
                                  <p:childTnLst>
                                    <p:set>
                                      <p:cBhvr>
                                        <p:cTn id="47" dur="1" fill="hold">
                                          <p:stCondLst>
                                            <p:cond delay="0"/>
                                          </p:stCondLst>
                                        </p:cTn>
                                        <p:tgtEl>
                                          <p:spTgt spid="123"/>
                                        </p:tgtEl>
                                        <p:attrNameLst>
                                          <p:attrName>style.visibility</p:attrName>
                                        </p:attrNameLst>
                                      </p:cBhvr>
                                      <p:to>
                                        <p:strVal val="visible"/>
                                      </p:to>
                                    </p:set>
                                    <p:animEffect transition="in" filter="fade">
                                      <p:cBhvr>
                                        <p:cTn id="48" dur="1000"/>
                                        <p:tgtEl>
                                          <p:spTgt spid="123"/>
                                        </p:tgtEl>
                                      </p:cBhvr>
                                    </p:animEffect>
                                  </p:childTnLst>
                                </p:cTn>
                              </p:par>
                              <p:par>
                                <p:cTn id="49" presetID="42" presetClass="path" presetSubtype="0" decel="100000" fill="hold" nodeType="withEffect">
                                  <p:stCondLst>
                                    <p:cond delay="1000"/>
                                  </p:stCondLst>
                                  <p:childTnLst>
                                    <p:animMotion origin="layout" path="M 2.5E-6 -1.11111E-6 L 2.5E-6 0.05463 " pathEditMode="relative" rAng="0" ptsTypes="AA">
                                      <p:cBhvr>
                                        <p:cTn id="50" dur="1500" spd="-100000" fill="hold"/>
                                        <p:tgtEl>
                                          <p:spTgt spid="123"/>
                                        </p:tgtEl>
                                        <p:attrNameLst>
                                          <p:attrName>ppt_x</p:attrName>
                                          <p:attrName>ppt_y</p:attrName>
                                        </p:attrNameLst>
                                      </p:cBhvr>
                                      <p:rCtr x="0" y="2731"/>
                                    </p:animMotion>
                                  </p:childTnLst>
                                </p:cTn>
                              </p:par>
                              <p:par>
                                <p:cTn id="51" presetID="10" presetClass="entr" presetSubtype="0" fill="hold" nodeType="withEffect">
                                  <p:stCondLst>
                                    <p:cond delay="1300"/>
                                  </p:stCondLst>
                                  <p:childTnLst>
                                    <p:set>
                                      <p:cBhvr>
                                        <p:cTn id="52" dur="1" fill="hold">
                                          <p:stCondLst>
                                            <p:cond delay="0"/>
                                          </p:stCondLst>
                                        </p:cTn>
                                        <p:tgtEl>
                                          <p:spTgt spid="106"/>
                                        </p:tgtEl>
                                        <p:attrNameLst>
                                          <p:attrName>style.visibility</p:attrName>
                                        </p:attrNameLst>
                                      </p:cBhvr>
                                      <p:to>
                                        <p:strVal val="visible"/>
                                      </p:to>
                                    </p:set>
                                    <p:animEffect transition="in" filter="fade">
                                      <p:cBhvr>
                                        <p:cTn id="53" dur="1000"/>
                                        <p:tgtEl>
                                          <p:spTgt spid="106"/>
                                        </p:tgtEl>
                                      </p:cBhvr>
                                    </p:animEffect>
                                  </p:childTnLst>
                                </p:cTn>
                              </p:par>
                              <p:par>
                                <p:cTn id="54" presetID="42" presetClass="path" presetSubtype="0" decel="100000" fill="hold" nodeType="withEffect">
                                  <p:stCondLst>
                                    <p:cond delay="1300"/>
                                  </p:stCondLst>
                                  <p:childTnLst>
                                    <p:animMotion origin="layout" path="M 2.5E-6 3.7037E-6 L 2.5E-6 0.05463 " pathEditMode="relative" rAng="0" ptsTypes="AA">
                                      <p:cBhvr>
                                        <p:cTn id="55" dur="1500" spd="-100000" fill="hold"/>
                                        <p:tgtEl>
                                          <p:spTgt spid="106"/>
                                        </p:tgtEl>
                                        <p:attrNameLst>
                                          <p:attrName>ppt_x</p:attrName>
                                          <p:attrName>ppt_y</p:attrName>
                                        </p:attrNameLst>
                                      </p:cBhvr>
                                      <p:rCtr x="0" y="2731"/>
                                    </p:animMotion>
                                  </p:childTnLst>
                                </p:cTn>
                              </p:par>
                              <p:par>
                                <p:cTn id="56" presetID="10" presetClass="entr" presetSubtype="0" fill="hold" nodeType="withEffect">
                                  <p:stCondLst>
                                    <p:cond delay="1700"/>
                                  </p:stCondLst>
                                  <p:childTnLst>
                                    <p:set>
                                      <p:cBhvr>
                                        <p:cTn id="57" dur="1" fill="hold">
                                          <p:stCondLst>
                                            <p:cond delay="0"/>
                                          </p:stCondLst>
                                        </p:cTn>
                                        <p:tgtEl>
                                          <p:spTgt spid="119"/>
                                        </p:tgtEl>
                                        <p:attrNameLst>
                                          <p:attrName>style.visibility</p:attrName>
                                        </p:attrNameLst>
                                      </p:cBhvr>
                                      <p:to>
                                        <p:strVal val="visible"/>
                                      </p:to>
                                    </p:set>
                                    <p:animEffect transition="in" filter="fade">
                                      <p:cBhvr>
                                        <p:cTn id="58" dur="1000"/>
                                        <p:tgtEl>
                                          <p:spTgt spid="119"/>
                                        </p:tgtEl>
                                      </p:cBhvr>
                                    </p:animEffect>
                                  </p:childTnLst>
                                </p:cTn>
                              </p:par>
                              <p:par>
                                <p:cTn id="59" presetID="42" presetClass="path" presetSubtype="0" decel="100000" fill="hold" nodeType="withEffect">
                                  <p:stCondLst>
                                    <p:cond delay="1700"/>
                                  </p:stCondLst>
                                  <p:childTnLst>
                                    <p:animMotion origin="layout" path="M 2.5E-6 2.59259E-6 L 2.5E-6 0.05463 " pathEditMode="relative" rAng="0" ptsTypes="AA">
                                      <p:cBhvr>
                                        <p:cTn id="60" dur="1500" spd="-100000" fill="hold"/>
                                        <p:tgtEl>
                                          <p:spTgt spid="119"/>
                                        </p:tgtEl>
                                        <p:attrNameLst>
                                          <p:attrName>ppt_x</p:attrName>
                                          <p:attrName>ppt_y</p:attrName>
                                        </p:attrNameLst>
                                      </p:cBhvr>
                                      <p:rCtr x="0" y="2731"/>
                                    </p:animMotion>
                                  </p:childTnLst>
                                </p:cTn>
                              </p:par>
                              <p:par>
                                <p:cTn id="61" presetID="2" presetClass="entr" presetSubtype="8" accel="50000" decel="5000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2000" fill="hold"/>
                                        <p:tgtEl>
                                          <p:spTgt spid="29"/>
                                        </p:tgtEl>
                                        <p:attrNameLst>
                                          <p:attrName>ppt_x</p:attrName>
                                        </p:attrNameLst>
                                      </p:cBhvr>
                                      <p:tavLst>
                                        <p:tav tm="0">
                                          <p:val>
                                            <p:strVal val="0-#ppt_w/2"/>
                                          </p:val>
                                        </p:tav>
                                        <p:tav tm="100000">
                                          <p:val>
                                            <p:strVal val="#ppt_x"/>
                                          </p:val>
                                        </p:tav>
                                      </p:tavLst>
                                    </p:anim>
                                    <p:anim calcmode="lin" valueType="num">
                                      <p:cBhvr additive="base">
                                        <p:cTn id="64" dur="2000" fill="hold"/>
                                        <p:tgtEl>
                                          <p:spTgt spid="29"/>
                                        </p:tgtEl>
                                        <p:attrNameLst>
                                          <p:attrName>ppt_y</p:attrName>
                                        </p:attrNameLst>
                                      </p:cBhvr>
                                      <p:tavLst>
                                        <p:tav tm="0">
                                          <p:val>
                                            <p:strVal val="#ppt_y"/>
                                          </p:val>
                                        </p:tav>
                                        <p:tav tm="100000">
                                          <p:val>
                                            <p:strVal val="#ppt_y"/>
                                          </p:val>
                                        </p:tav>
                                      </p:tavLst>
                                    </p:anim>
                                  </p:childTnLst>
                                </p:cTn>
                              </p:par>
                              <p:par>
                                <p:cTn id="65" presetID="10" presetClass="entr" presetSubtype="0" fill="hold" nodeType="withEffect">
                                  <p:stCondLst>
                                    <p:cond delay="170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childTnLst>
                                </p:cTn>
                              </p:par>
                              <p:par>
                                <p:cTn id="68" presetID="42" presetClass="path" presetSubtype="0" decel="100000" fill="hold" nodeType="withEffect">
                                  <p:stCondLst>
                                    <p:cond delay="1700"/>
                                  </p:stCondLst>
                                  <p:childTnLst>
                                    <p:animMotion origin="layout" path="M 2.5E-6 3.33333E-6 L 2.5E-6 0.05463 " pathEditMode="relative" rAng="0" ptsTypes="AA">
                                      <p:cBhvr>
                                        <p:cTn id="69" dur="1500" spd="-100000" fill="hold"/>
                                        <p:tgtEl>
                                          <p:spTgt spid="37"/>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34" grpId="0"/>
      <p:bldP spid="34" grpId="1"/>
      <p:bldP spid="36" grpId="0" animBg="1"/>
      <p:bldP spid="109" grpId="0"/>
      <p:bldP spid="109" grpId="1"/>
      <p:bldP spid="118" grpId="0"/>
      <p:bldP spid="118" grpId="1"/>
      <p:bldP spid="122" grpId="0"/>
      <p:bldP spid="122" grpId="1"/>
      <p:bldP spid="129" grpId="0"/>
      <p:bldP spid="12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LOGO SHDW.png">
            <a:extLst>
              <a:ext uri="{FF2B5EF4-FFF2-40B4-BE49-F238E27FC236}">
                <a16:creationId xmlns:a16="http://schemas.microsoft.com/office/drawing/2014/main" id="{70862D0E-E951-2B4A-81F8-524DA568E69A}"/>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3607900" y="1602170"/>
            <a:ext cx="4976200" cy="539819"/>
          </a:xfrm>
          <a:prstGeom prst="rect">
            <a:avLst/>
          </a:prstGeom>
        </p:spPr>
      </p:pic>
      <p:graphicFrame>
        <p:nvGraphicFramePr>
          <p:cNvPr id="2" name="Table 1">
            <a:extLst>
              <a:ext uri="{FF2B5EF4-FFF2-40B4-BE49-F238E27FC236}">
                <a16:creationId xmlns:a16="http://schemas.microsoft.com/office/drawing/2014/main" id="{61106B67-498D-E443-AAD7-5FF89B4C68D0}"/>
              </a:ext>
            </a:extLst>
          </p:cNvPr>
          <p:cNvGraphicFramePr>
            <a:graphicFrameLocks noGrp="1"/>
          </p:cNvGraphicFramePr>
          <p:nvPr>
            <p:extLst>
              <p:ext uri="{D42A27DB-BD31-4B8C-83A1-F6EECF244321}">
                <p14:modId xmlns:p14="http://schemas.microsoft.com/office/powerpoint/2010/main" val="4039882066"/>
              </p:ext>
            </p:extLst>
          </p:nvPr>
        </p:nvGraphicFramePr>
        <p:xfrm>
          <a:off x="1151725" y="1925989"/>
          <a:ext cx="9888546" cy="1800497"/>
        </p:xfrm>
        <a:graphic>
          <a:graphicData uri="http://schemas.openxmlformats.org/drawingml/2006/table">
            <a:tbl>
              <a:tblPr firstRow="1" firstCol="1" bandRow="1">
                <a:tableStyleId>{5C22544A-7EE6-4342-B048-85BDC9FD1C3A}</a:tableStyleId>
              </a:tblPr>
              <a:tblGrid>
                <a:gridCol w="1072717">
                  <a:extLst>
                    <a:ext uri="{9D8B030D-6E8A-4147-A177-3AD203B41FA5}">
                      <a16:colId xmlns:a16="http://schemas.microsoft.com/office/drawing/2014/main" val="3147944718"/>
                    </a:ext>
                  </a:extLst>
                </a:gridCol>
                <a:gridCol w="1073253">
                  <a:extLst>
                    <a:ext uri="{9D8B030D-6E8A-4147-A177-3AD203B41FA5}">
                      <a16:colId xmlns:a16="http://schemas.microsoft.com/office/drawing/2014/main" val="3215979112"/>
                    </a:ext>
                  </a:extLst>
                </a:gridCol>
                <a:gridCol w="1429547">
                  <a:extLst>
                    <a:ext uri="{9D8B030D-6E8A-4147-A177-3AD203B41FA5}">
                      <a16:colId xmlns:a16="http://schemas.microsoft.com/office/drawing/2014/main" val="3449395456"/>
                    </a:ext>
                  </a:extLst>
                </a:gridCol>
                <a:gridCol w="1132913">
                  <a:extLst>
                    <a:ext uri="{9D8B030D-6E8A-4147-A177-3AD203B41FA5}">
                      <a16:colId xmlns:a16="http://schemas.microsoft.com/office/drawing/2014/main" val="2144670333"/>
                    </a:ext>
                  </a:extLst>
                </a:gridCol>
                <a:gridCol w="1132913">
                  <a:extLst>
                    <a:ext uri="{9D8B030D-6E8A-4147-A177-3AD203B41FA5}">
                      <a16:colId xmlns:a16="http://schemas.microsoft.com/office/drawing/2014/main" val="2365532522"/>
                    </a:ext>
                  </a:extLst>
                </a:gridCol>
                <a:gridCol w="989412">
                  <a:extLst>
                    <a:ext uri="{9D8B030D-6E8A-4147-A177-3AD203B41FA5}">
                      <a16:colId xmlns:a16="http://schemas.microsoft.com/office/drawing/2014/main" val="2913088060"/>
                    </a:ext>
                  </a:extLst>
                </a:gridCol>
                <a:gridCol w="1035808">
                  <a:extLst>
                    <a:ext uri="{9D8B030D-6E8A-4147-A177-3AD203B41FA5}">
                      <a16:colId xmlns:a16="http://schemas.microsoft.com/office/drawing/2014/main" val="4205356808"/>
                    </a:ext>
                  </a:extLst>
                </a:gridCol>
                <a:gridCol w="1035808">
                  <a:extLst>
                    <a:ext uri="{9D8B030D-6E8A-4147-A177-3AD203B41FA5}">
                      <a16:colId xmlns:a16="http://schemas.microsoft.com/office/drawing/2014/main" val="3425738230"/>
                    </a:ext>
                  </a:extLst>
                </a:gridCol>
                <a:gridCol w="986175">
                  <a:extLst>
                    <a:ext uri="{9D8B030D-6E8A-4147-A177-3AD203B41FA5}">
                      <a16:colId xmlns:a16="http://schemas.microsoft.com/office/drawing/2014/main" val="3602369496"/>
                    </a:ext>
                  </a:extLst>
                </a:gridCol>
              </a:tblGrid>
              <a:tr h="229851">
                <a:tc rowSpan="2">
                  <a:txBody>
                    <a:bodyPr/>
                    <a:lstStyle/>
                    <a:p>
                      <a:pPr algn="ctr">
                        <a:lnSpc>
                          <a:spcPct val="107000"/>
                        </a:lnSpc>
                        <a:spcAft>
                          <a:spcPts val="800"/>
                        </a:spcAft>
                      </a:pPr>
                      <a:endParaRPr lang="x-none" sz="1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800"/>
                        </a:spcAft>
                      </a:pPr>
                      <a:r>
                        <a:rPr lang="tr-TR" sz="900">
                          <a:solidFill>
                            <a:schemeClr val="accent1"/>
                          </a:solidFill>
                          <a:effectLst/>
                        </a:rPr>
                        <a:t>Durum </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900">
                          <a:solidFill>
                            <a:schemeClr val="accent1"/>
                          </a:solidFill>
                          <a:effectLst/>
                        </a:rPr>
                        <a:t>P1 </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900">
                          <a:solidFill>
                            <a:schemeClr val="accent1"/>
                          </a:solidFill>
                          <a:effectLst/>
                        </a:rPr>
                        <a:t>ɳmotor</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900">
                          <a:solidFill>
                            <a:schemeClr val="accent1"/>
                          </a:solidFill>
                          <a:effectLst/>
                        </a:rPr>
                        <a:t>P2</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900">
                          <a:solidFill>
                            <a:schemeClr val="accent1"/>
                          </a:solidFill>
                          <a:effectLst/>
                        </a:rPr>
                        <a:t>Q</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900">
                          <a:solidFill>
                            <a:schemeClr val="accent1"/>
                          </a:solidFill>
                          <a:effectLst/>
                        </a:rPr>
                        <a:t>H</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900">
                          <a:solidFill>
                            <a:schemeClr val="accent1"/>
                          </a:solidFill>
                          <a:effectLst/>
                        </a:rPr>
                        <a:t>ɳpompa</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900">
                          <a:solidFill>
                            <a:schemeClr val="accent1"/>
                          </a:solidFill>
                          <a:effectLst/>
                        </a:rPr>
                        <a:t>ɳsistem</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0754883"/>
                  </a:ext>
                </a:extLst>
              </a:tr>
              <a:tr h="229851">
                <a:tc vMerge="1">
                  <a:txBody>
                    <a:bodyPr/>
                    <a:lstStyle/>
                    <a:p>
                      <a:endParaRPr lang="x-none"/>
                    </a:p>
                  </a:txBody>
                  <a:tcPr/>
                </a:tc>
                <a:tc vMerge="1">
                  <a:txBody>
                    <a:bodyPr/>
                    <a:lstStyle/>
                    <a:p>
                      <a:endParaRPr lang="x-none"/>
                    </a:p>
                  </a:txBody>
                  <a:tcPr/>
                </a:tc>
                <a:tc>
                  <a:txBody>
                    <a:bodyPr/>
                    <a:lstStyle/>
                    <a:p>
                      <a:pPr algn="ctr">
                        <a:lnSpc>
                          <a:spcPct val="107000"/>
                        </a:lnSpc>
                        <a:spcAft>
                          <a:spcPts val="800"/>
                        </a:spcAft>
                      </a:pPr>
                      <a:r>
                        <a:rPr lang="tr-TR" sz="800">
                          <a:solidFill>
                            <a:schemeClr val="accent1"/>
                          </a:solidFill>
                          <a:effectLst/>
                        </a:rPr>
                        <a:t>(kW)</a:t>
                      </a:r>
                      <a:endParaRPr lang="x-none"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rPr>
                        <a:t>(%)</a:t>
                      </a:r>
                      <a:endParaRPr lang="x-none"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rPr>
                        <a:t>(kW)</a:t>
                      </a:r>
                      <a:endParaRPr lang="x-none"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rPr>
                        <a:t>(m</a:t>
                      </a:r>
                      <a:r>
                        <a:rPr lang="tr-TR" sz="800" baseline="30000">
                          <a:solidFill>
                            <a:schemeClr val="accent1"/>
                          </a:solidFill>
                          <a:effectLst/>
                        </a:rPr>
                        <a:t>3</a:t>
                      </a:r>
                      <a:r>
                        <a:rPr lang="tr-TR" sz="800">
                          <a:solidFill>
                            <a:schemeClr val="accent1"/>
                          </a:solidFill>
                          <a:effectLst/>
                        </a:rPr>
                        <a:t>/h)</a:t>
                      </a:r>
                      <a:endParaRPr lang="x-none"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rPr>
                        <a:t>(m)</a:t>
                      </a:r>
                      <a:endParaRPr lang="x-none"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rPr>
                        <a:t>(%)</a:t>
                      </a:r>
                      <a:endParaRPr lang="x-none"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rPr>
                        <a:t>(%)</a:t>
                      </a:r>
                      <a:endParaRPr lang="x-none"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8599748"/>
                  </a:ext>
                </a:extLst>
              </a:tr>
              <a:tr h="268159">
                <a:tc rowSpan="3">
                  <a:txBody>
                    <a:bodyPr/>
                    <a:lstStyle/>
                    <a:p>
                      <a:pPr algn="ctr">
                        <a:lnSpc>
                          <a:spcPct val="107000"/>
                        </a:lnSpc>
                        <a:spcAft>
                          <a:spcPts val="800"/>
                        </a:spcAft>
                      </a:pPr>
                      <a:r>
                        <a:rPr lang="tr-TR" sz="900">
                          <a:solidFill>
                            <a:schemeClr val="accent1"/>
                          </a:solidFill>
                          <a:effectLst/>
                        </a:rPr>
                        <a:t>Sistem 3-4</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b="1" dirty="0">
                          <a:solidFill>
                            <a:schemeClr val="tx1">
                              <a:lumMod val="75000"/>
                              <a:lumOff val="25000"/>
                            </a:schemeClr>
                          </a:solidFill>
                          <a:effectLst/>
                          <a:latin typeface="Franklin Gothic Medium" panose="020B0603020102020204" pitchFamily="34" charset="0"/>
                        </a:rPr>
                        <a:t>Mevcut </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b="1" dirty="0">
                          <a:solidFill>
                            <a:schemeClr val="tx1">
                              <a:lumMod val="75000"/>
                              <a:lumOff val="25000"/>
                            </a:schemeClr>
                          </a:solidFill>
                          <a:effectLst/>
                          <a:latin typeface="Franklin Gothic Medium" panose="020B0603020102020204" pitchFamily="34" charset="0"/>
                        </a:rPr>
                        <a:t>70,5</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94</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66,3</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492,8</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24</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48,5</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45,6</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5438490"/>
                  </a:ext>
                </a:extLst>
              </a:tr>
              <a:tr h="268159">
                <a:tc vMerge="1">
                  <a:txBody>
                    <a:bodyPr/>
                    <a:lstStyle/>
                    <a:p>
                      <a:endParaRPr lang="x-none"/>
                    </a:p>
                  </a:txBody>
                  <a:tcPr/>
                </a:tc>
                <a:tc>
                  <a:txBody>
                    <a:bodyPr/>
                    <a:lstStyle/>
                    <a:p>
                      <a:pPr algn="ctr">
                        <a:lnSpc>
                          <a:spcPct val="107000"/>
                        </a:lnSpc>
                        <a:spcAft>
                          <a:spcPts val="800"/>
                        </a:spcAft>
                      </a:pPr>
                      <a:r>
                        <a:rPr lang="tr-TR" sz="1000" b="1" dirty="0">
                          <a:solidFill>
                            <a:schemeClr val="tx1">
                              <a:lumMod val="75000"/>
                              <a:lumOff val="25000"/>
                            </a:schemeClr>
                          </a:solidFill>
                          <a:effectLst/>
                          <a:latin typeface="Franklin Gothic Medium" panose="020B0603020102020204" pitchFamily="34" charset="0"/>
                        </a:rPr>
                        <a:t>Mevcut</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b="1" dirty="0">
                          <a:solidFill>
                            <a:schemeClr val="tx1">
                              <a:lumMod val="75000"/>
                              <a:lumOff val="25000"/>
                            </a:schemeClr>
                          </a:solidFill>
                          <a:effectLst/>
                          <a:latin typeface="Franklin Gothic Medium" panose="020B0603020102020204" pitchFamily="34" charset="0"/>
                        </a:rPr>
                        <a:t>70,5</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94</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66,3</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492,8</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24</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48,5</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45,6</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5987276"/>
                  </a:ext>
                </a:extLst>
              </a:tr>
              <a:tr h="268159">
                <a:tc vMerge="1">
                  <a:txBody>
                    <a:bodyPr/>
                    <a:lstStyle/>
                    <a:p>
                      <a:endParaRPr lang="x-none"/>
                    </a:p>
                  </a:txBody>
                  <a:tcPr/>
                </a:tc>
                <a:tc>
                  <a:txBody>
                    <a:bodyPr/>
                    <a:lstStyle/>
                    <a:p>
                      <a:pPr algn="ctr">
                        <a:lnSpc>
                          <a:spcPct val="107000"/>
                        </a:lnSpc>
                        <a:spcAft>
                          <a:spcPts val="800"/>
                        </a:spcAft>
                      </a:pPr>
                      <a:r>
                        <a:rPr lang="tr-TR" sz="1000" b="1">
                          <a:solidFill>
                            <a:schemeClr val="tx1">
                              <a:lumMod val="75000"/>
                              <a:lumOff val="25000"/>
                            </a:schemeClr>
                          </a:solidFill>
                          <a:effectLst/>
                          <a:latin typeface="Franklin Gothic Medium" panose="020B0603020102020204" pitchFamily="34" charset="0"/>
                        </a:rPr>
                        <a:t>Önerilen </a:t>
                      </a:r>
                      <a:endParaRPr lang="x-none" sz="1000" b="1">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b="1" dirty="0">
                          <a:solidFill>
                            <a:schemeClr val="tx1">
                              <a:lumMod val="75000"/>
                              <a:lumOff val="25000"/>
                            </a:schemeClr>
                          </a:solidFill>
                          <a:effectLst/>
                          <a:latin typeface="Franklin Gothic Medium" panose="020B0603020102020204" pitchFamily="34" charset="0"/>
                        </a:rPr>
                        <a:t>110</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90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99</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1000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30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82,33</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74,1</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359589"/>
                  </a:ext>
                </a:extLst>
              </a:tr>
              <a:tr h="268159">
                <a:tc rowSpan="2">
                  <a:txBody>
                    <a:bodyPr/>
                    <a:lstStyle/>
                    <a:p>
                      <a:pPr algn="ctr">
                        <a:lnSpc>
                          <a:spcPct val="100000"/>
                        </a:lnSpc>
                        <a:spcAft>
                          <a:spcPts val="800"/>
                        </a:spcAft>
                      </a:pPr>
                      <a:r>
                        <a:rPr lang="tr-TR" sz="900">
                          <a:solidFill>
                            <a:schemeClr val="accent1"/>
                          </a:solidFill>
                          <a:effectLst/>
                        </a:rPr>
                        <a:t>Sistem 5</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b="1">
                          <a:solidFill>
                            <a:schemeClr val="tx1">
                              <a:lumMod val="75000"/>
                              <a:lumOff val="25000"/>
                            </a:schemeClr>
                          </a:solidFill>
                          <a:effectLst/>
                          <a:latin typeface="Franklin Gothic Medium" panose="020B0603020102020204" pitchFamily="34" charset="0"/>
                        </a:rPr>
                        <a:t>Mevcut</a:t>
                      </a:r>
                      <a:endParaRPr lang="x-none" sz="1000" b="1">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b="1" dirty="0">
                          <a:solidFill>
                            <a:schemeClr val="tx1">
                              <a:lumMod val="75000"/>
                              <a:lumOff val="25000"/>
                            </a:schemeClr>
                          </a:solidFill>
                          <a:effectLst/>
                          <a:latin typeface="Franklin Gothic Medium" panose="020B0603020102020204" pitchFamily="34" charset="0"/>
                        </a:rPr>
                        <a:t>8,6</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90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7,75</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13,1</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52</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23,9</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21,5</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0120903"/>
                  </a:ext>
                </a:extLst>
              </a:tr>
              <a:tr h="268159">
                <a:tc vMerge="1">
                  <a:txBody>
                    <a:bodyPr/>
                    <a:lstStyle/>
                    <a:p>
                      <a:endParaRPr lang="x-none"/>
                    </a:p>
                  </a:txBody>
                  <a:tcPr/>
                </a:tc>
                <a:tc>
                  <a:txBody>
                    <a:bodyPr/>
                    <a:lstStyle/>
                    <a:p>
                      <a:pPr algn="ctr">
                        <a:lnSpc>
                          <a:spcPct val="107000"/>
                        </a:lnSpc>
                        <a:spcAft>
                          <a:spcPts val="800"/>
                        </a:spcAft>
                      </a:pPr>
                      <a:r>
                        <a:rPr lang="tr-TR" sz="1000" b="1">
                          <a:solidFill>
                            <a:schemeClr val="tx1">
                              <a:lumMod val="75000"/>
                              <a:lumOff val="25000"/>
                            </a:schemeClr>
                          </a:solidFill>
                          <a:effectLst/>
                          <a:latin typeface="Franklin Gothic Medium" panose="020B0603020102020204" pitchFamily="34" charset="0"/>
                        </a:rPr>
                        <a:t>Önerilen</a:t>
                      </a:r>
                      <a:endParaRPr lang="x-none" sz="1000" b="1">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b="1" dirty="0">
                          <a:solidFill>
                            <a:schemeClr val="tx1">
                              <a:lumMod val="75000"/>
                              <a:lumOff val="25000"/>
                            </a:schemeClr>
                          </a:solidFill>
                          <a:effectLst/>
                          <a:latin typeface="Franklin Gothic Medium" panose="020B0603020102020204" pitchFamily="34" charset="0"/>
                        </a:rPr>
                        <a:t>7,5</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90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6,75</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15</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55</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33,2</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29,9</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0663438"/>
                  </a:ext>
                </a:extLst>
              </a:tr>
            </a:tbl>
          </a:graphicData>
        </a:graphic>
      </p:graphicFrame>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47" name="Rectangle 46">
            <a:extLst>
              <a:ext uri="{FF2B5EF4-FFF2-40B4-BE49-F238E27FC236}">
                <a16:creationId xmlns:a16="http://schemas.microsoft.com/office/drawing/2014/main" id="{811A357B-CEE8-1646-A18F-453C5E41C771}"/>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TextBox 47">
            <a:extLst>
              <a:ext uri="{FF2B5EF4-FFF2-40B4-BE49-F238E27FC236}">
                <a16:creationId xmlns:a16="http://schemas.microsoft.com/office/drawing/2014/main" id="{66CB2342-845E-E945-8155-8E9624373AFD}"/>
              </a:ext>
            </a:extLst>
          </p:cNvPr>
          <p:cNvSpPr txBox="1"/>
          <p:nvPr/>
        </p:nvSpPr>
        <p:spPr>
          <a:xfrm>
            <a:off x="319157" y="324924"/>
            <a:ext cx="3113353"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Pompalar ve Fanlar</a:t>
            </a:r>
          </a:p>
        </p:txBody>
      </p:sp>
      <p:cxnSp>
        <p:nvCxnSpPr>
          <p:cNvPr id="49" name="Straight Connector 48">
            <a:extLst>
              <a:ext uri="{FF2B5EF4-FFF2-40B4-BE49-F238E27FC236}">
                <a16:creationId xmlns:a16="http://schemas.microsoft.com/office/drawing/2014/main" id="{9AC4493F-34B7-F54F-8E96-68F8B71E2DE7}"/>
              </a:ext>
            </a:extLst>
          </p:cNvPr>
          <p:cNvCxnSpPr>
            <a:cxnSpLocks/>
          </p:cNvCxnSpPr>
          <p:nvPr/>
        </p:nvCxnSpPr>
        <p:spPr>
          <a:xfrm>
            <a:off x="0" y="825211"/>
            <a:ext cx="3367144"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F46ED33-49B4-E04F-A834-CC4B4B341778}"/>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52" name="Group 51">
            <a:extLst>
              <a:ext uri="{FF2B5EF4-FFF2-40B4-BE49-F238E27FC236}">
                <a16:creationId xmlns:a16="http://schemas.microsoft.com/office/drawing/2014/main" id="{DE81A46D-2510-E94C-8B95-6D4C370AD7C1}"/>
              </a:ext>
            </a:extLst>
          </p:cNvPr>
          <p:cNvGrpSpPr/>
          <p:nvPr/>
        </p:nvGrpSpPr>
        <p:grpSpPr>
          <a:xfrm>
            <a:off x="3469473" y="1140980"/>
            <a:ext cx="5253054" cy="468304"/>
            <a:chOff x="3469473" y="1273623"/>
            <a:chExt cx="5253054" cy="468304"/>
          </a:xfrm>
        </p:grpSpPr>
        <p:sp>
          <p:nvSpPr>
            <p:cNvPr id="53" name="Rounded Rectangle 52">
              <a:extLst>
                <a:ext uri="{FF2B5EF4-FFF2-40B4-BE49-F238E27FC236}">
                  <a16:creationId xmlns:a16="http://schemas.microsoft.com/office/drawing/2014/main" id="{71904ED3-1BDB-8D4C-ADAB-A58F31504475}"/>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latin typeface="Verdana" panose="020B0604030504040204" pitchFamily="34" charset="0"/>
                <a:ea typeface="Verdana" panose="020B0604030504040204" pitchFamily="34" charset="0"/>
                <a:cs typeface="Verdana" panose="020B0604030504040204" pitchFamily="34" charset="0"/>
              </a:endParaRPr>
            </a:p>
          </p:txBody>
        </p:sp>
        <p:sp>
          <p:nvSpPr>
            <p:cNvPr id="54" name="TextBox 53">
              <a:extLst>
                <a:ext uri="{FF2B5EF4-FFF2-40B4-BE49-F238E27FC236}">
                  <a16:creationId xmlns:a16="http://schemas.microsoft.com/office/drawing/2014/main" id="{91309F93-219B-054E-880B-C90C8EDDA376}"/>
                </a:ext>
              </a:extLst>
            </p:cNvPr>
            <p:cNvSpPr txBox="1"/>
            <p:nvPr/>
          </p:nvSpPr>
          <p:spPr>
            <a:xfrm>
              <a:off x="3710600" y="1354832"/>
              <a:ext cx="4770858"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Pompa Değişimi ile Elde Edilebilecek Tasarruf</a:t>
              </a:r>
            </a:p>
          </p:txBody>
        </p:sp>
      </p:grpSp>
      <p:graphicFrame>
        <p:nvGraphicFramePr>
          <p:cNvPr id="3" name="Table 2">
            <a:extLst>
              <a:ext uri="{FF2B5EF4-FFF2-40B4-BE49-F238E27FC236}">
                <a16:creationId xmlns:a16="http://schemas.microsoft.com/office/drawing/2014/main" id="{625D3282-2366-854F-A16E-A8C548194CBF}"/>
              </a:ext>
            </a:extLst>
          </p:cNvPr>
          <p:cNvGraphicFramePr>
            <a:graphicFrameLocks noGrp="1"/>
          </p:cNvGraphicFramePr>
          <p:nvPr>
            <p:extLst>
              <p:ext uri="{D42A27DB-BD31-4B8C-83A1-F6EECF244321}">
                <p14:modId xmlns:p14="http://schemas.microsoft.com/office/powerpoint/2010/main" val="1258029330"/>
              </p:ext>
            </p:extLst>
          </p:nvPr>
        </p:nvGraphicFramePr>
        <p:xfrm>
          <a:off x="1151725" y="3882775"/>
          <a:ext cx="9888545" cy="1754892"/>
        </p:xfrm>
        <a:graphic>
          <a:graphicData uri="http://schemas.openxmlformats.org/drawingml/2006/table">
            <a:tbl>
              <a:tblPr firstRow="1" firstCol="1" bandRow="1">
                <a:tableStyleId>{5C22544A-7EE6-4342-B048-85BDC9FD1C3A}</a:tableStyleId>
              </a:tblPr>
              <a:tblGrid>
                <a:gridCol w="1040385">
                  <a:extLst>
                    <a:ext uri="{9D8B030D-6E8A-4147-A177-3AD203B41FA5}">
                      <a16:colId xmlns:a16="http://schemas.microsoft.com/office/drawing/2014/main" val="4047903589"/>
                    </a:ext>
                  </a:extLst>
                </a:gridCol>
                <a:gridCol w="929496">
                  <a:extLst>
                    <a:ext uri="{9D8B030D-6E8A-4147-A177-3AD203B41FA5}">
                      <a16:colId xmlns:a16="http://schemas.microsoft.com/office/drawing/2014/main" val="2170801772"/>
                    </a:ext>
                  </a:extLst>
                </a:gridCol>
                <a:gridCol w="929496">
                  <a:extLst>
                    <a:ext uri="{9D8B030D-6E8A-4147-A177-3AD203B41FA5}">
                      <a16:colId xmlns:a16="http://schemas.microsoft.com/office/drawing/2014/main" val="1849126029"/>
                    </a:ext>
                  </a:extLst>
                </a:gridCol>
                <a:gridCol w="975157">
                  <a:extLst>
                    <a:ext uri="{9D8B030D-6E8A-4147-A177-3AD203B41FA5}">
                      <a16:colId xmlns:a16="http://schemas.microsoft.com/office/drawing/2014/main" val="4285024146"/>
                    </a:ext>
                  </a:extLst>
                </a:gridCol>
                <a:gridCol w="975157">
                  <a:extLst>
                    <a:ext uri="{9D8B030D-6E8A-4147-A177-3AD203B41FA5}">
                      <a16:colId xmlns:a16="http://schemas.microsoft.com/office/drawing/2014/main" val="2924296978"/>
                    </a:ext>
                  </a:extLst>
                </a:gridCol>
                <a:gridCol w="874054">
                  <a:extLst>
                    <a:ext uri="{9D8B030D-6E8A-4147-A177-3AD203B41FA5}">
                      <a16:colId xmlns:a16="http://schemas.microsoft.com/office/drawing/2014/main" val="1834310581"/>
                    </a:ext>
                  </a:extLst>
                </a:gridCol>
                <a:gridCol w="808826">
                  <a:extLst>
                    <a:ext uri="{9D8B030D-6E8A-4147-A177-3AD203B41FA5}">
                      <a16:colId xmlns:a16="http://schemas.microsoft.com/office/drawing/2014/main" val="3273496797"/>
                    </a:ext>
                  </a:extLst>
                </a:gridCol>
                <a:gridCol w="808826">
                  <a:extLst>
                    <a:ext uri="{9D8B030D-6E8A-4147-A177-3AD203B41FA5}">
                      <a16:colId xmlns:a16="http://schemas.microsoft.com/office/drawing/2014/main" val="1924800091"/>
                    </a:ext>
                  </a:extLst>
                </a:gridCol>
                <a:gridCol w="808826">
                  <a:extLst>
                    <a:ext uri="{9D8B030D-6E8A-4147-A177-3AD203B41FA5}">
                      <a16:colId xmlns:a16="http://schemas.microsoft.com/office/drawing/2014/main" val="2628630405"/>
                    </a:ext>
                  </a:extLst>
                </a:gridCol>
                <a:gridCol w="808826">
                  <a:extLst>
                    <a:ext uri="{9D8B030D-6E8A-4147-A177-3AD203B41FA5}">
                      <a16:colId xmlns:a16="http://schemas.microsoft.com/office/drawing/2014/main" val="3643966627"/>
                    </a:ext>
                  </a:extLst>
                </a:gridCol>
                <a:gridCol w="929496">
                  <a:extLst>
                    <a:ext uri="{9D8B030D-6E8A-4147-A177-3AD203B41FA5}">
                      <a16:colId xmlns:a16="http://schemas.microsoft.com/office/drawing/2014/main" val="4277645751"/>
                    </a:ext>
                  </a:extLst>
                </a:gridCol>
              </a:tblGrid>
              <a:tr h="252000">
                <a:tc rowSpan="3">
                  <a:txBody>
                    <a:bodyPr/>
                    <a:lstStyle/>
                    <a:p>
                      <a:pPr algn="ctr">
                        <a:lnSpc>
                          <a:spcPct val="107000"/>
                        </a:lnSpc>
                        <a:spcAft>
                          <a:spcPts val="800"/>
                        </a:spcAft>
                      </a:pPr>
                      <a:endParaRPr lang="tr-TR" sz="100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gridSpan="2">
                  <a:txBody>
                    <a:bodyPr/>
                    <a:lstStyle/>
                    <a:p>
                      <a:pPr algn="ctr">
                        <a:lnSpc>
                          <a:spcPct val="107000"/>
                        </a:lnSpc>
                        <a:spcAft>
                          <a:spcPts val="800"/>
                        </a:spcAft>
                      </a:pPr>
                      <a:r>
                        <a:rPr lang="tr-TR" sz="900">
                          <a:solidFill>
                            <a:schemeClr val="accent1"/>
                          </a:solidFill>
                          <a:effectLst/>
                          <a:latin typeface="Verdana" panose="020B0604030504040204" pitchFamily="34" charset="0"/>
                          <a:ea typeface="Verdana" panose="020B0604030504040204" pitchFamily="34" charset="0"/>
                          <a:cs typeface="Verdana" panose="020B0604030504040204" pitchFamily="34" charset="0"/>
                        </a:rPr>
                        <a:t>Tüketim </a:t>
                      </a:r>
                      <a:endParaRPr lang="x-none" sz="9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tc gridSpan="2">
                  <a:txBody>
                    <a:bodyPr/>
                    <a:lstStyle/>
                    <a:p>
                      <a:pPr algn="ctr">
                        <a:lnSpc>
                          <a:spcPct val="107000"/>
                        </a:lnSpc>
                        <a:spcAft>
                          <a:spcPts val="800"/>
                        </a:spcAft>
                      </a:pPr>
                      <a:r>
                        <a:rPr lang="tr-TR" sz="900">
                          <a:solidFill>
                            <a:schemeClr val="accent1"/>
                          </a:solidFill>
                          <a:effectLst/>
                          <a:latin typeface="Verdana" panose="020B0604030504040204" pitchFamily="34" charset="0"/>
                          <a:ea typeface="Verdana" panose="020B0604030504040204" pitchFamily="34" charset="0"/>
                          <a:cs typeface="Verdana" panose="020B0604030504040204" pitchFamily="34" charset="0"/>
                        </a:rPr>
                        <a:t>Enerji Maliyeti</a:t>
                      </a:r>
                      <a:endParaRPr lang="x-none" sz="9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tc rowSpan="2" gridSpan="2">
                  <a:txBody>
                    <a:bodyPr/>
                    <a:lstStyle/>
                    <a:p>
                      <a:pPr algn="ctr">
                        <a:lnSpc>
                          <a:spcPct val="107000"/>
                        </a:lnSpc>
                        <a:spcAft>
                          <a:spcPts val="800"/>
                        </a:spcAft>
                      </a:pPr>
                      <a:r>
                        <a:rPr lang="tr-TR" sz="900">
                          <a:solidFill>
                            <a:schemeClr val="accent1"/>
                          </a:solidFill>
                          <a:effectLst/>
                          <a:latin typeface="Verdana" panose="020B0604030504040204" pitchFamily="34" charset="0"/>
                          <a:ea typeface="Verdana" panose="020B0604030504040204" pitchFamily="34" charset="0"/>
                          <a:cs typeface="Verdana" panose="020B0604030504040204" pitchFamily="34" charset="0"/>
                        </a:rPr>
                        <a:t>Tasarruf </a:t>
                      </a:r>
                      <a:endParaRPr lang="x-none" sz="9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x-none"/>
                    </a:p>
                  </a:txBody>
                  <a:tcPr/>
                </a:tc>
                <a:tc rowSpan="2">
                  <a:txBody>
                    <a:bodyPr/>
                    <a:lstStyle/>
                    <a:p>
                      <a:pPr algn="ctr">
                        <a:lnSpc>
                          <a:spcPct val="107000"/>
                        </a:lnSpc>
                        <a:spcAft>
                          <a:spcPts val="800"/>
                        </a:spcAft>
                      </a:pPr>
                      <a:r>
                        <a:rPr lang="tr-TR" sz="900">
                          <a:solidFill>
                            <a:schemeClr val="accent1"/>
                          </a:solidFill>
                          <a:effectLst/>
                          <a:latin typeface="Verdana" panose="020B0604030504040204" pitchFamily="34" charset="0"/>
                          <a:ea typeface="Verdana" panose="020B0604030504040204" pitchFamily="34" charset="0"/>
                          <a:cs typeface="Verdana" panose="020B0604030504040204" pitchFamily="34" charset="0"/>
                        </a:rPr>
                        <a:t>Kazanım </a:t>
                      </a:r>
                      <a:endParaRPr lang="x-none" sz="9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800"/>
                        </a:spcAft>
                      </a:pPr>
                      <a:r>
                        <a:rPr lang="tr-TR" sz="900">
                          <a:solidFill>
                            <a:schemeClr val="accent1"/>
                          </a:solidFill>
                          <a:effectLst/>
                          <a:latin typeface="Verdana" panose="020B0604030504040204" pitchFamily="34" charset="0"/>
                          <a:ea typeface="Verdana" panose="020B0604030504040204" pitchFamily="34" charset="0"/>
                          <a:cs typeface="Verdana" panose="020B0604030504040204" pitchFamily="34" charset="0"/>
                        </a:rPr>
                        <a:t>Enerji Tasarruf Oranı</a:t>
                      </a:r>
                      <a:endParaRPr lang="x-none" sz="9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800"/>
                        </a:spcAft>
                      </a:pPr>
                      <a:r>
                        <a:rPr lang="tr-TR" sz="900">
                          <a:solidFill>
                            <a:schemeClr val="accent1"/>
                          </a:solidFill>
                          <a:effectLst/>
                          <a:latin typeface="Verdana" panose="020B0604030504040204" pitchFamily="34" charset="0"/>
                          <a:ea typeface="Verdana" panose="020B0604030504040204" pitchFamily="34" charset="0"/>
                          <a:cs typeface="Verdana" panose="020B0604030504040204" pitchFamily="34" charset="0"/>
                        </a:rPr>
                        <a:t>Yatırım Maliyeti</a:t>
                      </a:r>
                      <a:endParaRPr lang="x-none" sz="9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800"/>
                        </a:spcAft>
                      </a:pPr>
                      <a:r>
                        <a:rPr lang="tr-TR" sz="900">
                          <a:solidFill>
                            <a:schemeClr val="accent1"/>
                          </a:solidFill>
                          <a:effectLst/>
                          <a:latin typeface="Verdana" panose="020B0604030504040204" pitchFamily="34" charset="0"/>
                          <a:ea typeface="Verdana" panose="020B0604030504040204" pitchFamily="34" charset="0"/>
                          <a:cs typeface="Verdana" panose="020B0604030504040204" pitchFamily="34" charset="0"/>
                        </a:rPr>
                        <a:t>Geri Ödeme Süresi</a:t>
                      </a:r>
                      <a:endParaRPr lang="x-none" sz="9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09586"/>
                  </a:ext>
                </a:extLst>
              </a:tr>
              <a:tr h="252000">
                <a:tc vMerge="1">
                  <a:txBody>
                    <a:bodyPr/>
                    <a:lstStyle/>
                    <a:p>
                      <a:endParaRPr lang="x-none"/>
                    </a:p>
                  </a:txBody>
                  <a:tcPr/>
                </a:tc>
                <a:tc>
                  <a:txBody>
                    <a:bodyPr/>
                    <a:lstStyle/>
                    <a:p>
                      <a:pPr algn="ctr">
                        <a:lnSpc>
                          <a:spcPct val="107000"/>
                        </a:lnSpc>
                        <a:spcAft>
                          <a:spcPts val="800"/>
                        </a:spcAft>
                      </a:pPr>
                      <a:r>
                        <a:rPr lang="tr-TR" sz="800" spc="-50" baseline="0">
                          <a:solidFill>
                            <a:schemeClr val="accent1"/>
                          </a:solidFill>
                          <a:effectLst/>
                        </a:rPr>
                        <a:t>Önerilen Sistem</a:t>
                      </a:r>
                      <a:endParaRPr lang="x-none" sz="800" spc="-50" baseline="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rPr>
                        <a:t>Mevcut Sistem</a:t>
                      </a:r>
                      <a:endParaRPr lang="x-none"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rPr>
                        <a:t>Önerilen Sistem</a:t>
                      </a:r>
                      <a:endParaRPr lang="x-none"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rPr>
                        <a:t>Mevcut Sistem</a:t>
                      </a:r>
                      <a:endParaRPr lang="x-none"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x-none"/>
                    </a:p>
                  </a:txBody>
                  <a:tcPr/>
                </a:tc>
                <a:tc hMerge="1" vMerge="1">
                  <a:txBody>
                    <a:bodyPr/>
                    <a:lstStyle/>
                    <a:p>
                      <a:endParaRPr lang="x-none"/>
                    </a:p>
                  </a:txBody>
                  <a:tcPr/>
                </a:tc>
                <a:tc vMerge="1">
                  <a:txBody>
                    <a:bodyPr/>
                    <a:lstStyle/>
                    <a:p>
                      <a:endParaRPr lang="x-none"/>
                    </a:p>
                  </a:txBody>
                  <a:tcPr/>
                </a:tc>
                <a:tc vMerge="1">
                  <a:txBody>
                    <a:bodyPr/>
                    <a:lstStyle/>
                    <a:p>
                      <a:endParaRPr lang="x-none"/>
                    </a:p>
                  </a:txBody>
                  <a:tcPr/>
                </a:tc>
                <a:tc vMerge="1">
                  <a:txBody>
                    <a:bodyPr/>
                    <a:lstStyle/>
                    <a:p>
                      <a:endParaRPr lang="x-none"/>
                    </a:p>
                  </a:txBody>
                  <a:tcPr/>
                </a:tc>
                <a:tc vMerge="1">
                  <a:txBody>
                    <a:bodyPr/>
                    <a:lstStyle/>
                    <a:p>
                      <a:endParaRPr lang="x-none"/>
                    </a:p>
                  </a:txBody>
                  <a:tcPr/>
                </a:tc>
                <a:extLst>
                  <a:ext uri="{0D108BD9-81ED-4DB2-BD59-A6C34878D82A}">
                    <a16:rowId xmlns:a16="http://schemas.microsoft.com/office/drawing/2014/main" val="4030327909"/>
                  </a:ext>
                </a:extLst>
              </a:tr>
              <a:tr h="278892">
                <a:tc vMerge="1">
                  <a:txBody>
                    <a:bodyPr/>
                    <a:lstStyle/>
                    <a:p>
                      <a:pPr algn="ctr">
                        <a:lnSpc>
                          <a:spcPct val="107000"/>
                        </a:lnSpc>
                        <a:spcAft>
                          <a:spcPts val="800"/>
                        </a:spcAft>
                      </a:pPr>
                      <a:r>
                        <a:rPr lang="tr-TR" sz="800">
                          <a:solidFill>
                            <a:schemeClr val="tx1">
                              <a:lumMod val="75000"/>
                              <a:lumOff val="25000"/>
                            </a:schemeClr>
                          </a:solidFill>
                          <a:effectLst/>
                        </a:rPr>
                        <a:t> </a:t>
                      </a:r>
                      <a:endParaRPr lang="x-none" sz="8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7000"/>
                        </a:lnSpc>
                        <a:spcAft>
                          <a:spcPts val="800"/>
                        </a:spcAft>
                      </a:pPr>
                      <a:r>
                        <a:rPr lang="tr-TR" sz="800">
                          <a:solidFill>
                            <a:schemeClr val="accent1"/>
                          </a:solidFill>
                          <a:effectLst/>
                          <a:latin typeface="Verdana" panose="020B0604030504040204" pitchFamily="34" charset="0"/>
                          <a:ea typeface="Verdana" panose="020B0604030504040204" pitchFamily="34" charset="0"/>
                          <a:cs typeface="Verdana" panose="020B0604030504040204" pitchFamily="34" charset="0"/>
                        </a:rPr>
                        <a:t>kWh/Yıl</a:t>
                      </a:r>
                      <a:endParaRPr lang="x-none" sz="8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latin typeface="Verdana" panose="020B0604030504040204" pitchFamily="34" charset="0"/>
                          <a:ea typeface="Verdana" panose="020B0604030504040204" pitchFamily="34" charset="0"/>
                          <a:cs typeface="Verdana" panose="020B0604030504040204" pitchFamily="34" charset="0"/>
                        </a:rPr>
                        <a:t>kWh/Yıl</a:t>
                      </a:r>
                      <a:endParaRPr lang="x-none" sz="8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latin typeface="Verdana" panose="020B0604030504040204" pitchFamily="34" charset="0"/>
                          <a:ea typeface="Verdana" panose="020B0604030504040204" pitchFamily="34" charset="0"/>
                          <a:cs typeface="Verdana" panose="020B0604030504040204" pitchFamily="34" charset="0"/>
                        </a:rPr>
                        <a:t>TL/Yıl</a:t>
                      </a:r>
                      <a:endParaRPr lang="x-none" sz="8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latin typeface="Verdana" panose="020B0604030504040204" pitchFamily="34" charset="0"/>
                          <a:ea typeface="Verdana" panose="020B0604030504040204" pitchFamily="34" charset="0"/>
                          <a:cs typeface="Verdana" panose="020B0604030504040204" pitchFamily="34" charset="0"/>
                        </a:rPr>
                        <a:t>TL/Yıl</a:t>
                      </a:r>
                      <a:endParaRPr lang="x-none" sz="8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latin typeface="Verdana" panose="020B0604030504040204" pitchFamily="34" charset="0"/>
                          <a:ea typeface="Verdana" panose="020B0604030504040204" pitchFamily="34" charset="0"/>
                          <a:cs typeface="Verdana" panose="020B0604030504040204" pitchFamily="34" charset="0"/>
                        </a:rPr>
                        <a:t>kWh/Yıl</a:t>
                      </a:r>
                      <a:endParaRPr lang="x-none" sz="8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latin typeface="Verdana" panose="020B0604030504040204" pitchFamily="34" charset="0"/>
                          <a:ea typeface="Verdana" panose="020B0604030504040204" pitchFamily="34" charset="0"/>
                          <a:cs typeface="Verdana" panose="020B0604030504040204" pitchFamily="34" charset="0"/>
                        </a:rPr>
                        <a:t>TEP/Yıl</a:t>
                      </a:r>
                      <a:endParaRPr lang="x-none" sz="8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latin typeface="Verdana" panose="020B0604030504040204" pitchFamily="34" charset="0"/>
                          <a:ea typeface="Verdana" panose="020B0604030504040204" pitchFamily="34" charset="0"/>
                          <a:cs typeface="Verdana" panose="020B0604030504040204" pitchFamily="34" charset="0"/>
                        </a:rPr>
                        <a:t>TL/Yıl</a:t>
                      </a:r>
                      <a:endParaRPr lang="x-none" sz="8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latin typeface="Verdana" panose="020B0604030504040204" pitchFamily="34" charset="0"/>
                          <a:ea typeface="Verdana" panose="020B0604030504040204" pitchFamily="34" charset="0"/>
                          <a:cs typeface="Verdana" panose="020B0604030504040204" pitchFamily="34" charset="0"/>
                        </a:rPr>
                        <a:t>%</a:t>
                      </a:r>
                      <a:endParaRPr lang="x-none" sz="8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latin typeface="Verdana" panose="020B0604030504040204" pitchFamily="34" charset="0"/>
                          <a:ea typeface="Verdana" panose="020B0604030504040204" pitchFamily="34" charset="0"/>
                          <a:cs typeface="Verdana" panose="020B0604030504040204" pitchFamily="34" charset="0"/>
                        </a:rPr>
                        <a:t>TL</a:t>
                      </a:r>
                      <a:endParaRPr lang="x-none" sz="8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800">
                          <a:solidFill>
                            <a:schemeClr val="accent1"/>
                          </a:solidFill>
                          <a:effectLst/>
                          <a:latin typeface="Verdana" panose="020B0604030504040204" pitchFamily="34" charset="0"/>
                          <a:ea typeface="Verdana" panose="020B0604030504040204" pitchFamily="34" charset="0"/>
                          <a:cs typeface="Verdana" panose="020B0604030504040204" pitchFamily="34" charset="0"/>
                        </a:rPr>
                        <a:t>Yıl</a:t>
                      </a:r>
                      <a:endParaRPr lang="x-none" sz="80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0930712"/>
                  </a:ext>
                </a:extLst>
              </a:tr>
              <a:tr h="324000">
                <a:tc>
                  <a:txBody>
                    <a:bodyPr/>
                    <a:lstStyle/>
                    <a:p>
                      <a:pPr algn="ctr">
                        <a:lnSpc>
                          <a:spcPct val="107000"/>
                        </a:lnSpc>
                        <a:spcAft>
                          <a:spcPts val="800"/>
                        </a:spcAft>
                      </a:pPr>
                      <a:r>
                        <a:rPr lang="tr-TR" sz="900">
                          <a:solidFill>
                            <a:schemeClr val="accent1"/>
                          </a:solidFill>
                          <a:effectLst/>
                        </a:rPr>
                        <a:t>Sistem 3-4</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924.000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1.184.400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554.400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710.640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b="1" dirty="0">
                          <a:solidFill>
                            <a:schemeClr val="tx1">
                              <a:lumMod val="75000"/>
                              <a:lumOff val="25000"/>
                            </a:schemeClr>
                          </a:solidFill>
                          <a:effectLst/>
                          <a:latin typeface="Franklin Gothic Medium" panose="020B0603020102020204" pitchFamily="34" charset="0"/>
                        </a:rPr>
                        <a:t>260.400</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22,4</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156.240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96,6</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75.000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200" b="1" dirty="0">
                          <a:solidFill>
                            <a:schemeClr val="tx1">
                              <a:lumMod val="75000"/>
                              <a:lumOff val="25000"/>
                            </a:schemeClr>
                          </a:solidFill>
                          <a:effectLst/>
                          <a:latin typeface="Franklin Gothic Medium" panose="020B0603020102020204" pitchFamily="34" charset="0"/>
                        </a:rPr>
                        <a:t>0,5</a:t>
                      </a:r>
                      <a:endParaRPr lang="x-none" sz="12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11422302"/>
                  </a:ext>
                </a:extLst>
              </a:tr>
              <a:tr h="324000">
                <a:tc>
                  <a:txBody>
                    <a:bodyPr/>
                    <a:lstStyle/>
                    <a:p>
                      <a:pPr algn="ctr">
                        <a:lnSpc>
                          <a:spcPct val="107000"/>
                        </a:lnSpc>
                        <a:spcAft>
                          <a:spcPts val="800"/>
                        </a:spcAft>
                      </a:pPr>
                      <a:r>
                        <a:rPr lang="tr-TR" sz="900">
                          <a:solidFill>
                            <a:schemeClr val="accent1"/>
                          </a:solidFill>
                          <a:effectLst/>
                        </a:rPr>
                        <a:t>Sistem 5</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72.240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63.000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43.344</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37.800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b="1" dirty="0">
                          <a:solidFill>
                            <a:schemeClr val="tx1">
                              <a:lumMod val="75000"/>
                              <a:lumOff val="25000"/>
                            </a:schemeClr>
                          </a:solidFill>
                          <a:effectLst/>
                          <a:latin typeface="Franklin Gothic Medium" panose="020B0603020102020204" pitchFamily="34" charset="0"/>
                        </a:rPr>
                        <a:t>9.240</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0,8</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5.544</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3,4</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6.200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200" b="1" dirty="0">
                          <a:solidFill>
                            <a:schemeClr val="tx1">
                              <a:lumMod val="75000"/>
                              <a:lumOff val="25000"/>
                            </a:schemeClr>
                          </a:solidFill>
                          <a:effectLst/>
                          <a:latin typeface="Franklin Gothic Medium" panose="020B0603020102020204" pitchFamily="34" charset="0"/>
                        </a:rPr>
                        <a:t>1,1</a:t>
                      </a:r>
                      <a:endParaRPr lang="x-none" sz="12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17889683"/>
                  </a:ext>
                </a:extLst>
              </a:tr>
              <a:tr h="324000">
                <a:tc>
                  <a:txBody>
                    <a:bodyPr/>
                    <a:lstStyle/>
                    <a:p>
                      <a:pPr algn="ctr">
                        <a:lnSpc>
                          <a:spcPct val="107000"/>
                        </a:lnSpc>
                        <a:spcAft>
                          <a:spcPts val="800"/>
                        </a:spcAft>
                      </a:pPr>
                      <a:r>
                        <a:rPr lang="tr-TR" sz="900">
                          <a:solidFill>
                            <a:schemeClr val="accent1"/>
                          </a:solidFill>
                          <a:effectLst/>
                        </a:rPr>
                        <a:t>TOPLAM</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996.240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1.247.400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597.744</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748.440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b="1" dirty="0">
                          <a:solidFill>
                            <a:schemeClr val="tx1">
                              <a:lumMod val="75000"/>
                              <a:lumOff val="25000"/>
                            </a:schemeClr>
                          </a:solidFill>
                          <a:effectLst/>
                          <a:latin typeface="Franklin Gothic Medium" panose="020B0603020102020204" pitchFamily="34" charset="0"/>
                        </a:rPr>
                        <a:t>269.640</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23.2</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161.784</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100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54.100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lnSpc>
                          <a:spcPct val="107000"/>
                        </a:lnSpc>
                        <a:spcAft>
                          <a:spcPts val="800"/>
                        </a:spcAft>
                      </a:pPr>
                      <a:r>
                        <a:rPr lang="tr-TR" sz="1200" b="1" dirty="0">
                          <a:solidFill>
                            <a:schemeClr val="tx1">
                              <a:lumMod val="75000"/>
                              <a:lumOff val="25000"/>
                            </a:schemeClr>
                          </a:solidFill>
                          <a:effectLst/>
                          <a:latin typeface="Franklin Gothic Medium" panose="020B0603020102020204" pitchFamily="34" charset="0"/>
                        </a:rPr>
                        <a:t> </a:t>
                      </a:r>
                      <a:endParaRPr lang="x-none" sz="12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4068256742"/>
                  </a:ext>
                </a:extLst>
              </a:tr>
            </a:tbl>
          </a:graphicData>
        </a:graphic>
      </p:graphicFrame>
      <p:cxnSp>
        <p:nvCxnSpPr>
          <p:cNvPr id="13" name="Straight Connector 12">
            <a:extLst>
              <a:ext uri="{FF2B5EF4-FFF2-40B4-BE49-F238E27FC236}">
                <a16:creationId xmlns:a16="http://schemas.microsoft.com/office/drawing/2014/main" id="{13C125B9-27B0-D14B-8AB4-C00472796A57}"/>
              </a:ext>
            </a:extLst>
          </p:cNvPr>
          <p:cNvCxnSpPr>
            <a:cxnSpLocks/>
          </p:cNvCxnSpPr>
          <p:nvPr/>
        </p:nvCxnSpPr>
        <p:spPr>
          <a:xfrm>
            <a:off x="2298578" y="2392181"/>
            <a:ext cx="8630381"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4C503BC-AA9F-9344-928F-3E31F3701E88}"/>
              </a:ext>
            </a:extLst>
          </p:cNvPr>
          <p:cNvGrpSpPr/>
          <p:nvPr/>
        </p:nvGrpSpPr>
        <p:grpSpPr>
          <a:xfrm>
            <a:off x="2298578" y="4402609"/>
            <a:ext cx="8630381" cy="256783"/>
            <a:chOff x="2298578" y="4402609"/>
            <a:chExt cx="8630381" cy="256783"/>
          </a:xfrm>
        </p:grpSpPr>
        <p:cxnSp>
          <p:nvCxnSpPr>
            <p:cNvPr id="16" name="Straight Connector 15">
              <a:extLst>
                <a:ext uri="{FF2B5EF4-FFF2-40B4-BE49-F238E27FC236}">
                  <a16:creationId xmlns:a16="http://schemas.microsoft.com/office/drawing/2014/main" id="{58452762-9B57-0D43-ABE1-D61266A9C78F}"/>
                </a:ext>
              </a:extLst>
            </p:cNvPr>
            <p:cNvCxnSpPr>
              <a:cxnSpLocks/>
            </p:cNvCxnSpPr>
            <p:nvPr/>
          </p:nvCxnSpPr>
          <p:spPr>
            <a:xfrm>
              <a:off x="2298578" y="4402609"/>
              <a:ext cx="1659647"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5172C9-DC41-B344-BF43-5134FFB40059}"/>
                </a:ext>
              </a:extLst>
            </p:cNvPr>
            <p:cNvCxnSpPr>
              <a:cxnSpLocks/>
            </p:cNvCxnSpPr>
            <p:nvPr/>
          </p:nvCxnSpPr>
          <p:spPr>
            <a:xfrm>
              <a:off x="4113288" y="4402609"/>
              <a:ext cx="1800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88D33D5-60D2-A141-82D7-7FF81D7E6BDB}"/>
                </a:ext>
              </a:extLst>
            </p:cNvPr>
            <p:cNvCxnSpPr>
              <a:cxnSpLocks/>
            </p:cNvCxnSpPr>
            <p:nvPr/>
          </p:nvCxnSpPr>
          <p:spPr>
            <a:xfrm>
              <a:off x="6086138" y="4402609"/>
              <a:ext cx="1512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36D255B-DB74-F64C-8F01-EB8F5750E336}"/>
                </a:ext>
              </a:extLst>
            </p:cNvPr>
            <p:cNvCxnSpPr>
              <a:cxnSpLocks/>
            </p:cNvCxnSpPr>
            <p:nvPr/>
          </p:nvCxnSpPr>
          <p:spPr>
            <a:xfrm>
              <a:off x="7737984" y="4402609"/>
              <a:ext cx="69203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BA1558-F994-EB45-874A-6176F19EF4D3}"/>
                </a:ext>
              </a:extLst>
            </p:cNvPr>
            <p:cNvCxnSpPr>
              <a:cxnSpLocks/>
            </p:cNvCxnSpPr>
            <p:nvPr/>
          </p:nvCxnSpPr>
          <p:spPr>
            <a:xfrm>
              <a:off x="8564701" y="4402609"/>
              <a:ext cx="648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70012BE-6E66-2945-8E2B-DCFDA2343507}"/>
                </a:ext>
              </a:extLst>
            </p:cNvPr>
            <p:cNvCxnSpPr>
              <a:cxnSpLocks/>
            </p:cNvCxnSpPr>
            <p:nvPr/>
          </p:nvCxnSpPr>
          <p:spPr>
            <a:xfrm>
              <a:off x="9372630" y="4402609"/>
              <a:ext cx="648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DD6D81-D1BB-4E48-8581-1AC5C930BEFD}"/>
                </a:ext>
              </a:extLst>
            </p:cNvPr>
            <p:cNvCxnSpPr>
              <a:cxnSpLocks/>
            </p:cNvCxnSpPr>
            <p:nvPr/>
          </p:nvCxnSpPr>
          <p:spPr>
            <a:xfrm>
              <a:off x="10208959" y="4402609"/>
              <a:ext cx="720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7311F69-F750-3F4D-A4E3-41AAA75D6F56}"/>
                </a:ext>
              </a:extLst>
            </p:cNvPr>
            <p:cNvCxnSpPr>
              <a:cxnSpLocks/>
            </p:cNvCxnSpPr>
            <p:nvPr/>
          </p:nvCxnSpPr>
          <p:spPr>
            <a:xfrm>
              <a:off x="2298578" y="4659392"/>
              <a:ext cx="1659647"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DB3D44-A3DE-474B-B03B-31FD04DB9946}"/>
                </a:ext>
              </a:extLst>
            </p:cNvPr>
            <p:cNvCxnSpPr>
              <a:cxnSpLocks/>
            </p:cNvCxnSpPr>
            <p:nvPr/>
          </p:nvCxnSpPr>
          <p:spPr>
            <a:xfrm>
              <a:off x="4113288" y="4659392"/>
              <a:ext cx="1800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FAB543F-AE27-6946-A75D-C229D662CECB}"/>
                </a:ext>
              </a:extLst>
            </p:cNvPr>
            <p:cNvCxnSpPr>
              <a:cxnSpLocks/>
            </p:cNvCxnSpPr>
            <p:nvPr/>
          </p:nvCxnSpPr>
          <p:spPr>
            <a:xfrm>
              <a:off x="6086138" y="4659392"/>
              <a:ext cx="1512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76E4371-ABC3-3441-88A5-EFDD1F159B70}"/>
                </a:ext>
              </a:extLst>
            </p:cNvPr>
            <p:cNvCxnSpPr>
              <a:cxnSpLocks/>
            </p:cNvCxnSpPr>
            <p:nvPr/>
          </p:nvCxnSpPr>
          <p:spPr>
            <a:xfrm>
              <a:off x="7737984" y="4659392"/>
              <a:ext cx="69203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07CAA0E-69E4-7A4D-AFE0-B9CF589A352F}"/>
                </a:ext>
              </a:extLst>
            </p:cNvPr>
            <p:cNvCxnSpPr>
              <a:cxnSpLocks/>
            </p:cNvCxnSpPr>
            <p:nvPr/>
          </p:nvCxnSpPr>
          <p:spPr>
            <a:xfrm>
              <a:off x="8564701" y="4659392"/>
              <a:ext cx="648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4FECD6-2874-834B-AAFB-50C36FD8BA34}"/>
                </a:ext>
              </a:extLst>
            </p:cNvPr>
            <p:cNvCxnSpPr>
              <a:cxnSpLocks/>
            </p:cNvCxnSpPr>
            <p:nvPr/>
          </p:nvCxnSpPr>
          <p:spPr>
            <a:xfrm>
              <a:off x="9372630" y="4659392"/>
              <a:ext cx="648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C134683-B52E-F244-892B-D64EFC49943A}"/>
                </a:ext>
              </a:extLst>
            </p:cNvPr>
            <p:cNvCxnSpPr>
              <a:cxnSpLocks/>
            </p:cNvCxnSpPr>
            <p:nvPr/>
          </p:nvCxnSpPr>
          <p:spPr>
            <a:xfrm>
              <a:off x="10208959" y="4659392"/>
              <a:ext cx="720000"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73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1000" fill="hold"/>
                                        <p:tgtEl>
                                          <p:spTgt spid="49"/>
                                        </p:tgtEl>
                                        <p:attrNameLst>
                                          <p:attrName>ppt_x</p:attrName>
                                        </p:attrNameLst>
                                      </p:cBhvr>
                                      <p:tavLst>
                                        <p:tav tm="0">
                                          <p:val>
                                            <p:strVal val="0-#ppt_w/2"/>
                                          </p:val>
                                        </p:tav>
                                        <p:tav tm="100000">
                                          <p:val>
                                            <p:strVal val="#ppt_x"/>
                                          </p:val>
                                        </p:tav>
                                      </p:tavLst>
                                    </p:anim>
                                    <p:anim calcmode="lin" valueType="num">
                                      <p:cBhvr additive="base">
                                        <p:cTn id="11" dur="1000" fill="hold"/>
                                        <p:tgtEl>
                                          <p:spTgt spid="49"/>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20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childTnLst>
                                </p:cTn>
                              </p:par>
                              <p:par>
                                <p:cTn id="15" presetID="42" presetClass="path" presetSubtype="0" decel="100000" fill="hold" grpId="1" nodeType="withEffect">
                                  <p:stCondLst>
                                    <p:cond delay="200"/>
                                  </p:stCondLst>
                                  <p:childTnLst>
                                    <p:animMotion origin="layout" path="M 3.95833E-6 3.7037E-6 L -0.04766 -0.00186 " pathEditMode="relative" rAng="0" ptsTypes="AA">
                                      <p:cBhvr>
                                        <p:cTn id="16" dur="1000" spd="-100000" fill="hold"/>
                                        <p:tgtEl>
                                          <p:spTgt spid="48"/>
                                        </p:tgtEl>
                                        <p:attrNameLst>
                                          <p:attrName>ppt_x</p:attrName>
                                          <p:attrName>ppt_y</p:attrName>
                                        </p:attrNameLst>
                                      </p:cBhvr>
                                      <p:rCtr x="-2383" y="-93"/>
                                    </p:animMotion>
                                  </p:childTnLst>
                                </p:cTn>
                              </p:par>
                            </p:childTnLst>
                          </p:cTn>
                        </p:par>
                        <p:par>
                          <p:cTn id="17" fill="hold">
                            <p:stCondLst>
                              <p:cond delay="1200"/>
                            </p:stCondLst>
                            <p:childTnLst>
                              <p:par>
                                <p:cTn id="18" presetID="10" presetClass="entr" presetSubtype="0" fill="hold" grpId="0" nodeType="after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childTnLst>
                                </p:cTn>
                              </p:par>
                              <p:par>
                                <p:cTn id="24" presetID="42" presetClass="path" presetSubtype="0" decel="100000" fill="hold" nodeType="withEffect">
                                  <p:stCondLst>
                                    <p:cond delay="0"/>
                                  </p:stCondLst>
                                  <p:childTnLst>
                                    <p:animMotion origin="layout" path="M 0 -2.96296E-6 L 0 0.03542 " pathEditMode="relative" rAng="0" ptsTypes="AA">
                                      <p:cBhvr>
                                        <p:cTn id="25" dur="1000" spd="-100000" fill="hold"/>
                                        <p:tgtEl>
                                          <p:spTgt spid="52"/>
                                        </p:tgtEl>
                                        <p:attrNameLst>
                                          <p:attrName>ppt_x</p:attrName>
                                          <p:attrName>ppt_y</p:attrName>
                                        </p:attrNameLst>
                                      </p:cBhvr>
                                      <p:rCtr x="0" y="1759"/>
                                    </p:animMotion>
                                  </p:childTnLst>
                                </p:cTn>
                              </p:par>
                              <p:par>
                                <p:cTn id="26" presetID="6" presetClass="entr" presetSubtype="32"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circle(out)">
                                      <p:cBhvr>
                                        <p:cTn id="28" dur="1000"/>
                                        <p:tgtEl>
                                          <p:spTgt spid="51"/>
                                        </p:tgtEl>
                                      </p:cBhvr>
                                    </p:animEffect>
                                  </p:childTnLst>
                                </p:cTn>
                              </p:par>
                              <p:par>
                                <p:cTn id="29" presetID="10" presetClass="entr" presetSubtype="0" fill="hold" nodeType="with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42" presetClass="path" presetSubtype="0" decel="100000" fill="hold" nodeType="withEffect">
                                  <p:stCondLst>
                                    <p:cond delay="1000"/>
                                  </p:stCondLst>
                                  <p:childTnLst>
                                    <p:animMotion origin="layout" path="M 2.29167E-6 -2.59259E-6 L 2.29167E-6 0.05463 " pathEditMode="relative" rAng="0" ptsTypes="AA">
                                      <p:cBhvr>
                                        <p:cTn id="33" dur="1500" spd="-100000" fill="hold"/>
                                        <p:tgtEl>
                                          <p:spTgt spid="2"/>
                                        </p:tgtEl>
                                        <p:attrNameLst>
                                          <p:attrName>ppt_x</p:attrName>
                                          <p:attrName>ppt_y</p:attrName>
                                        </p:attrNameLst>
                                      </p:cBhvr>
                                      <p:rCtr x="0" y="2731"/>
                                    </p:animMotion>
                                  </p:childTnLst>
                                </p:cTn>
                              </p:par>
                              <p:par>
                                <p:cTn id="34" presetID="10" presetClass="entr" presetSubtype="0" fill="hold" nodeType="withEffect">
                                  <p:stCondLst>
                                    <p:cond delay="11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par>
                                <p:cTn id="37" presetID="42" presetClass="path" presetSubtype="0" decel="100000" fill="hold" nodeType="withEffect">
                                  <p:stCondLst>
                                    <p:cond delay="1100"/>
                                  </p:stCondLst>
                                  <p:childTnLst>
                                    <p:animMotion origin="layout" path="M 2.5E-6 -1.85185E-6 L 2.5E-6 0.06227 " pathEditMode="relative" rAng="0" ptsTypes="AA">
                                      <p:cBhvr>
                                        <p:cTn id="38" dur="1500" spd="-100000" fill="hold"/>
                                        <p:tgtEl>
                                          <p:spTgt spid="13"/>
                                        </p:tgtEl>
                                        <p:attrNameLst>
                                          <p:attrName>ppt_x</p:attrName>
                                          <p:attrName>ppt_y</p:attrName>
                                        </p:attrNameLst>
                                      </p:cBhvr>
                                      <p:rCtr x="0" y="3102"/>
                                    </p:animMotion>
                                  </p:childTnLst>
                                </p:cTn>
                              </p:par>
                              <p:par>
                                <p:cTn id="39" presetID="10" presetClass="entr" presetSubtype="0" fill="hold" nodeType="withEffect">
                                  <p:stCondLst>
                                    <p:cond delay="15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par>
                                <p:cTn id="42" presetID="42" presetClass="path" presetSubtype="0" decel="100000" fill="hold" nodeType="withEffect">
                                  <p:stCondLst>
                                    <p:cond delay="1500"/>
                                  </p:stCondLst>
                                  <p:childTnLst>
                                    <p:animMotion origin="layout" path="M 2.29167E-6 -2.59259E-6 L 2.29167E-6 0.05463 " pathEditMode="relative" rAng="0" ptsTypes="AA">
                                      <p:cBhvr>
                                        <p:cTn id="43" dur="1500" spd="-100000" fill="hold"/>
                                        <p:tgtEl>
                                          <p:spTgt spid="3"/>
                                        </p:tgtEl>
                                        <p:attrNameLst>
                                          <p:attrName>ppt_x</p:attrName>
                                          <p:attrName>ppt_y</p:attrName>
                                        </p:attrNameLst>
                                      </p:cBhvr>
                                      <p:rCtr x="0" y="2731"/>
                                    </p:animMotion>
                                  </p:childTnLst>
                                </p:cTn>
                              </p:par>
                              <p:par>
                                <p:cTn id="44" presetID="10" presetClass="entr" presetSubtype="0" fill="hold" nodeType="withEffect">
                                  <p:stCondLst>
                                    <p:cond delay="160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childTnLst>
                                </p:cTn>
                              </p:par>
                              <p:par>
                                <p:cTn id="47" presetID="42" presetClass="path" presetSubtype="0" decel="100000" fill="hold" nodeType="withEffect">
                                  <p:stCondLst>
                                    <p:cond delay="1600"/>
                                  </p:stCondLst>
                                  <p:childTnLst>
                                    <p:animMotion origin="layout" path="M 2.5E-6 -1.85185E-6 L 2.5E-6 0.06227 " pathEditMode="relative" rAng="0" ptsTypes="AA">
                                      <p:cBhvr>
                                        <p:cTn id="48" dur="1500" spd="-100000" fill="hold"/>
                                        <p:tgtEl>
                                          <p:spTgt spid="8"/>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8" grpId="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8AC8BB-2776-6143-8A55-8530A5E7BAD3}"/>
              </a:ext>
            </a:extLst>
          </p:cNvPr>
          <p:cNvGrpSpPr/>
          <p:nvPr/>
        </p:nvGrpSpPr>
        <p:grpSpPr>
          <a:xfrm>
            <a:off x="4585103" y="4484914"/>
            <a:ext cx="699280" cy="699272"/>
            <a:chOff x="4585103" y="4484914"/>
            <a:chExt cx="699280" cy="699272"/>
          </a:xfrm>
        </p:grpSpPr>
        <p:sp>
          <p:nvSpPr>
            <p:cNvPr id="34" name="Oval 33">
              <a:extLst>
                <a:ext uri="{FF2B5EF4-FFF2-40B4-BE49-F238E27FC236}">
                  <a16:creationId xmlns:a16="http://schemas.microsoft.com/office/drawing/2014/main" id="{71EEFB94-00FF-C442-AF80-11E7023AE356}"/>
                </a:ext>
              </a:extLst>
            </p:cNvPr>
            <p:cNvSpPr/>
            <p:nvPr/>
          </p:nvSpPr>
          <p:spPr>
            <a:xfrm>
              <a:off x="4585103" y="4484914"/>
              <a:ext cx="699280" cy="699272"/>
            </a:xfrm>
            <a:prstGeom prst="ellipse">
              <a:avLst/>
            </a:prstGeom>
            <a:solidFill>
              <a:srgbClr val="CCD92A"/>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44" name="Freeform 43">
              <a:extLst>
                <a:ext uri="{FF2B5EF4-FFF2-40B4-BE49-F238E27FC236}">
                  <a16:creationId xmlns:a16="http://schemas.microsoft.com/office/drawing/2014/main" id="{64892F3E-5D40-AF4A-B541-0E9945919021}"/>
                </a:ext>
              </a:extLst>
            </p:cNvPr>
            <p:cNvSpPr>
              <a:spLocks noChangeArrowheads="1"/>
            </p:cNvSpPr>
            <p:nvPr/>
          </p:nvSpPr>
          <p:spPr bwMode="auto">
            <a:xfrm rot="16200000" flipV="1">
              <a:off x="4812406" y="4762210"/>
              <a:ext cx="244675" cy="175676"/>
            </a:xfrm>
            <a:custGeom>
              <a:avLst/>
              <a:gdLst>
                <a:gd name="connsiteX0" fmla="*/ 710021 w 710021"/>
                <a:gd name="connsiteY0" fmla="*/ 232214 h 463447"/>
                <a:gd name="connsiteX1" fmla="*/ 692781 w 710021"/>
                <a:gd name="connsiteY1" fmla="*/ 193594 h 463447"/>
                <a:gd name="connsiteX2" fmla="*/ 497463 w 710021"/>
                <a:gd name="connsiteY2" fmla="*/ 16044 h 463447"/>
                <a:gd name="connsiteX3" fmla="*/ 396478 w 710021"/>
                <a:gd name="connsiteY3" fmla="*/ 54044 h 463447"/>
                <a:gd name="connsiteX4" fmla="*/ 396478 w 710021"/>
                <a:gd name="connsiteY4" fmla="*/ 131654 h 463447"/>
                <a:gd name="connsiteX5" fmla="*/ 53615 w 710021"/>
                <a:gd name="connsiteY5" fmla="*/ 131654 h 463447"/>
                <a:gd name="connsiteX6" fmla="*/ 0 w 710021"/>
                <a:gd name="connsiteY6" fmla="*/ 180393 h 463447"/>
                <a:gd name="connsiteX7" fmla="*/ 0 w 710021"/>
                <a:gd name="connsiteY7" fmla="*/ 283296 h 463447"/>
                <a:gd name="connsiteX8" fmla="*/ 53615 w 710021"/>
                <a:gd name="connsiteY8" fmla="*/ 332032 h 463447"/>
                <a:gd name="connsiteX9" fmla="*/ 396478 w 710021"/>
                <a:gd name="connsiteY9" fmla="*/ 332031 h 463447"/>
                <a:gd name="connsiteX10" fmla="*/ 396478 w 710021"/>
                <a:gd name="connsiteY10" fmla="*/ 409764 h 463447"/>
                <a:gd name="connsiteX11" fmla="*/ 497463 w 710021"/>
                <a:gd name="connsiteY11" fmla="*/ 447644 h 463447"/>
                <a:gd name="connsiteX12" fmla="*/ 692781 w 710021"/>
                <a:gd name="connsiteY12" fmla="*/ 270091 h 463447"/>
                <a:gd name="connsiteX13" fmla="*/ 710021 w 710021"/>
                <a:gd name="connsiteY13" fmla="*/ 232214 h 46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0021" h="463447">
                  <a:moveTo>
                    <a:pt x="710021" y="232214"/>
                  </a:moveTo>
                  <a:cubicBezTo>
                    <a:pt x="710021" y="218641"/>
                    <a:pt x="704320" y="204822"/>
                    <a:pt x="692781" y="193594"/>
                  </a:cubicBezTo>
                  <a:lnTo>
                    <a:pt x="497463" y="16044"/>
                  </a:lnTo>
                  <a:cubicBezTo>
                    <a:pt x="460273" y="-18135"/>
                    <a:pt x="396478" y="5926"/>
                    <a:pt x="396478" y="54044"/>
                  </a:cubicBezTo>
                  <a:lnTo>
                    <a:pt x="396478" y="131654"/>
                  </a:lnTo>
                  <a:lnTo>
                    <a:pt x="53615" y="131654"/>
                  </a:lnTo>
                  <a:cubicBezTo>
                    <a:pt x="24160" y="131654"/>
                    <a:pt x="0" y="153618"/>
                    <a:pt x="0" y="180393"/>
                  </a:cubicBezTo>
                  <a:lnTo>
                    <a:pt x="0" y="283296"/>
                  </a:lnTo>
                  <a:cubicBezTo>
                    <a:pt x="0" y="310193"/>
                    <a:pt x="24160" y="332032"/>
                    <a:pt x="53615" y="332032"/>
                  </a:cubicBezTo>
                  <a:lnTo>
                    <a:pt x="396478" y="332031"/>
                  </a:lnTo>
                  <a:lnTo>
                    <a:pt x="396478" y="409764"/>
                  </a:lnTo>
                  <a:cubicBezTo>
                    <a:pt x="396478" y="457390"/>
                    <a:pt x="460273" y="481451"/>
                    <a:pt x="497463" y="447644"/>
                  </a:cubicBezTo>
                  <a:lnTo>
                    <a:pt x="692781" y="270091"/>
                  </a:lnTo>
                  <a:cubicBezTo>
                    <a:pt x="704320" y="259604"/>
                    <a:pt x="710021" y="246033"/>
                    <a:pt x="710021" y="232214"/>
                  </a:cubicBezTo>
                  <a:close/>
                </a:path>
              </a:pathLst>
            </a:custGeom>
            <a:solidFill>
              <a:schemeClr val="bg1">
                <a:lumMod val="95000"/>
              </a:schemeClr>
            </a:solidFill>
            <a:ln w="12700">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grpSp>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25" name="Rectangle 24">
            <a:extLst>
              <a:ext uri="{FF2B5EF4-FFF2-40B4-BE49-F238E27FC236}">
                <a16:creationId xmlns:a16="http://schemas.microsoft.com/office/drawing/2014/main" id="{5055CEB3-2E5A-C643-8411-4DD36C48DDB6}"/>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TextBox 25">
            <a:extLst>
              <a:ext uri="{FF2B5EF4-FFF2-40B4-BE49-F238E27FC236}">
                <a16:creationId xmlns:a16="http://schemas.microsoft.com/office/drawing/2014/main" id="{2D3DFB3D-1151-9145-BB2A-D740047AEB19}"/>
              </a:ext>
            </a:extLst>
          </p:cNvPr>
          <p:cNvSpPr txBox="1"/>
          <p:nvPr/>
        </p:nvSpPr>
        <p:spPr>
          <a:xfrm>
            <a:off x="319157" y="324924"/>
            <a:ext cx="3810659"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Basınçlı Hava Prosesleri</a:t>
            </a:r>
          </a:p>
        </p:txBody>
      </p:sp>
      <p:cxnSp>
        <p:nvCxnSpPr>
          <p:cNvPr id="27" name="Straight Connector 26">
            <a:extLst>
              <a:ext uri="{FF2B5EF4-FFF2-40B4-BE49-F238E27FC236}">
                <a16:creationId xmlns:a16="http://schemas.microsoft.com/office/drawing/2014/main" id="{00D3A7A6-F1FA-DE4C-859E-0E4798E8D0DE}"/>
              </a:ext>
            </a:extLst>
          </p:cNvPr>
          <p:cNvCxnSpPr>
            <a:cxnSpLocks/>
          </p:cNvCxnSpPr>
          <p:nvPr/>
        </p:nvCxnSpPr>
        <p:spPr>
          <a:xfrm>
            <a:off x="0" y="825211"/>
            <a:ext cx="4049486"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DBA4AD5-6834-6445-A6D2-D04920673C39}"/>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36" name="Group 35">
            <a:extLst>
              <a:ext uri="{FF2B5EF4-FFF2-40B4-BE49-F238E27FC236}">
                <a16:creationId xmlns:a16="http://schemas.microsoft.com/office/drawing/2014/main" id="{612E54BF-49B1-3D47-AB01-DE2A3D235502}"/>
              </a:ext>
            </a:extLst>
          </p:cNvPr>
          <p:cNvGrpSpPr/>
          <p:nvPr/>
        </p:nvGrpSpPr>
        <p:grpSpPr>
          <a:xfrm>
            <a:off x="4522130" y="3742767"/>
            <a:ext cx="825226" cy="825218"/>
            <a:chOff x="1296452" y="3178202"/>
            <a:chExt cx="501598" cy="501595"/>
          </a:xfrm>
        </p:grpSpPr>
        <p:sp>
          <p:nvSpPr>
            <p:cNvPr id="37" name="Oval 36">
              <a:extLst>
                <a:ext uri="{FF2B5EF4-FFF2-40B4-BE49-F238E27FC236}">
                  <a16:creationId xmlns:a16="http://schemas.microsoft.com/office/drawing/2014/main" id="{8EDD481B-E52B-9B4E-B239-556757FE66CB}"/>
                </a:ext>
              </a:extLst>
            </p:cNvPr>
            <p:cNvSpPr/>
            <p:nvPr/>
          </p:nvSpPr>
          <p:spPr>
            <a:xfrm>
              <a:off x="1296452" y="3178202"/>
              <a:ext cx="501598" cy="501595"/>
            </a:xfrm>
            <a:prstGeom prst="ellipse">
              <a:avLst/>
            </a:prstGeom>
            <a:solidFill>
              <a:schemeClr val="accent3"/>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38" name="TextBox 37">
              <a:extLst>
                <a:ext uri="{FF2B5EF4-FFF2-40B4-BE49-F238E27FC236}">
                  <a16:creationId xmlns:a16="http://schemas.microsoft.com/office/drawing/2014/main" id="{4903878D-C994-D64C-B5FC-2EEA971B9C61}"/>
                </a:ext>
              </a:extLst>
            </p:cNvPr>
            <p:cNvSpPr txBox="1"/>
            <p:nvPr/>
          </p:nvSpPr>
          <p:spPr>
            <a:xfrm>
              <a:off x="1410255" y="3321426"/>
              <a:ext cx="273989" cy="215138"/>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400" dirty="0">
                  <a:solidFill>
                    <a:schemeClr val="bg1">
                      <a:lumMod val="95000"/>
                    </a:schemeClr>
                  </a:solidFill>
                  <a:latin typeface="Franklin Gothic Medium" panose="020B0603020102020204" pitchFamily="34" charset="0"/>
                </a:rPr>
                <a:t>%</a:t>
              </a:r>
              <a:r>
                <a:rPr lang="tr-TR" sz="1700" dirty="0">
                  <a:solidFill>
                    <a:schemeClr val="bg1">
                      <a:lumMod val="95000"/>
                    </a:schemeClr>
                  </a:solidFill>
                  <a:latin typeface="Franklin Gothic Medium" panose="020B0603020102020204" pitchFamily="34" charset="0"/>
                </a:rPr>
                <a:t>2</a:t>
              </a:r>
            </a:p>
          </p:txBody>
        </p:sp>
      </p:grpSp>
      <p:sp>
        <p:nvSpPr>
          <p:cNvPr id="39" name="TextBox 38">
            <a:extLst>
              <a:ext uri="{FF2B5EF4-FFF2-40B4-BE49-F238E27FC236}">
                <a16:creationId xmlns:a16="http://schemas.microsoft.com/office/drawing/2014/main" id="{65E234F8-320B-554E-BFE1-EED760EDC4A6}"/>
              </a:ext>
            </a:extLst>
          </p:cNvPr>
          <p:cNvSpPr txBox="1"/>
          <p:nvPr/>
        </p:nvSpPr>
        <p:spPr>
          <a:xfrm>
            <a:off x="5657360" y="3860817"/>
            <a:ext cx="5397942" cy="578363"/>
          </a:xfrm>
          <a:prstGeom prst="rect">
            <a:avLst/>
          </a:prstGeom>
          <a:noFill/>
        </p:spPr>
        <p:txBody>
          <a:bodyPr wrap="square" rtlCol="0" anchor="ctr" anchorCtr="0">
            <a:spAutoFit/>
          </a:bodyPr>
          <a:lstStyle/>
          <a:p>
            <a:pPr>
              <a:lnSpc>
                <a:spcPts val="2000"/>
              </a:lnSpc>
            </a:pP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Emiş havasının düşük girmesi</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 her 5°C’de %2 oranında verim artışı elde edilmesini sağlar.</a:t>
            </a:r>
          </a:p>
        </p:txBody>
      </p:sp>
      <p:grpSp>
        <p:nvGrpSpPr>
          <p:cNvPr id="40" name="Group 39">
            <a:extLst>
              <a:ext uri="{FF2B5EF4-FFF2-40B4-BE49-F238E27FC236}">
                <a16:creationId xmlns:a16="http://schemas.microsoft.com/office/drawing/2014/main" id="{DEDEB9C9-4303-CA4E-AA6B-BC49866CC984}"/>
              </a:ext>
            </a:extLst>
          </p:cNvPr>
          <p:cNvGrpSpPr/>
          <p:nvPr/>
        </p:nvGrpSpPr>
        <p:grpSpPr>
          <a:xfrm>
            <a:off x="4415710" y="2773765"/>
            <a:ext cx="1038067" cy="1038060"/>
            <a:chOff x="1231764" y="3113516"/>
            <a:chExt cx="630969" cy="630967"/>
          </a:xfrm>
        </p:grpSpPr>
        <p:sp>
          <p:nvSpPr>
            <p:cNvPr id="41" name="Oval 40">
              <a:extLst>
                <a:ext uri="{FF2B5EF4-FFF2-40B4-BE49-F238E27FC236}">
                  <a16:creationId xmlns:a16="http://schemas.microsoft.com/office/drawing/2014/main" id="{2E176CA1-F5DD-424B-9FCC-90FDC6D05169}"/>
                </a:ext>
              </a:extLst>
            </p:cNvPr>
            <p:cNvSpPr/>
            <p:nvPr/>
          </p:nvSpPr>
          <p:spPr>
            <a:xfrm>
              <a:off x="1231764" y="3113516"/>
              <a:ext cx="630969" cy="630967"/>
            </a:xfrm>
            <a:prstGeom prst="ellipse">
              <a:avLst/>
            </a:prstGeom>
            <a:solidFill>
              <a:schemeClr val="accent2"/>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42" name="TextBox 41">
              <a:extLst>
                <a:ext uri="{FF2B5EF4-FFF2-40B4-BE49-F238E27FC236}">
                  <a16:creationId xmlns:a16="http://schemas.microsoft.com/office/drawing/2014/main" id="{5BF680EC-04B8-914A-9545-475A172A7F06}"/>
                </a:ext>
              </a:extLst>
            </p:cNvPr>
            <p:cNvSpPr txBox="1"/>
            <p:nvPr/>
          </p:nvSpPr>
          <p:spPr>
            <a:xfrm>
              <a:off x="1401483" y="3316752"/>
              <a:ext cx="291527" cy="224492"/>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600" dirty="0">
                  <a:solidFill>
                    <a:schemeClr val="bg1">
                      <a:lumMod val="95000"/>
                    </a:schemeClr>
                  </a:solidFill>
                  <a:latin typeface="Franklin Gothic Medium" panose="020B0603020102020204" pitchFamily="34" charset="0"/>
                </a:rPr>
                <a:t>%</a:t>
              </a:r>
              <a:r>
                <a:rPr lang="tr-TR" sz="1800" dirty="0">
                  <a:solidFill>
                    <a:schemeClr val="bg1">
                      <a:lumMod val="95000"/>
                    </a:schemeClr>
                  </a:solidFill>
                  <a:latin typeface="Franklin Gothic Medium" panose="020B0603020102020204" pitchFamily="34" charset="0"/>
                </a:rPr>
                <a:t>8</a:t>
              </a:r>
            </a:p>
          </p:txBody>
        </p:sp>
      </p:grpSp>
      <p:sp>
        <p:nvSpPr>
          <p:cNvPr id="43" name="TextBox 42">
            <a:extLst>
              <a:ext uri="{FF2B5EF4-FFF2-40B4-BE49-F238E27FC236}">
                <a16:creationId xmlns:a16="http://schemas.microsoft.com/office/drawing/2014/main" id="{49ACD435-638C-BD49-810D-232D6E0DDA30}"/>
              </a:ext>
            </a:extLst>
          </p:cNvPr>
          <p:cNvSpPr txBox="1"/>
          <p:nvPr/>
        </p:nvSpPr>
        <p:spPr>
          <a:xfrm>
            <a:off x="5657361" y="3006304"/>
            <a:ext cx="5116060" cy="578363"/>
          </a:xfrm>
          <a:prstGeom prst="rect">
            <a:avLst/>
          </a:prstGeom>
          <a:noFill/>
        </p:spPr>
        <p:txBody>
          <a:bodyPr wrap="square" rtlCol="0" anchor="ctr" anchorCtr="0">
            <a:spAutoFit/>
          </a:bodyPr>
          <a:lstStyle/>
          <a:p>
            <a:pPr>
              <a:lnSpc>
                <a:spcPts val="2000"/>
              </a:lnSpc>
            </a:pP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Basıncın 1 bar düşürülmesi</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 %8 enerji tasarrufu elde edilmesini sağlar.</a:t>
            </a:r>
          </a:p>
        </p:txBody>
      </p:sp>
      <p:sp>
        <p:nvSpPr>
          <p:cNvPr id="45" name="TextBox 44">
            <a:extLst>
              <a:ext uri="{FF2B5EF4-FFF2-40B4-BE49-F238E27FC236}">
                <a16:creationId xmlns:a16="http://schemas.microsoft.com/office/drawing/2014/main" id="{FE4D7FE0-DDBC-224E-B89A-14A0EADC490D}"/>
              </a:ext>
            </a:extLst>
          </p:cNvPr>
          <p:cNvSpPr txBox="1"/>
          <p:nvPr/>
        </p:nvSpPr>
        <p:spPr>
          <a:xfrm>
            <a:off x="5657360" y="4696192"/>
            <a:ext cx="6375068" cy="321948"/>
          </a:xfrm>
          <a:prstGeom prst="rect">
            <a:avLst/>
          </a:prstGeom>
          <a:noFill/>
        </p:spPr>
        <p:txBody>
          <a:bodyPr wrap="square" rtlCol="0" anchor="ctr" anchorCtr="0">
            <a:spAutoFit/>
          </a:bodyPr>
          <a:lstStyle/>
          <a:p>
            <a:pPr>
              <a:lnSpc>
                <a:spcPts val="2000"/>
              </a:lnSpc>
            </a:pP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Kompresörlerin emişleri kuzey yönünden yaptırılmalıdır.</a:t>
            </a:r>
          </a:p>
        </p:txBody>
      </p:sp>
      <p:grpSp>
        <p:nvGrpSpPr>
          <p:cNvPr id="46" name="Group 45">
            <a:extLst>
              <a:ext uri="{FF2B5EF4-FFF2-40B4-BE49-F238E27FC236}">
                <a16:creationId xmlns:a16="http://schemas.microsoft.com/office/drawing/2014/main" id="{25FA9A4C-8070-B34D-BA89-A89D3C094855}"/>
              </a:ext>
            </a:extLst>
          </p:cNvPr>
          <p:cNvGrpSpPr/>
          <p:nvPr/>
        </p:nvGrpSpPr>
        <p:grpSpPr>
          <a:xfrm>
            <a:off x="4387531" y="1818538"/>
            <a:ext cx="1094424" cy="1094412"/>
            <a:chOff x="1214638" y="3096389"/>
            <a:chExt cx="665225" cy="665220"/>
          </a:xfrm>
        </p:grpSpPr>
        <p:sp>
          <p:nvSpPr>
            <p:cNvPr id="47" name="Oval 46">
              <a:extLst>
                <a:ext uri="{FF2B5EF4-FFF2-40B4-BE49-F238E27FC236}">
                  <a16:creationId xmlns:a16="http://schemas.microsoft.com/office/drawing/2014/main" id="{B0E9E2E6-97D8-314E-A013-C037702582E1}"/>
                </a:ext>
              </a:extLst>
            </p:cNvPr>
            <p:cNvSpPr/>
            <p:nvPr/>
          </p:nvSpPr>
          <p:spPr>
            <a:xfrm>
              <a:off x="1214638" y="3096389"/>
              <a:ext cx="665225" cy="665220"/>
            </a:xfrm>
            <a:prstGeom prst="ellipse">
              <a:avLst/>
            </a:prstGeom>
            <a:solidFill>
              <a:schemeClr val="accent1"/>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48" name="TextBox 47">
              <a:extLst>
                <a:ext uri="{FF2B5EF4-FFF2-40B4-BE49-F238E27FC236}">
                  <a16:creationId xmlns:a16="http://schemas.microsoft.com/office/drawing/2014/main" id="{989FA5AD-E6A2-1741-A006-2EF5B30461FA}"/>
                </a:ext>
              </a:extLst>
            </p:cNvPr>
            <p:cNvSpPr txBox="1"/>
            <p:nvPr/>
          </p:nvSpPr>
          <p:spPr>
            <a:xfrm>
              <a:off x="1348384" y="3307398"/>
              <a:ext cx="397732" cy="243200"/>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tr-TR" sz="1700" dirty="0">
                  <a:solidFill>
                    <a:schemeClr val="bg1">
                      <a:lumMod val="95000"/>
                    </a:schemeClr>
                  </a:solidFill>
                  <a:latin typeface="Franklin Gothic Medium" panose="020B0603020102020204" pitchFamily="34" charset="0"/>
                </a:rPr>
                <a:t>%</a:t>
              </a:r>
              <a:r>
                <a:rPr lang="tr-TR" sz="2000" dirty="0">
                  <a:solidFill>
                    <a:schemeClr val="bg1">
                      <a:lumMod val="95000"/>
                    </a:schemeClr>
                  </a:solidFill>
                  <a:latin typeface="Franklin Gothic Medium" panose="020B0603020102020204" pitchFamily="34" charset="0"/>
                </a:rPr>
                <a:t>75</a:t>
              </a:r>
            </a:p>
          </p:txBody>
        </p:sp>
      </p:grpSp>
      <p:sp>
        <p:nvSpPr>
          <p:cNvPr id="49" name="TextBox 48">
            <a:extLst>
              <a:ext uri="{FF2B5EF4-FFF2-40B4-BE49-F238E27FC236}">
                <a16:creationId xmlns:a16="http://schemas.microsoft.com/office/drawing/2014/main" id="{56613BA2-A7D6-9C46-9C93-617F3B591083}"/>
              </a:ext>
            </a:extLst>
          </p:cNvPr>
          <p:cNvSpPr txBox="1"/>
          <p:nvPr/>
        </p:nvSpPr>
        <p:spPr>
          <a:xfrm>
            <a:off x="5657360" y="2076562"/>
            <a:ext cx="6174838" cy="578363"/>
          </a:xfrm>
          <a:prstGeom prst="rect">
            <a:avLst/>
          </a:prstGeom>
          <a:noFill/>
        </p:spPr>
        <p:txBody>
          <a:bodyPr wrap="square" rtlCol="0" anchor="ctr" anchorCtr="0">
            <a:spAutoFit/>
          </a:bodyPr>
          <a:lstStyle/>
          <a:p>
            <a:pPr>
              <a:lnSpc>
                <a:spcPts val="2000"/>
              </a:lnSpc>
            </a:pPr>
            <a:r>
              <a:rPr lang="tr-TR" sz="14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Kompresör atık ısısını geri kazanmak</a:t>
            </a: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 %75 tasarruf</a:t>
            </a:r>
          </a:p>
          <a:p>
            <a:pPr>
              <a:lnSpc>
                <a:spcPts val="2000"/>
              </a:lnSpc>
            </a:pPr>
            <a:r>
              <a:rPr lang="tr-TR" sz="14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elde edilmesini sağlar.</a:t>
            </a:r>
          </a:p>
        </p:txBody>
      </p:sp>
      <p:grpSp>
        <p:nvGrpSpPr>
          <p:cNvPr id="51" name="Group 50">
            <a:extLst>
              <a:ext uri="{FF2B5EF4-FFF2-40B4-BE49-F238E27FC236}">
                <a16:creationId xmlns:a16="http://schemas.microsoft.com/office/drawing/2014/main" id="{EEB9A82E-A5D4-5043-B39D-072D528FBD32}"/>
              </a:ext>
            </a:extLst>
          </p:cNvPr>
          <p:cNvGrpSpPr/>
          <p:nvPr/>
        </p:nvGrpSpPr>
        <p:grpSpPr>
          <a:xfrm>
            <a:off x="5453777" y="1269025"/>
            <a:ext cx="2762073" cy="468304"/>
            <a:chOff x="5200754" y="945405"/>
            <a:chExt cx="2762073" cy="468304"/>
          </a:xfrm>
          <a:effectLst>
            <a:outerShdw blurRad="254000" dist="63500" dir="5400000" algn="ctr" rotWithShape="0">
              <a:srgbClr val="000000">
                <a:alpha val="35000"/>
              </a:srgbClr>
            </a:outerShdw>
          </a:effectLst>
        </p:grpSpPr>
        <p:sp>
          <p:nvSpPr>
            <p:cNvPr id="52" name="Rounded Rectangle 51">
              <a:extLst>
                <a:ext uri="{FF2B5EF4-FFF2-40B4-BE49-F238E27FC236}">
                  <a16:creationId xmlns:a16="http://schemas.microsoft.com/office/drawing/2014/main" id="{D55B0D50-EBAF-4445-9313-90E310E8A67D}"/>
                </a:ext>
              </a:extLst>
            </p:cNvPr>
            <p:cNvSpPr/>
            <p:nvPr/>
          </p:nvSpPr>
          <p:spPr>
            <a:xfrm>
              <a:off x="5200754" y="945405"/>
              <a:ext cx="2762073"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53" name="TextBox 52">
              <a:extLst>
                <a:ext uri="{FF2B5EF4-FFF2-40B4-BE49-F238E27FC236}">
                  <a16:creationId xmlns:a16="http://schemas.microsoft.com/office/drawing/2014/main" id="{A31EF646-8EE5-7C4B-A8CA-24B9992EE718}"/>
                </a:ext>
              </a:extLst>
            </p:cNvPr>
            <p:cNvSpPr txBox="1"/>
            <p:nvPr/>
          </p:nvSpPr>
          <p:spPr>
            <a:xfrm>
              <a:off x="5404337" y="1026614"/>
              <a:ext cx="2430474"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b="1" spc="0" dirty="0"/>
                <a:t>Potansiyel Kazanımlar</a:t>
              </a:r>
            </a:p>
          </p:txBody>
        </p:sp>
      </p:grpSp>
      <p:pic>
        <p:nvPicPr>
          <p:cNvPr id="3" name="Picture 2">
            <a:extLst>
              <a:ext uri="{FF2B5EF4-FFF2-40B4-BE49-F238E27FC236}">
                <a16:creationId xmlns:a16="http://schemas.microsoft.com/office/drawing/2014/main" id="{FF2EF49D-FE36-CD44-88E5-21FB06729658}"/>
              </a:ext>
            </a:extLst>
          </p:cNvPr>
          <p:cNvPicPr>
            <a:picLocks noChangeAspect="1"/>
          </p:cNvPicPr>
          <p:nvPr/>
        </p:nvPicPr>
        <p:blipFill rotWithShape="1">
          <a:blip r:embed="rId3"/>
          <a:srcRect b="10452"/>
          <a:stretch/>
        </p:blipFill>
        <p:spPr>
          <a:xfrm>
            <a:off x="848780" y="1537493"/>
            <a:ext cx="2612440" cy="4663281"/>
          </a:xfrm>
          <a:prstGeom prst="rect">
            <a:avLst/>
          </a:prstGeom>
        </p:spPr>
      </p:pic>
    </p:spTree>
    <p:extLst>
      <p:ext uri="{BB962C8B-B14F-4D97-AF65-F5344CB8AC3E}">
        <p14:creationId xmlns:p14="http://schemas.microsoft.com/office/powerpoint/2010/main" val="24391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1000" fill="hold"/>
                                        <p:tgtEl>
                                          <p:spTgt spid="27"/>
                                        </p:tgtEl>
                                        <p:attrNameLst>
                                          <p:attrName>ppt_x</p:attrName>
                                        </p:attrNameLst>
                                      </p:cBhvr>
                                      <p:tavLst>
                                        <p:tav tm="0">
                                          <p:val>
                                            <p:strVal val="0-#ppt_w/2"/>
                                          </p:val>
                                        </p:tav>
                                        <p:tav tm="100000">
                                          <p:val>
                                            <p:strVal val="#ppt_x"/>
                                          </p:val>
                                        </p:tav>
                                      </p:tavLst>
                                    </p:anim>
                                    <p:anim calcmode="lin" valueType="num">
                                      <p:cBhvr additive="base">
                                        <p:cTn id="11" dur="1000" fill="hold"/>
                                        <p:tgtEl>
                                          <p:spTgt spid="27"/>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2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childTnLst>
                                </p:cTn>
                              </p:par>
                              <p:par>
                                <p:cTn id="15" presetID="42" presetClass="path" presetSubtype="0" decel="100000" fill="hold" grpId="1" nodeType="withEffect">
                                  <p:stCondLst>
                                    <p:cond delay="200"/>
                                  </p:stCondLst>
                                  <p:childTnLst>
                                    <p:animMotion origin="layout" path="M -1.875E-6 3.7037E-6 L -0.04765 -0.00186 " pathEditMode="relative" rAng="0" ptsTypes="AA">
                                      <p:cBhvr>
                                        <p:cTn id="16" dur="1000" spd="-100000" fill="hold"/>
                                        <p:tgtEl>
                                          <p:spTgt spid="26"/>
                                        </p:tgtEl>
                                        <p:attrNameLst>
                                          <p:attrName>ppt_x</p:attrName>
                                          <p:attrName>ppt_y</p:attrName>
                                        </p:attrNameLst>
                                      </p:cBhvr>
                                      <p:rCtr x="-2383" y="-93"/>
                                    </p:animMotion>
                                  </p:childTnLst>
                                </p:cTn>
                              </p:par>
                            </p:childTnLst>
                          </p:cTn>
                        </p:par>
                        <p:par>
                          <p:cTn id="17" fill="hold">
                            <p:stCondLst>
                              <p:cond delay="12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1000"/>
                                        <p:tgtEl>
                                          <p:spTgt spid="49"/>
                                        </p:tgtEl>
                                      </p:cBhvr>
                                    </p:animEffect>
                                  </p:childTnLst>
                                </p:cTn>
                              </p:par>
                              <p:par>
                                <p:cTn id="24" presetID="42" presetClass="path" presetSubtype="0" decel="100000" fill="hold" grpId="1" nodeType="withEffect">
                                  <p:stCondLst>
                                    <p:cond delay="1000"/>
                                  </p:stCondLst>
                                  <p:childTnLst>
                                    <p:animMotion origin="layout" path="M 2.5E-6 2.59259E-6 L 0.07851 2.59259E-6 " pathEditMode="relative" rAng="0" ptsTypes="AA">
                                      <p:cBhvr>
                                        <p:cTn id="25" dur="1000" spd="-100000" fill="hold"/>
                                        <p:tgtEl>
                                          <p:spTgt spid="49"/>
                                        </p:tgtEl>
                                        <p:attrNameLst>
                                          <p:attrName>ppt_x</p:attrName>
                                          <p:attrName>ppt_y</p:attrName>
                                        </p:attrNameLst>
                                      </p:cBhvr>
                                      <p:rCtr x="3919" y="0"/>
                                    </p:animMotion>
                                  </p:childTnLst>
                                </p:cTn>
                              </p:par>
                              <p:par>
                                <p:cTn id="26" presetID="10" presetClass="entr" presetSubtype="0" fill="hold" grpId="0" nodeType="withEffect">
                                  <p:stCondLst>
                                    <p:cond delay="120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childTnLst>
                                </p:cTn>
                              </p:par>
                              <p:par>
                                <p:cTn id="29" presetID="42" presetClass="path" presetSubtype="0" decel="100000" fill="hold" grpId="1" nodeType="withEffect">
                                  <p:stCondLst>
                                    <p:cond delay="1200"/>
                                  </p:stCondLst>
                                  <p:childTnLst>
                                    <p:animMotion origin="layout" path="M 1.875E-6 4.44444E-6 L 0.07851 4.44444E-6 " pathEditMode="relative" rAng="0" ptsTypes="AA">
                                      <p:cBhvr>
                                        <p:cTn id="30" dur="1000" spd="-100000" fill="hold"/>
                                        <p:tgtEl>
                                          <p:spTgt spid="43"/>
                                        </p:tgtEl>
                                        <p:attrNameLst>
                                          <p:attrName>ppt_x</p:attrName>
                                          <p:attrName>ppt_y</p:attrName>
                                        </p:attrNameLst>
                                      </p:cBhvr>
                                      <p:rCtr x="3919" y="0"/>
                                    </p:animMotion>
                                  </p:childTnLst>
                                </p:cTn>
                              </p:par>
                              <p:par>
                                <p:cTn id="31" presetID="10" presetClass="entr" presetSubtype="0" fill="hold" grpId="0" nodeType="withEffect">
                                  <p:stCondLst>
                                    <p:cond delay="140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childTnLst>
                                </p:cTn>
                              </p:par>
                              <p:par>
                                <p:cTn id="34" presetID="42" presetClass="path" presetSubtype="0" decel="100000" fill="hold" grpId="1" nodeType="withEffect">
                                  <p:stCondLst>
                                    <p:cond delay="1400"/>
                                  </p:stCondLst>
                                  <p:childTnLst>
                                    <p:animMotion origin="layout" path="M 3.33333E-6 -2.59259E-6 L 0.07851 -2.59259E-6 " pathEditMode="relative" rAng="0" ptsTypes="AA">
                                      <p:cBhvr>
                                        <p:cTn id="35" dur="1000" spd="-100000" fill="hold"/>
                                        <p:tgtEl>
                                          <p:spTgt spid="39"/>
                                        </p:tgtEl>
                                        <p:attrNameLst>
                                          <p:attrName>ppt_x</p:attrName>
                                          <p:attrName>ppt_y</p:attrName>
                                        </p:attrNameLst>
                                      </p:cBhvr>
                                      <p:rCtr x="3919" y="0"/>
                                    </p:animMotion>
                                  </p:childTnLst>
                                </p:cTn>
                              </p:par>
                              <p:par>
                                <p:cTn id="36" presetID="10" presetClass="entr" presetSubtype="0" fill="hold" grpId="0" nodeType="withEffect">
                                  <p:stCondLst>
                                    <p:cond delay="160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childTnLst>
                                </p:cTn>
                              </p:par>
                              <p:par>
                                <p:cTn id="39" presetID="42" presetClass="path" presetSubtype="0" decel="100000" fill="hold" grpId="1" nodeType="withEffect">
                                  <p:stCondLst>
                                    <p:cond delay="1600"/>
                                  </p:stCondLst>
                                  <p:childTnLst>
                                    <p:animMotion origin="layout" path="M -6.25E-7 -1.85185E-6 L 0.07852 -1.85185E-6 " pathEditMode="relative" rAng="0" ptsTypes="AA">
                                      <p:cBhvr>
                                        <p:cTn id="40" dur="1000" spd="-100000" fill="hold"/>
                                        <p:tgtEl>
                                          <p:spTgt spid="45"/>
                                        </p:tgtEl>
                                        <p:attrNameLst>
                                          <p:attrName>ppt_x</p:attrName>
                                          <p:attrName>ppt_y</p:attrName>
                                        </p:attrNameLst>
                                      </p:cBhvr>
                                      <p:rCtr x="3919" y="0"/>
                                    </p:animMotion>
                                  </p:childTnLst>
                                </p:cTn>
                              </p:par>
                              <p:par>
                                <p:cTn id="41" presetID="10" presetClass="entr" presetSubtype="0" fill="hold" nodeType="withEffect">
                                  <p:stCondLst>
                                    <p:cond delay="80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childTnLst>
                                </p:cTn>
                              </p:par>
                              <p:par>
                                <p:cTn id="44" presetID="42" presetClass="path" presetSubtype="0" decel="100000" fill="hold" nodeType="withEffect">
                                  <p:stCondLst>
                                    <p:cond delay="800"/>
                                  </p:stCondLst>
                                  <p:childTnLst>
                                    <p:animMotion origin="layout" path="M 3.125E-6 -1.48148E-6 L 0.07851 -1.48148E-6 " pathEditMode="relative" rAng="0" ptsTypes="AA">
                                      <p:cBhvr>
                                        <p:cTn id="45" dur="1000" spd="-100000" fill="hold"/>
                                        <p:tgtEl>
                                          <p:spTgt spid="51"/>
                                        </p:tgtEl>
                                        <p:attrNameLst>
                                          <p:attrName>ppt_x</p:attrName>
                                          <p:attrName>ppt_y</p:attrName>
                                        </p:attrNameLst>
                                      </p:cBhvr>
                                      <p:rCtr x="3919" y="0"/>
                                    </p:animMotion>
                                  </p:childTnLst>
                                </p:cTn>
                              </p:par>
                              <p:par>
                                <p:cTn id="46" presetID="10" presetClass="entr" presetSubtype="0" fill="hold" nodeType="withEffect">
                                  <p:stCondLst>
                                    <p:cond delay="100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childTnLst>
                                </p:cTn>
                              </p:par>
                              <p:par>
                                <p:cTn id="49" presetID="42" presetClass="path" presetSubtype="0" decel="100000" fill="hold" nodeType="withEffect">
                                  <p:stCondLst>
                                    <p:cond delay="1000"/>
                                  </p:stCondLst>
                                  <p:childTnLst>
                                    <p:animMotion origin="layout" path="M 2.5E-6 2.59259E-6 L 2.5E-6 0.05463 " pathEditMode="relative" rAng="0" ptsTypes="AA">
                                      <p:cBhvr>
                                        <p:cTn id="50" dur="1500" spd="-100000" fill="hold"/>
                                        <p:tgtEl>
                                          <p:spTgt spid="46"/>
                                        </p:tgtEl>
                                        <p:attrNameLst>
                                          <p:attrName>ppt_x</p:attrName>
                                          <p:attrName>ppt_y</p:attrName>
                                        </p:attrNameLst>
                                      </p:cBhvr>
                                      <p:rCtr x="0" y="2731"/>
                                    </p:animMotion>
                                  </p:childTnLst>
                                </p:cTn>
                              </p:par>
                              <p:par>
                                <p:cTn id="51" presetID="10" presetClass="entr" presetSubtype="0" fill="hold" nodeType="withEffect">
                                  <p:stCondLst>
                                    <p:cond delay="130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1000"/>
                                        <p:tgtEl>
                                          <p:spTgt spid="40"/>
                                        </p:tgtEl>
                                      </p:cBhvr>
                                    </p:animEffect>
                                  </p:childTnLst>
                                </p:cTn>
                              </p:par>
                              <p:par>
                                <p:cTn id="54" presetID="42" presetClass="path" presetSubtype="0" decel="100000" fill="hold" nodeType="withEffect">
                                  <p:stCondLst>
                                    <p:cond delay="1300"/>
                                  </p:stCondLst>
                                  <p:childTnLst>
                                    <p:animMotion origin="layout" path="M 2.5E-6 -2.59259E-6 L 2.5E-6 0.05463 " pathEditMode="relative" rAng="0" ptsTypes="AA">
                                      <p:cBhvr>
                                        <p:cTn id="55" dur="1500" spd="-100000" fill="hold"/>
                                        <p:tgtEl>
                                          <p:spTgt spid="40"/>
                                        </p:tgtEl>
                                        <p:attrNameLst>
                                          <p:attrName>ppt_x</p:attrName>
                                          <p:attrName>ppt_y</p:attrName>
                                        </p:attrNameLst>
                                      </p:cBhvr>
                                      <p:rCtr x="0" y="2731"/>
                                    </p:animMotion>
                                  </p:childTnLst>
                                </p:cTn>
                              </p:par>
                              <p:par>
                                <p:cTn id="56" presetID="10" presetClass="entr" presetSubtype="0" fill="hold" nodeType="withEffect">
                                  <p:stCondLst>
                                    <p:cond delay="150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1000"/>
                                        <p:tgtEl>
                                          <p:spTgt spid="36"/>
                                        </p:tgtEl>
                                      </p:cBhvr>
                                    </p:animEffect>
                                  </p:childTnLst>
                                </p:cTn>
                              </p:par>
                              <p:par>
                                <p:cTn id="59" presetID="42" presetClass="path" presetSubtype="0" decel="100000" fill="hold" nodeType="withEffect">
                                  <p:stCondLst>
                                    <p:cond delay="1500"/>
                                  </p:stCondLst>
                                  <p:childTnLst>
                                    <p:animMotion origin="layout" path="M 2.5E-6 2.96296E-6 L 2.5E-6 0.05463 " pathEditMode="relative" rAng="0" ptsTypes="AA">
                                      <p:cBhvr>
                                        <p:cTn id="60" dur="1500" spd="-100000" fill="hold"/>
                                        <p:tgtEl>
                                          <p:spTgt spid="36"/>
                                        </p:tgtEl>
                                        <p:attrNameLst>
                                          <p:attrName>ppt_x</p:attrName>
                                          <p:attrName>ppt_y</p:attrName>
                                        </p:attrNameLst>
                                      </p:cBhvr>
                                      <p:rCtr x="0" y="2731"/>
                                    </p:animMotion>
                                  </p:childTnLst>
                                </p:cTn>
                              </p:par>
                              <p:par>
                                <p:cTn id="61" presetID="2" presetClass="entr" presetSubtype="8" accel="50000" decel="5000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2000" fill="hold"/>
                                        <p:tgtEl>
                                          <p:spTgt spid="3"/>
                                        </p:tgtEl>
                                        <p:attrNameLst>
                                          <p:attrName>ppt_x</p:attrName>
                                        </p:attrNameLst>
                                      </p:cBhvr>
                                      <p:tavLst>
                                        <p:tav tm="0">
                                          <p:val>
                                            <p:strVal val="0-#ppt_w/2"/>
                                          </p:val>
                                        </p:tav>
                                        <p:tav tm="100000">
                                          <p:val>
                                            <p:strVal val="#ppt_x"/>
                                          </p:val>
                                        </p:tav>
                                      </p:tavLst>
                                    </p:anim>
                                    <p:anim calcmode="lin" valueType="num">
                                      <p:cBhvr additive="base">
                                        <p:cTn id="64" dur="2000" fill="hold"/>
                                        <p:tgtEl>
                                          <p:spTgt spid="3"/>
                                        </p:tgtEl>
                                        <p:attrNameLst>
                                          <p:attrName>ppt_y</p:attrName>
                                        </p:attrNameLst>
                                      </p:cBhvr>
                                      <p:tavLst>
                                        <p:tav tm="0">
                                          <p:val>
                                            <p:strVal val="#ppt_y"/>
                                          </p:val>
                                        </p:tav>
                                        <p:tav tm="100000">
                                          <p:val>
                                            <p:strVal val="#ppt_y"/>
                                          </p:val>
                                        </p:tav>
                                      </p:tavLst>
                                    </p:anim>
                                  </p:childTnLst>
                                </p:cTn>
                              </p:par>
                              <p:par>
                                <p:cTn id="65" presetID="10" presetClass="entr" presetSubtype="0" fill="hold" nodeType="withEffect">
                                  <p:stCondLst>
                                    <p:cond delay="170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childTnLst>
                                </p:cTn>
                              </p:par>
                              <p:par>
                                <p:cTn id="68" presetID="42" presetClass="path" presetSubtype="0" decel="100000" fill="hold" nodeType="withEffect">
                                  <p:stCondLst>
                                    <p:cond delay="1700"/>
                                  </p:stCondLst>
                                  <p:childTnLst>
                                    <p:animMotion origin="layout" path="M 2.5E-6 -1.11111E-6 L 2.5E-6 0.05463 " pathEditMode="relative" rAng="0" ptsTypes="AA">
                                      <p:cBhvr>
                                        <p:cTn id="69" dur="1500" spd="-100000" fill="hold"/>
                                        <p:tgtEl>
                                          <p:spTgt spid="4"/>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6" grpId="1"/>
      <p:bldP spid="28" grpId="0" animBg="1"/>
      <p:bldP spid="39" grpId="0"/>
      <p:bldP spid="39" grpId="1"/>
      <p:bldP spid="43" grpId="0"/>
      <p:bldP spid="43" grpId="1"/>
      <p:bldP spid="45" grpId="0"/>
      <p:bldP spid="45" grpId="1"/>
      <p:bldP spid="49" grpId="0"/>
      <p:bldP spid="4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BF3F1E-1825-D643-B97E-5A6596E458C9}"/>
              </a:ext>
            </a:extLst>
          </p:cNvPr>
          <p:cNvSpPr txBox="1"/>
          <p:nvPr/>
        </p:nvSpPr>
        <p:spPr>
          <a:xfrm>
            <a:off x="319157" y="324924"/>
            <a:ext cx="7658516" cy="415498"/>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1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Küresel Enerji </a:t>
            </a:r>
            <a:r>
              <a:rPr kumimoji="0" lang="tr-TR" sz="2100" b="1" i="0" u="none" strike="noStrike" kern="1200" cap="none" spc="0" normalizeH="0" baseline="0" noProof="0" dirty="0" smtClean="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Trendleri – 5D</a:t>
            </a:r>
            <a:endParaRPr kumimoji="0" lang="tr-TR" sz="21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 name="Straight Connector 2">
            <a:extLst>
              <a:ext uri="{FF2B5EF4-FFF2-40B4-BE49-F238E27FC236}">
                <a16:creationId xmlns:a16="http://schemas.microsoft.com/office/drawing/2014/main" id="{7912483E-1357-CF49-B574-083C103EF552}"/>
              </a:ext>
            </a:extLst>
          </p:cNvPr>
          <p:cNvCxnSpPr>
            <a:cxnSpLocks/>
          </p:cNvCxnSpPr>
          <p:nvPr/>
        </p:nvCxnSpPr>
        <p:spPr>
          <a:xfrm flipV="1">
            <a:off x="0" y="825211"/>
            <a:ext cx="7977673" cy="2"/>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55315" y="1262089"/>
            <a:ext cx="10076921" cy="4508274"/>
            <a:chOff x="655315" y="1262089"/>
            <a:chExt cx="10076921" cy="4508274"/>
          </a:xfrm>
        </p:grpSpPr>
        <p:sp>
          <p:nvSpPr>
            <p:cNvPr id="19" name="TextBox 11">
              <a:extLst>
                <a:ext uri="{FF2B5EF4-FFF2-40B4-BE49-F238E27FC236}">
                  <a16:creationId xmlns:a16="http://schemas.microsoft.com/office/drawing/2014/main" id="{6F22E22A-2771-9643-87BE-16DCCE2482E7}"/>
                </a:ext>
              </a:extLst>
            </p:cNvPr>
            <p:cNvSpPr txBox="1"/>
            <p:nvPr/>
          </p:nvSpPr>
          <p:spPr>
            <a:xfrm>
              <a:off x="1576585" y="1262089"/>
              <a:ext cx="2418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D</a:t>
              </a:r>
              <a:r>
                <a:rPr kumimoji="0" lang="tr-TR" sz="1800" b="0"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ağıtıklaşma</a:t>
              </a:r>
              <a:endParaRPr kumimoji="0" lang="en-US"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endParaRPr>
            </a:p>
          </p:txBody>
        </p:sp>
        <p:sp>
          <p:nvSpPr>
            <p:cNvPr id="21" name="TextBox 16">
              <a:extLst>
                <a:ext uri="{FF2B5EF4-FFF2-40B4-BE49-F238E27FC236}">
                  <a16:creationId xmlns:a16="http://schemas.microsoft.com/office/drawing/2014/main" id="{1C8AB384-290B-2C42-B65D-650B229A3D2F}"/>
                </a:ext>
              </a:extLst>
            </p:cNvPr>
            <p:cNvSpPr txBox="1"/>
            <p:nvPr/>
          </p:nvSpPr>
          <p:spPr>
            <a:xfrm>
              <a:off x="1581538" y="3653691"/>
              <a:ext cx="25197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D</a:t>
              </a:r>
              <a:r>
                <a:rPr kumimoji="0" lang="tr-TR" sz="1800" b="0" i="0" u="none" strike="noStrike" kern="120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ekarbonizasyon</a:t>
              </a:r>
              <a:endParaRPr kumimoji="0" lang="en-US"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endParaRPr>
            </a:p>
          </p:txBody>
        </p:sp>
        <p:sp>
          <p:nvSpPr>
            <p:cNvPr id="22" name="TextBox 17">
              <a:extLst>
                <a:ext uri="{FF2B5EF4-FFF2-40B4-BE49-F238E27FC236}">
                  <a16:creationId xmlns:a16="http://schemas.microsoft.com/office/drawing/2014/main" id="{7BC59D62-B543-EF41-A896-2F54B4F95AD3}"/>
                </a:ext>
              </a:extLst>
            </p:cNvPr>
            <p:cNvSpPr txBox="1"/>
            <p:nvPr/>
          </p:nvSpPr>
          <p:spPr>
            <a:xfrm>
              <a:off x="7578214" y="1269535"/>
              <a:ext cx="16864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D</a:t>
              </a:r>
              <a:r>
                <a:rPr kumimoji="0" lang="tr-TR"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ijitalleşme</a:t>
              </a:r>
              <a:endParaRPr kumimoji="0" lang="en-US"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endParaRPr>
            </a:p>
          </p:txBody>
        </p:sp>
        <p:sp>
          <p:nvSpPr>
            <p:cNvPr id="23" name="TextBox 18">
              <a:extLst>
                <a:ext uri="{FF2B5EF4-FFF2-40B4-BE49-F238E27FC236}">
                  <a16:creationId xmlns:a16="http://schemas.microsoft.com/office/drawing/2014/main" id="{6783F9EE-2E19-9649-BDDF-897701638929}"/>
                </a:ext>
              </a:extLst>
            </p:cNvPr>
            <p:cNvSpPr txBox="1"/>
            <p:nvPr/>
          </p:nvSpPr>
          <p:spPr>
            <a:xfrm>
              <a:off x="4679195" y="2087902"/>
              <a:ext cx="24579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D</a:t>
              </a:r>
              <a:r>
                <a:rPr kumimoji="0" lang="tr-TR"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emokratikleşme</a:t>
              </a:r>
              <a:endParaRPr kumimoji="0" lang="en-US"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endParaRPr>
            </a:p>
          </p:txBody>
        </p:sp>
        <p:sp>
          <p:nvSpPr>
            <p:cNvPr id="24" name="Rectangle 19">
              <a:extLst>
                <a:ext uri="{FF2B5EF4-FFF2-40B4-BE49-F238E27FC236}">
                  <a16:creationId xmlns:a16="http://schemas.microsoft.com/office/drawing/2014/main" id="{78999733-F8DA-A042-AF51-62113981D4B2}"/>
                </a:ext>
              </a:extLst>
            </p:cNvPr>
            <p:cNvSpPr/>
            <p:nvPr/>
          </p:nvSpPr>
          <p:spPr>
            <a:xfrm>
              <a:off x="1581538" y="1720390"/>
              <a:ext cx="28402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2010’dan </a:t>
              </a:r>
              <a:r>
                <a:rPr kumimoji="0" lang="en-GB" sz="1200" b="0" i="0" u="none" strike="noStrike" kern="1200" cap="none" spc="0" normalizeH="0" baseline="0" noProof="0" dirty="0" err="1">
                  <a:ln>
                    <a:noFill/>
                  </a:ln>
                  <a:solidFill>
                    <a:srgbClr val="000000"/>
                  </a:solidFill>
                  <a:effectLst/>
                  <a:uLnTx/>
                  <a:uFillTx/>
                  <a:latin typeface="Verdana" panose="020B0604030504040204"/>
                  <a:ea typeface="+mn-ea"/>
                  <a:cs typeface="+mn-cs"/>
                </a:rPr>
                <a:t>bugüne</a:t>
              </a: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en-GB" sz="1200" b="0" i="0" u="none" strike="noStrike" kern="1200" cap="none" spc="0" normalizeH="0" baseline="0" noProof="0" dirty="0" err="1">
                  <a:ln>
                    <a:noFill/>
                  </a:ln>
                  <a:solidFill>
                    <a:srgbClr val="000000"/>
                  </a:solidFill>
                  <a:effectLst/>
                  <a:uLnTx/>
                  <a:uFillTx/>
                  <a:latin typeface="Verdana" panose="020B0604030504040204"/>
                  <a:ea typeface="+mn-ea"/>
                  <a:cs typeface="+mn-cs"/>
                </a:rPr>
                <a:t>Pazar</a:t>
              </a: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en-GB" sz="1200" b="1" i="0" u="none" strike="noStrike" kern="1200" cap="none" spc="0" normalizeH="0" baseline="0" noProof="0" dirty="0">
                  <a:ln>
                    <a:noFill/>
                  </a:ln>
                  <a:solidFill>
                    <a:srgbClr val="000000"/>
                  </a:solidFill>
                  <a:effectLst/>
                  <a:uLnTx/>
                  <a:uFillTx/>
                  <a:latin typeface="Verdana" panose="020B0604030504040204"/>
                  <a:ea typeface="+mn-ea"/>
                  <a:cs typeface="+mn-cs"/>
                </a:rPr>
                <a:t>10 </a:t>
              </a:r>
              <a:r>
                <a:rPr kumimoji="0" lang="en-GB" sz="1200" b="1" i="0" u="none" strike="noStrike" kern="1200" cap="none" spc="0" normalizeH="0" baseline="0" noProof="0" dirty="0" err="1" smtClean="0">
                  <a:ln>
                    <a:noFill/>
                  </a:ln>
                  <a:solidFill>
                    <a:srgbClr val="000000"/>
                  </a:solidFill>
                  <a:effectLst/>
                  <a:uLnTx/>
                  <a:uFillTx/>
                  <a:latin typeface="Verdana" panose="020B0604030504040204"/>
                  <a:ea typeface="+mn-ea"/>
                  <a:cs typeface="+mn-cs"/>
                </a:rPr>
                <a:t>kat</a:t>
              </a:r>
              <a:endParaRPr kumimoji="0" lang="en-GB" sz="1200" b="1" i="0" u="none" strike="noStrike" kern="1200" cap="none" spc="0" normalizeH="0" baseline="0" noProof="0" dirty="0">
                <a:ln>
                  <a:noFill/>
                </a:ln>
                <a:solidFill>
                  <a:srgbClr val="000000"/>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en-GB" sz="1200" b="1" i="0" u="none" strike="noStrike" kern="1200" cap="none" spc="0" normalizeH="0" baseline="0" noProof="0" dirty="0" err="1">
                  <a:ln>
                    <a:noFill/>
                  </a:ln>
                  <a:solidFill>
                    <a:srgbClr val="000000"/>
                  </a:solidFill>
                  <a:effectLst/>
                  <a:uLnTx/>
                  <a:uFillTx/>
                  <a:latin typeface="Verdana" panose="020B0604030504040204"/>
                  <a:ea typeface="+mn-ea"/>
                  <a:cs typeface="+mn-cs"/>
                </a:rPr>
                <a:t>büyüme</a:t>
              </a:r>
              <a:r>
                <a:rPr kumimoji="0" lang="en-GB" sz="1200" b="1"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en-GB" sz="1200" b="0" i="0" u="none" strike="noStrike" kern="1200" cap="none" spc="0" normalizeH="0" baseline="0" noProof="0" dirty="0" err="1">
                  <a:ln>
                    <a:noFill/>
                  </a:ln>
                  <a:solidFill>
                    <a:srgbClr val="000000"/>
                  </a:solidFill>
                  <a:effectLst/>
                  <a:uLnTx/>
                  <a:uFillTx/>
                  <a:latin typeface="Verdana" panose="020B0604030504040204"/>
                  <a:ea typeface="+mn-ea"/>
                  <a:cs typeface="+mn-cs"/>
                </a:rPr>
                <a:t>kaydetmiştir</a:t>
              </a: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a:t>
              </a:r>
            </a:p>
          </p:txBody>
        </p:sp>
        <p:sp>
          <p:nvSpPr>
            <p:cNvPr id="25" name="Rectangle 20">
              <a:extLst>
                <a:ext uri="{FF2B5EF4-FFF2-40B4-BE49-F238E27FC236}">
                  <a16:creationId xmlns:a16="http://schemas.microsoft.com/office/drawing/2014/main" id="{0C5CA113-7E90-B34A-8F88-31A0C90D4774}"/>
                </a:ext>
              </a:extLst>
            </p:cNvPr>
            <p:cNvSpPr/>
            <p:nvPr/>
          </p:nvSpPr>
          <p:spPr>
            <a:xfrm>
              <a:off x="1619639" y="2295468"/>
              <a:ext cx="22945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2010-2018 </a:t>
              </a:r>
              <a:r>
                <a:rPr kumimoji="0" lang="en-GB" sz="1200" b="0" i="0" u="none" strike="noStrike" kern="1200" cap="none" spc="0" normalizeH="0" baseline="0" noProof="0" dirty="0" err="1">
                  <a:ln>
                    <a:noFill/>
                  </a:ln>
                  <a:solidFill>
                    <a:srgbClr val="000000"/>
                  </a:solidFill>
                  <a:effectLst/>
                  <a:uLnTx/>
                  <a:uFillTx/>
                  <a:latin typeface="Verdana" panose="020B0604030504040204"/>
                  <a:ea typeface="+mn-ea"/>
                  <a:cs typeface="+mn-cs"/>
                </a:rPr>
                <a:t>yılları</a:t>
              </a: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en-GB" sz="1200" b="0" i="0" u="none" strike="noStrike" kern="1200" cap="none" spc="0" normalizeH="0" baseline="0" noProof="0" dirty="0" err="1">
                  <a:ln>
                    <a:noFill/>
                  </a:ln>
                  <a:solidFill>
                    <a:srgbClr val="000000"/>
                  </a:solidFill>
                  <a:effectLst/>
                  <a:uLnTx/>
                  <a:uFillTx/>
                  <a:latin typeface="Verdana" panose="020B0604030504040204"/>
                  <a:ea typeface="+mn-ea"/>
                  <a:cs typeface="+mn-cs"/>
                </a:rPr>
                <a:t>arasında</a:t>
              </a: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en-GB" sz="1200" b="0" i="0" u="none" strike="noStrike" kern="1200" cap="none" spc="0" normalizeH="0" baseline="0" noProof="0" dirty="0" err="1">
                  <a:ln>
                    <a:noFill/>
                  </a:ln>
                  <a:solidFill>
                    <a:srgbClr val="000000"/>
                  </a:solidFill>
                  <a:effectLst/>
                  <a:uLnTx/>
                  <a:uFillTx/>
                  <a:latin typeface="Verdana" panose="020B0604030504040204"/>
                  <a:ea typeface="+mn-ea"/>
                  <a:cs typeface="+mn-cs"/>
                </a:rPr>
                <a:t>ekipman</a:t>
              </a: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ortalama </a:t>
              </a:r>
              <a:r>
                <a:rPr kumimoji="0" lang="en-GB" sz="1200" b="0" i="0" u="none" strike="noStrike" kern="1200" cap="none" spc="0" normalizeH="0" baseline="0" noProof="0" dirty="0" err="1" smtClean="0">
                  <a:ln>
                    <a:noFill/>
                  </a:ln>
                  <a:solidFill>
                    <a:srgbClr val="000000"/>
                  </a:solidFill>
                  <a:effectLst/>
                  <a:uLnTx/>
                  <a:uFillTx/>
                  <a:latin typeface="Verdana" panose="020B0604030504040204"/>
                  <a:ea typeface="+mn-ea"/>
                  <a:cs typeface="+mn-cs"/>
                </a:rPr>
                <a:t>maliyetleri</a:t>
              </a:r>
              <a:r>
                <a:rPr kumimoji="0" lang="en-GB"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 </a:t>
              </a:r>
              <a:r>
                <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yaklaşık </a:t>
              </a:r>
              <a:r>
                <a:rPr kumimoji="0" lang="en-GB" sz="1200" b="1" i="0" u="none" strike="noStrike" kern="1200" cap="none" spc="0" normalizeH="0" baseline="0" noProof="0" dirty="0" smtClean="0">
                  <a:ln>
                    <a:noFill/>
                  </a:ln>
                  <a:solidFill>
                    <a:srgbClr val="000000"/>
                  </a:solidFill>
                  <a:effectLst/>
                  <a:uLnTx/>
                  <a:uFillTx/>
                  <a:latin typeface="Verdana" panose="020B0604030504040204"/>
                  <a:ea typeface="+mn-ea"/>
                  <a:cs typeface="+mn-cs"/>
                </a:rPr>
                <a:t>% </a:t>
              </a:r>
              <a:r>
                <a:rPr kumimoji="0" lang="tr-TR" sz="1200" b="1" i="0" u="none" strike="noStrike" kern="1200" cap="none" spc="0" normalizeH="0" baseline="0" noProof="0" dirty="0" smtClean="0">
                  <a:ln>
                    <a:noFill/>
                  </a:ln>
                  <a:solidFill>
                    <a:srgbClr val="000000"/>
                  </a:solidFill>
                  <a:effectLst/>
                  <a:uLnTx/>
                  <a:uFillTx/>
                  <a:latin typeface="Verdana" panose="020B0604030504040204"/>
                  <a:ea typeface="+mn-ea"/>
                  <a:cs typeface="+mn-cs"/>
                </a:rPr>
                <a:t>80</a:t>
              </a:r>
              <a:r>
                <a:rPr kumimoji="0" lang="en-GB" sz="1200" b="1" i="0" u="none" strike="noStrike" kern="1200" cap="none" spc="0" normalizeH="0" baseline="0" noProof="0" dirty="0" smtClean="0">
                  <a:ln>
                    <a:noFill/>
                  </a:ln>
                  <a:solidFill>
                    <a:srgbClr val="000000"/>
                  </a:solidFill>
                  <a:effectLst/>
                  <a:uLnTx/>
                  <a:uFillTx/>
                  <a:latin typeface="Verdana" panose="020B0604030504040204"/>
                  <a:ea typeface="+mn-ea"/>
                  <a:cs typeface="+mn-cs"/>
                </a:rPr>
                <a:t> </a:t>
              </a:r>
              <a:r>
                <a:rPr kumimoji="0" lang="tr-TR" sz="1200" b="1" i="0" u="none" strike="noStrike" kern="1200" cap="none" spc="0" normalizeH="0" baseline="0" noProof="0" dirty="0" smtClean="0">
                  <a:ln>
                    <a:noFill/>
                  </a:ln>
                  <a:solidFill>
                    <a:srgbClr val="000000"/>
                  </a:solidFill>
                  <a:effectLst/>
                  <a:uLnTx/>
                  <a:uFillTx/>
                  <a:latin typeface="Verdana" panose="020B0604030504040204"/>
                  <a:ea typeface="+mn-ea"/>
                  <a:cs typeface="+mn-cs"/>
                </a:rPr>
                <a:t>azalmıştır</a:t>
              </a:r>
              <a:r>
                <a:rPr kumimoji="0" lang="en-GB"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 </a:t>
              </a:r>
              <a:endPar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26" name="Rectangle 21">
              <a:extLst>
                <a:ext uri="{FF2B5EF4-FFF2-40B4-BE49-F238E27FC236}">
                  <a16:creationId xmlns:a16="http://schemas.microsoft.com/office/drawing/2014/main" id="{CD01ADE2-253F-E045-8328-7A58560CA9F7}"/>
                </a:ext>
              </a:extLst>
            </p:cNvPr>
            <p:cNvSpPr/>
            <p:nvPr/>
          </p:nvSpPr>
          <p:spPr>
            <a:xfrm>
              <a:off x="4679195" y="2545695"/>
              <a:ext cx="252084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 «Tüketici» kavramı yerini hızla </a:t>
              </a:r>
              <a:r>
                <a:rPr kumimoji="0" lang="tr-TR" sz="1200" b="1" i="0" u="none" strike="noStrike" kern="1200" cap="none" spc="0" normalizeH="0" baseline="0" noProof="0" dirty="0">
                  <a:ln>
                    <a:noFill/>
                  </a:ln>
                  <a:solidFill>
                    <a:srgbClr val="000000"/>
                  </a:solidFill>
                  <a:effectLst/>
                  <a:uLnTx/>
                  <a:uFillTx/>
                  <a:latin typeface="Verdana" panose="020B0604030504040204"/>
                  <a:ea typeface="+mn-ea"/>
                  <a:cs typeface="+mn-cs"/>
                </a:rPr>
                <a:t>«Üreten </a:t>
              </a:r>
              <a:r>
                <a:rPr kumimoji="0" lang="tr-TR" sz="1200" b="1" i="0" u="none" strike="noStrike" kern="1200" cap="none" spc="0" normalizeH="0" baseline="0" noProof="0" dirty="0" err="1">
                  <a:ln>
                    <a:noFill/>
                  </a:ln>
                  <a:solidFill>
                    <a:srgbClr val="000000"/>
                  </a:solidFill>
                  <a:effectLst/>
                  <a:uLnTx/>
                  <a:uFillTx/>
                  <a:latin typeface="Verdana" panose="020B0604030504040204"/>
                  <a:ea typeface="+mn-ea"/>
                  <a:cs typeface="+mn-cs"/>
                </a:rPr>
                <a:t>Tüketici»</a:t>
              </a:r>
              <a:r>
                <a:rPr kumimoji="0" lang="tr-TR" sz="1200" b="0" i="0" u="none" strike="noStrike" kern="1200" cap="none" spc="0" normalizeH="0" baseline="0" noProof="0" dirty="0" err="1">
                  <a:ln>
                    <a:noFill/>
                  </a:ln>
                  <a:solidFill>
                    <a:srgbClr val="000000"/>
                  </a:solidFill>
                  <a:effectLst/>
                  <a:uLnTx/>
                  <a:uFillTx/>
                  <a:latin typeface="Verdana" panose="020B0604030504040204"/>
                  <a:ea typeface="+mn-ea"/>
                  <a:cs typeface="+mn-cs"/>
                </a:rPr>
                <a:t>ye</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 bırakmaktadır.</a:t>
              </a:r>
              <a:endPar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27" name="Rectangle 22">
              <a:extLst>
                <a:ext uri="{FF2B5EF4-FFF2-40B4-BE49-F238E27FC236}">
                  <a16:creationId xmlns:a16="http://schemas.microsoft.com/office/drawing/2014/main" id="{140AB252-F8AB-CF4E-BD1F-D27EC8B58501}"/>
                </a:ext>
              </a:extLst>
            </p:cNvPr>
            <p:cNvSpPr/>
            <p:nvPr/>
          </p:nvSpPr>
          <p:spPr>
            <a:xfrm>
              <a:off x="7578215" y="1731200"/>
              <a:ext cx="245792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tr-TR" sz="1200" b="1" i="0" u="none" strike="noStrike" kern="1200" cap="none" spc="0" normalizeH="0" baseline="0" noProof="0" dirty="0">
                  <a:ln>
                    <a:noFill/>
                  </a:ln>
                  <a:solidFill>
                    <a:srgbClr val="000000"/>
                  </a:solidFill>
                  <a:effectLst/>
                  <a:uLnTx/>
                  <a:uFillTx/>
                  <a:latin typeface="Verdana" panose="020B0604030504040204"/>
                  <a:ea typeface="+mn-ea"/>
                  <a:cs typeface="+mn-cs"/>
                </a:rPr>
                <a:t>Dijital</a:t>
              </a:r>
              <a:r>
                <a:rPr kumimoji="0" lang="en-GB" sz="1200" b="1"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tr-TR" sz="1200" b="1" i="0" u="none" strike="noStrike" kern="1200" cap="none" spc="0" normalizeH="0" baseline="0" noProof="0" dirty="0">
                  <a:ln>
                    <a:noFill/>
                  </a:ln>
                  <a:solidFill>
                    <a:srgbClr val="000000"/>
                  </a:solidFill>
                  <a:effectLst/>
                  <a:uLnTx/>
                  <a:uFillTx/>
                  <a:latin typeface="Verdana" panose="020B0604030504040204"/>
                  <a:ea typeface="+mn-ea"/>
                  <a:cs typeface="+mn-cs"/>
                </a:rPr>
                <a:t>platform </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(şehir, şebeke </a:t>
              </a:r>
              <a:r>
                <a:rPr kumimoji="0" lang="tr-TR" sz="1200" b="0" i="0" u="none" strike="noStrike" kern="1200" cap="none" spc="0" normalizeH="0" baseline="0" noProof="0" dirty="0" err="1">
                  <a:ln>
                    <a:noFill/>
                  </a:ln>
                  <a:solidFill>
                    <a:srgbClr val="000000"/>
                  </a:solidFill>
                  <a:effectLst/>
                  <a:uLnTx/>
                  <a:uFillTx/>
                  <a:latin typeface="Verdana" panose="020B0604030504040204"/>
                  <a:ea typeface="+mn-ea"/>
                  <a:cs typeface="+mn-cs"/>
                </a:rPr>
                <a:t>v.b</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a:t>
              </a: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en-GB" sz="1200" b="0" i="0" u="none" strike="noStrike" kern="1200" cap="none" spc="0" normalizeH="0" baseline="0" noProof="0" dirty="0" err="1">
                  <a:ln>
                    <a:noFill/>
                  </a:ln>
                  <a:solidFill>
                    <a:srgbClr val="000000"/>
                  </a:solidFill>
                  <a:effectLst/>
                  <a:uLnTx/>
                  <a:uFillTx/>
                  <a:latin typeface="Verdana" panose="020B0604030504040204"/>
                  <a:ea typeface="+mn-ea"/>
                  <a:cs typeface="+mn-cs"/>
                </a:rPr>
                <a:t>uygulamaları</a:t>
              </a: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hızla gelişmektedir.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tr-TR" sz="1200" b="1" i="0" u="none" strike="noStrike" kern="1200" cap="none" spc="0" normalizeH="0" baseline="0" noProof="0" dirty="0">
                  <a:ln>
                    <a:noFill/>
                  </a:ln>
                  <a:solidFill>
                    <a:srgbClr val="000000"/>
                  </a:solidFill>
                  <a:effectLst/>
                  <a:uLnTx/>
                  <a:uFillTx/>
                  <a:latin typeface="Verdana" panose="020B0604030504040204"/>
                  <a:ea typeface="+mn-ea"/>
                  <a:cs typeface="+mn-cs"/>
                </a:rPr>
                <a:t>Covid-19</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 dijitalleşmeye dönüşümünün kaçınılmazlığını ortaya koymuştur.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 </a:t>
              </a:r>
              <a:endPar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28" name="Rectangle 23">
              <a:extLst>
                <a:ext uri="{FF2B5EF4-FFF2-40B4-BE49-F238E27FC236}">
                  <a16:creationId xmlns:a16="http://schemas.microsoft.com/office/drawing/2014/main" id="{DA5E85E8-B38F-A44D-913D-60FDFD7C93CA}"/>
                </a:ext>
              </a:extLst>
            </p:cNvPr>
            <p:cNvSpPr/>
            <p:nvPr/>
          </p:nvSpPr>
          <p:spPr>
            <a:xfrm>
              <a:off x="4679195" y="3299747"/>
              <a:ext cx="245792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tr-TR" sz="1200" b="1" i="0" u="none" strike="noStrike" kern="1200" cap="none" spc="0" normalizeH="0" baseline="0" noProof="0" dirty="0">
                  <a:ln>
                    <a:noFill/>
                  </a:ln>
                  <a:solidFill>
                    <a:srgbClr val="000000"/>
                  </a:solidFill>
                  <a:effectLst/>
                  <a:uLnTx/>
                  <a:uFillTx/>
                  <a:latin typeface="Verdana" panose="020B0604030504040204"/>
                  <a:ea typeface="+mn-ea"/>
                  <a:cs typeface="+mn-cs"/>
                </a:rPr>
                <a:t>Mikro-şebeke</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 ve </a:t>
              </a:r>
              <a:r>
                <a:rPr kumimoji="0" lang="tr-TR" sz="1200" b="1" i="0" u="none" strike="noStrike" kern="1200" cap="none" spc="0" normalizeH="0" baseline="0" noProof="0" dirty="0">
                  <a:ln>
                    <a:noFill/>
                  </a:ln>
                  <a:solidFill>
                    <a:srgbClr val="000000"/>
                  </a:solidFill>
                  <a:effectLst/>
                  <a:uLnTx/>
                  <a:uFillTx/>
                  <a:latin typeface="Verdana" panose="020B0604030504040204"/>
                  <a:ea typeface="+mn-ea"/>
                  <a:cs typeface="+mn-cs"/>
                </a:rPr>
                <a:t>noktadan noktaya</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 enerji ticareti uzak olmayan bir gelecekte temel paradigmaya alternatif olacaktır.</a:t>
              </a:r>
              <a:endPar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p>
          </p:txBody>
        </p:sp>
        <p:sp>
          <p:nvSpPr>
            <p:cNvPr id="29" name="Rectangle 24">
              <a:extLst>
                <a:ext uri="{FF2B5EF4-FFF2-40B4-BE49-F238E27FC236}">
                  <a16:creationId xmlns:a16="http://schemas.microsoft.com/office/drawing/2014/main" id="{5F23CBAB-5459-0049-900F-52C1EE443113}"/>
                </a:ext>
              </a:extLst>
            </p:cNvPr>
            <p:cNvSpPr/>
            <p:nvPr/>
          </p:nvSpPr>
          <p:spPr>
            <a:xfrm>
              <a:off x="1619639" y="4126873"/>
              <a:ext cx="321477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tr-TR" sz="1200" b="1" i="0" u="none" strike="noStrike" kern="1200" cap="none" spc="0" normalizeH="0" baseline="0" noProof="0" dirty="0">
                  <a:ln>
                    <a:noFill/>
                  </a:ln>
                  <a:solidFill>
                    <a:srgbClr val="000000"/>
                  </a:solidFill>
                  <a:effectLst/>
                  <a:uLnTx/>
                  <a:uFillTx/>
                  <a:latin typeface="Verdana" panose="020B0604030504040204"/>
                  <a:ea typeface="+mn-ea"/>
                  <a:cs typeface="+mn-cs"/>
                </a:rPr>
                <a:t>Fosil kaynaklara </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bağlı üretim </a:t>
              </a:r>
              <a:r>
                <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modellerinin terk </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edilmesi </a:t>
              </a:r>
              <a:r>
                <a:rPr kumimoji="0" lang="tr-TR" sz="1200" b="1" i="0" u="none" strike="noStrike" kern="1200" cap="none" spc="0" normalizeH="0" baseline="0" noProof="0" dirty="0">
                  <a:ln>
                    <a:noFill/>
                  </a:ln>
                  <a:solidFill>
                    <a:srgbClr val="000000"/>
                  </a:solidFill>
                  <a:effectLst/>
                  <a:uLnTx/>
                  <a:uFillTx/>
                  <a:latin typeface="Verdana" panose="020B0604030504040204"/>
                  <a:ea typeface="+mn-ea"/>
                  <a:cs typeface="+mn-cs"/>
                </a:rPr>
                <a:t>global trend </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halini almıştır</a:t>
              </a: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endPar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 </a:t>
              </a:r>
              <a:endPar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tr-TR" sz="1200" b="1" i="0" u="none" strike="noStrike" kern="1200" cap="none" spc="0" normalizeH="0" baseline="0" noProof="0" dirty="0">
                  <a:ln>
                    <a:noFill/>
                  </a:ln>
                  <a:solidFill>
                    <a:srgbClr val="000000"/>
                  </a:solidFill>
                  <a:effectLst/>
                  <a:uLnTx/>
                  <a:uFillTx/>
                  <a:latin typeface="Verdana" panose="020B0604030504040204"/>
                  <a:ea typeface="+mn-ea"/>
                  <a:cs typeface="+mn-cs"/>
                </a:rPr>
                <a:t>Düşük karbon </a:t>
              </a:r>
              <a:r>
                <a:rPr kumimoji="0" lang="tr-TR" sz="1200" b="1" i="0" u="none" strike="noStrike" kern="1200" cap="none" spc="0" normalizeH="0" baseline="0" noProof="0" dirty="0" smtClean="0">
                  <a:ln>
                    <a:noFill/>
                  </a:ln>
                  <a:solidFill>
                    <a:srgbClr val="000000"/>
                  </a:solidFill>
                  <a:effectLst/>
                  <a:uLnTx/>
                  <a:uFillTx/>
                  <a:latin typeface="Verdana" panose="020B0604030504040204"/>
                  <a:ea typeface="+mn-ea"/>
                  <a:cs typeface="+mn-cs"/>
                </a:rPr>
                <a:t>salınımına </a:t>
              </a:r>
              <a:r>
                <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imkan </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verecek </a:t>
              </a:r>
              <a:r>
                <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çözümlerde enerji verimliliği başat aktör olarak öne çıkmaktadır.</a:t>
              </a:r>
              <a:endPar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30" name="TextBox 25">
              <a:extLst>
                <a:ext uri="{FF2B5EF4-FFF2-40B4-BE49-F238E27FC236}">
                  <a16:creationId xmlns:a16="http://schemas.microsoft.com/office/drawing/2014/main" id="{6783F9EE-2E19-9649-BDDF-897701638929}"/>
                </a:ext>
              </a:extLst>
            </p:cNvPr>
            <p:cNvSpPr txBox="1"/>
            <p:nvPr/>
          </p:nvSpPr>
          <p:spPr>
            <a:xfrm>
              <a:off x="7578214" y="3542855"/>
              <a:ext cx="24579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err="1" smtClean="0">
                  <a:ln>
                    <a:noFill/>
                  </a:ln>
                  <a:solidFill>
                    <a:srgbClr val="002060"/>
                  </a:solidFill>
                  <a:effectLst/>
                  <a:uLnTx/>
                  <a:uFillTx/>
                  <a:latin typeface="Verdana" panose="020B0604030504040204" pitchFamily="34" charset="0"/>
                  <a:ea typeface="Verdana" panose="020B0604030504040204" pitchFamily="34" charset="0"/>
                  <a:cs typeface="+mn-cs"/>
                </a:rPr>
                <a:t>D</a:t>
              </a:r>
              <a:r>
                <a:rPr kumimoji="0" lang="tr-TR" sz="1800" b="0" i="0" u="none" strike="noStrike" kern="1200" cap="none" spc="0" normalizeH="0" baseline="0" noProof="0" dirty="0" err="1" smtClean="0">
                  <a:ln>
                    <a:noFill/>
                  </a:ln>
                  <a:solidFill>
                    <a:srgbClr val="002060"/>
                  </a:solidFill>
                  <a:effectLst/>
                  <a:uLnTx/>
                  <a:uFillTx/>
                  <a:latin typeface="Verdana" panose="020B0604030504040204" pitchFamily="34" charset="0"/>
                  <a:ea typeface="Verdana" panose="020B0604030504040204" pitchFamily="34" charset="0"/>
                  <a:cs typeface="+mn-cs"/>
                </a:rPr>
                <a:t>eregulasyon</a:t>
              </a:r>
              <a:endParaRPr kumimoji="0" lang="en-US" sz="18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endParaRPr>
            </a:p>
          </p:txBody>
        </p:sp>
        <p:sp>
          <p:nvSpPr>
            <p:cNvPr id="31" name="Rectangle 27">
              <a:extLst>
                <a:ext uri="{FF2B5EF4-FFF2-40B4-BE49-F238E27FC236}">
                  <a16:creationId xmlns:a16="http://schemas.microsoft.com/office/drawing/2014/main" id="{CD01ADE2-253F-E045-8328-7A58560CA9F7}"/>
                </a:ext>
              </a:extLst>
            </p:cNvPr>
            <p:cNvSpPr/>
            <p:nvPr/>
          </p:nvSpPr>
          <p:spPr>
            <a:xfrm>
              <a:off x="7578215" y="4000648"/>
              <a:ext cx="234649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a:t>
              </a:r>
              <a:r>
                <a:rPr kumimoji="0" lang="tr-TR"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2006 yılı itibari ile kurulu güce göre </a:t>
              </a:r>
              <a:r>
                <a:rPr kumimoji="0" lang="tr-TR" sz="1200" b="1" i="0" u="none" strike="noStrike" kern="1200" cap="none" spc="0" normalizeH="0" baseline="0" noProof="0" dirty="0" smtClean="0">
                  <a:ln>
                    <a:noFill/>
                  </a:ln>
                  <a:solidFill>
                    <a:srgbClr val="000000"/>
                  </a:solidFill>
                  <a:effectLst/>
                  <a:uLnTx/>
                  <a:uFillTx/>
                  <a:latin typeface="Verdana" panose="020B0604030504040204"/>
                  <a:ea typeface="+mn-ea"/>
                  <a:cs typeface="+mn-cs"/>
                </a:rPr>
                <a:t>özel sektörün payı</a:t>
              </a:r>
              <a:r>
                <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 %40’dan </a:t>
              </a:r>
              <a:r>
                <a:rPr kumimoji="0" lang="tr-TR" sz="1200" b="1" i="0" u="none" strike="noStrike" kern="1200" cap="none" spc="0" normalizeH="0" baseline="0" noProof="0" dirty="0" smtClean="0">
                  <a:ln>
                    <a:noFill/>
                  </a:ln>
                  <a:solidFill>
                    <a:srgbClr val="000000"/>
                  </a:solidFill>
                  <a:effectLst/>
                  <a:uLnTx/>
                  <a:uFillTx/>
                  <a:latin typeface="Verdana" panose="020B0604030504040204"/>
                  <a:ea typeface="+mn-ea"/>
                  <a:cs typeface="+mn-cs"/>
                </a:rPr>
                <a:t>%80’e yükselmiştir</a:t>
              </a:r>
              <a:r>
                <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a:t>
              </a:r>
              <a:endPar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32" name="Rectangle 28">
              <a:extLst>
                <a:ext uri="{FF2B5EF4-FFF2-40B4-BE49-F238E27FC236}">
                  <a16:creationId xmlns:a16="http://schemas.microsoft.com/office/drawing/2014/main" id="{DA5E85E8-B38F-A44D-913D-60FDFD7C93CA}"/>
                </a:ext>
              </a:extLst>
            </p:cNvPr>
            <p:cNvSpPr/>
            <p:nvPr/>
          </p:nvSpPr>
          <p:spPr>
            <a:xfrm>
              <a:off x="7578215" y="4754700"/>
              <a:ext cx="258178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r>
                <a:rPr kumimoji="0" lang="tr-TR" sz="1200" b="1" i="0" u="none" strike="noStrike" kern="1200" cap="none" spc="0" normalizeH="0" baseline="0" noProof="0" dirty="0" smtClean="0">
                  <a:ln>
                    <a:noFill/>
                  </a:ln>
                  <a:solidFill>
                    <a:srgbClr val="000000"/>
                  </a:solidFill>
                  <a:effectLst/>
                  <a:uLnTx/>
                  <a:uFillTx/>
                  <a:latin typeface="Verdana" panose="020B0604030504040204"/>
                  <a:ea typeface="+mn-ea"/>
                  <a:cs typeface="+mn-cs"/>
                </a:rPr>
                <a:t>Kendi enerjisini </a:t>
              </a:r>
              <a:r>
                <a:rPr kumimoji="0" lang="tr-TR" sz="1200" b="1" i="0" u="none" strike="noStrike" kern="1200" cap="none" spc="0" normalizeH="0" baseline="0" noProof="0" dirty="0">
                  <a:ln>
                    <a:noFill/>
                  </a:ln>
                  <a:solidFill>
                    <a:srgbClr val="000000"/>
                  </a:solidFill>
                  <a:effectLst/>
                  <a:uLnTx/>
                  <a:uFillTx/>
                  <a:latin typeface="Verdana" panose="020B0604030504040204"/>
                  <a:ea typeface="+mn-ea"/>
                  <a:cs typeface="+mn-cs"/>
                </a:rPr>
                <a:t>ü</a:t>
              </a:r>
              <a:r>
                <a:rPr kumimoji="0" lang="tr-TR" sz="1200" b="1" i="0" u="none" strike="noStrike" kern="1200" cap="none" spc="0" normalizeH="0" baseline="0" noProof="0" dirty="0" smtClean="0">
                  <a:ln>
                    <a:noFill/>
                  </a:ln>
                  <a:solidFill>
                    <a:srgbClr val="000000"/>
                  </a:solidFill>
                  <a:effectLst/>
                  <a:uLnTx/>
                  <a:uFillTx/>
                  <a:latin typeface="Verdana" panose="020B0604030504040204"/>
                  <a:ea typeface="+mn-ea"/>
                  <a:cs typeface="+mn-cs"/>
                </a:rPr>
                <a:t>reten tesisler</a:t>
              </a:r>
              <a:r>
                <a:rPr kumimoji="0" lang="tr-TR" sz="1200" b="0" i="0" u="none" strike="noStrike" kern="1200" cap="none" spc="0" normalizeH="0" baseline="0" noProof="0" dirty="0" smtClean="0">
                  <a:ln>
                    <a:noFill/>
                  </a:ln>
                  <a:solidFill>
                    <a:srgbClr val="000000"/>
                  </a:solidFill>
                  <a:effectLst/>
                  <a:uLnTx/>
                  <a:uFillTx/>
                  <a:latin typeface="Verdana" panose="020B0604030504040204"/>
                  <a:ea typeface="+mn-ea"/>
                  <a:cs typeface="+mn-cs"/>
                </a:rPr>
                <a:t> ile birlikte elektrik üretiminde paydaşlar artacaktır. </a:t>
              </a:r>
              <a:endPar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panose="020B0604030504040204"/>
                  <a:ea typeface="+mn-ea"/>
                  <a:cs typeface="+mn-cs"/>
                </a:rPr>
                <a:t>  </a:t>
              </a:r>
            </a:p>
          </p:txBody>
        </p:sp>
        <p:pic>
          <p:nvPicPr>
            <p:cNvPr id="17" name="Picture 29"/>
            <p:cNvPicPr>
              <a:picLocks noChangeAspect="1"/>
            </p:cNvPicPr>
            <p:nvPr/>
          </p:nvPicPr>
          <p:blipFill>
            <a:blip r:embed="rId3"/>
            <a:stretch>
              <a:fillRect/>
            </a:stretch>
          </p:blipFill>
          <p:spPr>
            <a:xfrm>
              <a:off x="655315" y="2173807"/>
              <a:ext cx="743776" cy="743776"/>
            </a:xfrm>
            <a:prstGeom prst="rect">
              <a:avLst/>
            </a:prstGeom>
          </p:spPr>
        </p:pic>
        <p:pic>
          <p:nvPicPr>
            <p:cNvPr id="18" name="Picture 31"/>
            <p:cNvPicPr>
              <a:picLocks noChangeAspect="1"/>
            </p:cNvPicPr>
            <p:nvPr/>
          </p:nvPicPr>
          <p:blipFill>
            <a:blip r:embed="rId4"/>
            <a:stretch>
              <a:fillRect/>
            </a:stretch>
          </p:blipFill>
          <p:spPr>
            <a:xfrm>
              <a:off x="707137" y="4289302"/>
              <a:ext cx="701792" cy="542343"/>
            </a:xfrm>
            <a:prstGeom prst="rect">
              <a:avLst/>
            </a:prstGeom>
          </p:spPr>
        </p:pic>
        <p:pic>
          <p:nvPicPr>
            <p:cNvPr id="20" name="Resim 88">
              <a:extLst>
                <a:ext uri="{FF2B5EF4-FFF2-40B4-BE49-F238E27FC236}">
                  <a16:creationId xmlns:a16="http://schemas.microsoft.com/office/drawing/2014/main" id="{41719C39-ADEC-EC4E-87E4-6CF524CE7213}"/>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5450956" y="4377019"/>
              <a:ext cx="755360" cy="755362"/>
            </a:xfrm>
            <a:prstGeom prst="rect">
              <a:avLst/>
            </a:prstGeom>
          </p:spPr>
        </p:pic>
        <p:pic>
          <p:nvPicPr>
            <p:cNvPr id="33" name="Resim 96">
              <a:extLst>
                <a:ext uri="{FF2B5EF4-FFF2-40B4-BE49-F238E27FC236}">
                  <a16:creationId xmlns:a16="http://schemas.microsoft.com/office/drawing/2014/main" id="{F4C7E7A4-C13F-0246-A16D-1AFA2DD3D46E}"/>
                </a:ext>
              </a:extLst>
            </p:cNvPr>
            <p:cNvPicPr>
              <a:picLocks noChangeAspect="1"/>
            </p:cNvPicPr>
            <p:nvPr/>
          </p:nvPicPr>
          <p:blipFill>
            <a:blip r:embed="rId7">
              <a:extLst>
                <a:ext uri="{96DAC541-7B7A-43D3-8B79-37D633B846F1}">
                  <asvg:svgBlip xmlns="" xmlns:asvg="http://schemas.microsoft.com/office/drawing/2016/SVG/main" r:embed="rId11"/>
                </a:ext>
              </a:extLst>
            </a:blip>
            <a:srcRect/>
            <a:stretch/>
          </p:blipFill>
          <p:spPr>
            <a:xfrm>
              <a:off x="9924705" y="2352488"/>
              <a:ext cx="645370" cy="645371"/>
            </a:xfrm>
            <a:prstGeom prst="rect">
              <a:avLst/>
            </a:prstGeom>
          </p:spPr>
        </p:pic>
        <p:pic>
          <p:nvPicPr>
            <p:cNvPr id="34" name="Resim 88">
              <a:extLst>
                <a:ext uri="{FF2B5EF4-FFF2-40B4-BE49-F238E27FC236}">
                  <a16:creationId xmlns:a16="http://schemas.microsoft.com/office/drawing/2014/main" id="{771E5176-A16F-B448-BA4B-2D10B739840A}"/>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10015250" y="4310078"/>
              <a:ext cx="716986" cy="720446"/>
            </a:xfrm>
            <a:prstGeom prst="rect">
              <a:avLst/>
            </a:prstGeom>
          </p:spPr>
        </p:pic>
      </p:grpSp>
    </p:spTree>
    <p:extLst>
      <p:ext uri="{BB962C8B-B14F-4D97-AF65-F5344CB8AC3E}">
        <p14:creationId xmlns:p14="http://schemas.microsoft.com/office/powerpoint/2010/main" val="131013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42" presetClass="path" presetSubtype="0" decel="100000" fill="hold" grpId="1" nodeType="withEffect">
                                  <p:stCondLst>
                                    <p:cond delay="200"/>
                                  </p:stCondLst>
                                  <p:childTnLst>
                                    <p:animMotion origin="layout" path="M -4.375E-6 3.7037E-6 L -0.04765 -0.00186 " pathEditMode="relative" rAng="0" ptsTypes="AA">
                                      <p:cBhvr>
                                        <p:cTn id="13" dur="1000" spd="-100000" fill="hold"/>
                                        <p:tgtEl>
                                          <p:spTgt spid="2"/>
                                        </p:tgtEl>
                                        <p:attrNameLst>
                                          <p:attrName>ppt_x</p:attrName>
                                          <p:attrName>ppt_y</p:attrName>
                                        </p:attrNameLst>
                                      </p:cBhvr>
                                      <p:rCtr x="-2383" y="-93"/>
                                    </p:animMotion>
                                  </p:childTnLst>
                                </p:cTn>
                              </p:par>
                            </p:childTnLst>
                          </p:cTn>
                        </p:par>
                        <p:par>
                          <p:cTn id="14" fill="hold">
                            <p:stCondLst>
                              <p:cond delay="12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LOGO SHDW.png">
            <a:extLst>
              <a:ext uri="{FF2B5EF4-FFF2-40B4-BE49-F238E27FC236}">
                <a16:creationId xmlns:a16="http://schemas.microsoft.com/office/drawing/2014/main" id="{99ABBE1C-70FC-5B47-BCB4-6FB8EF046858}"/>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3607900" y="1734813"/>
            <a:ext cx="4976200" cy="539819"/>
          </a:xfrm>
          <a:prstGeom prst="rect">
            <a:avLst/>
          </a:prstGeom>
        </p:spPr>
      </p:pic>
      <p:grpSp>
        <p:nvGrpSpPr>
          <p:cNvPr id="30" name="Group 29">
            <a:extLst>
              <a:ext uri="{FF2B5EF4-FFF2-40B4-BE49-F238E27FC236}">
                <a16:creationId xmlns:a16="http://schemas.microsoft.com/office/drawing/2014/main" id="{554041F3-6F33-9741-87AD-388C9EB792DE}"/>
              </a:ext>
            </a:extLst>
          </p:cNvPr>
          <p:cNvGrpSpPr/>
          <p:nvPr/>
        </p:nvGrpSpPr>
        <p:grpSpPr>
          <a:xfrm>
            <a:off x="3469473" y="1273623"/>
            <a:ext cx="5253054" cy="468304"/>
            <a:chOff x="3469473" y="1273623"/>
            <a:chExt cx="5253054" cy="468304"/>
          </a:xfrm>
        </p:grpSpPr>
        <p:sp>
          <p:nvSpPr>
            <p:cNvPr id="31" name="Rounded Rectangle 30">
              <a:extLst>
                <a:ext uri="{FF2B5EF4-FFF2-40B4-BE49-F238E27FC236}">
                  <a16:creationId xmlns:a16="http://schemas.microsoft.com/office/drawing/2014/main" id="{ABB8012E-FF20-B743-80F3-1756FB3E2922}"/>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32" name="TextBox 31">
              <a:extLst>
                <a:ext uri="{FF2B5EF4-FFF2-40B4-BE49-F238E27FC236}">
                  <a16:creationId xmlns:a16="http://schemas.microsoft.com/office/drawing/2014/main" id="{BB60FCCB-7543-4D43-8EB8-3CA2DE6A6958}"/>
                </a:ext>
              </a:extLst>
            </p:cNvPr>
            <p:cNvSpPr txBox="1"/>
            <p:nvPr/>
          </p:nvSpPr>
          <p:spPr>
            <a:xfrm>
              <a:off x="5587706" y="1354832"/>
              <a:ext cx="1016624"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rPr>
                <a:t>Kayıplar</a:t>
              </a:r>
            </a:p>
          </p:txBody>
        </p:sp>
      </p:grpSp>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26" name="TextBox 25">
            <a:extLst>
              <a:ext uri="{FF2B5EF4-FFF2-40B4-BE49-F238E27FC236}">
                <a16:creationId xmlns:a16="http://schemas.microsoft.com/office/drawing/2014/main" id="{2D3DFB3D-1151-9145-BB2A-D740047AEB19}"/>
              </a:ext>
            </a:extLst>
          </p:cNvPr>
          <p:cNvSpPr txBox="1"/>
          <p:nvPr/>
        </p:nvSpPr>
        <p:spPr>
          <a:xfrm>
            <a:off x="319157" y="324924"/>
            <a:ext cx="3810659" cy="415498"/>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1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Basınçlı Hava Prosesleri</a:t>
            </a:r>
          </a:p>
        </p:txBody>
      </p:sp>
      <p:cxnSp>
        <p:nvCxnSpPr>
          <p:cNvPr id="27" name="Straight Connector 26">
            <a:extLst>
              <a:ext uri="{FF2B5EF4-FFF2-40B4-BE49-F238E27FC236}">
                <a16:creationId xmlns:a16="http://schemas.microsoft.com/office/drawing/2014/main" id="{00D3A7A6-F1FA-DE4C-859E-0E4798E8D0DE}"/>
              </a:ext>
            </a:extLst>
          </p:cNvPr>
          <p:cNvCxnSpPr>
            <a:cxnSpLocks/>
          </p:cNvCxnSpPr>
          <p:nvPr/>
        </p:nvCxnSpPr>
        <p:spPr>
          <a:xfrm>
            <a:off x="0" y="825211"/>
            <a:ext cx="4049486"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CB79CE3-7D59-5D4C-B456-3C37F387C5E7}"/>
              </a:ext>
            </a:extLst>
          </p:cNvPr>
          <p:cNvSpPr txBox="1"/>
          <p:nvPr/>
        </p:nvSpPr>
        <p:spPr>
          <a:xfrm>
            <a:off x="7470899" y="2191936"/>
            <a:ext cx="3183885"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Elektrik motorundan şafta verilen güç</a:t>
            </a:r>
            <a:endParaRPr kumimoji="0" lang="tr-TR" sz="11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sp>
        <p:nvSpPr>
          <p:cNvPr id="84" name="TextBox 83">
            <a:extLst>
              <a:ext uri="{FF2B5EF4-FFF2-40B4-BE49-F238E27FC236}">
                <a16:creationId xmlns:a16="http://schemas.microsoft.com/office/drawing/2014/main" id="{96F01584-3EDA-5C4A-84EA-8D9FB6B05BCE}"/>
              </a:ext>
            </a:extLst>
          </p:cNvPr>
          <p:cNvSpPr txBox="1"/>
          <p:nvPr/>
        </p:nvSpPr>
        <p:spPr>
          <a:xfrm>
            <a:off x="3110678" y="2930832"/>
            <a:ext cx="1784464"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Radyasyon kayıpları</a:t>
            </a:r>
            <a:endParaRPr kumimoji="0" lang="tr-TR" sz="11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sp>
        <p:nvSpPr>
          <p:cNvPr id="85" name="TextBox 84">
            <a:extLst>
              <a:ext uri="{FF2B5EF4-FFF2-40B4-BE49-F238E27FC236}">
                <a16:creationId xmlns:a16="http://schemas.microsoft.com/office/drawing/2014/main" id="{36C0870E-5B84-D940-8A7F-8841E22C5DAF}"/>
              </a:ext>
            </a:extLst>
          </p:cNvPr>
          <p:cNvSpPr txBox="1"/>
          <p:nvPr/>
        </p:nvSpPr>
        <p:spPr>
          <a:xfrm>
            <a:off x="940190" y="3799942"/>
            <a:ext cx="3618298"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Alçak basınç kademesinde ısı geri kazanımı</a:t>
            </a:r>
            <a:endParaRPr kumimoji="0" lang="tr-TR" sz="1100" b="1" i="0" u="sng" strike="noStrike" kern="1200" cap="none" spc="0" normalizeH="0" baseline="0" noProof="0" dirty="0">
              <a:ln>
                <a:noFill/>
              </a:ln>
              <a:solidFill>
                <a:srgbClr val="C00000"/>
              </a:solidFill>
              <a:effectLst/>
              <a:uLnTx/>
              <a:uFillTx/>
              <a:latin typeface="Verdana" panose="020B0604030504040204"/>
              <a:ea typeface="Open Sans" panose="020B0606030504020204" pitchFamily="34" charset="0"/>
              <a:cs typeface="Open Sans" panose="020B0606030504020204" pitchFamily="34" charset="0"/>
            </a:endParaRPr>
          </a:p>
        </p:txBody>
      </p:sp>
      <p:sp>
        <p:nvSpPr>
          <p:cNvPr id="86" name="TextBox 85">
            <a:extLst>
              <a:ext uri="{FF2B5EF4-FFF2-40B4-BE49-F238E27FC236}">
                <a16:creationId xmlns:a16="http://schemas.microsoft.com/office/drawing/2014/main" id="{115669D6-857E-D449-81A0-1D823061BEA6}"/>
              </a:ext>
            </a:extLst>
          </p:cNvPr>
          <p:cNvSpPr txBox="1"/>
          <p:nvPr/>
        </p:nvSpPr>
        <p:spPr>
          <a:xfrm>
            <a:off x="1563825" y="4309107"/>
            <a:ext cx="2880918"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Ara soğutucudan ısı geri kazanımı</a:t>
            </a:r>
            <a:endParaRPr kumimoji="0" lang="tr-TR" sz="1100" b="1" i="0" u="sng" strike="noStrike" kern="1200" cap="none" spc="0" normalizeH="0" baseline="0" noProof="0" dirty="0">
              <a:ln>
                <a:noFill/>
              </a:ln>
              <a:solidFill>
                <a:srgbClr val="C00000"/>
              </a:solidFill>
              <a:effectLst/>
              <a:uLnTx/>
              <a:uFillTx/>
              <a:latin typeface="Verdana" panose="020B0604030504040204"/>
              <a:ea typeface="Open Sans" panose="020B0606030504020204" pitchFamily="34" charset="0"/>
              <a:cs typeface="Open Sans" panose="020B0606030504020204" pitchFamily="34" charset="0"/>
            </a:endParaRPr>
          </a:p>
        </p:txBody>
      </p:sp>
      <p:sp>
        <p:nvSpPr>
          <p:cNvPr id="87" name="TextBox 86">
            <a:extLst>
              <a:ext uri="{FF2B5EF4-FFF2-40B4-BE49-F238E27FC236}">
                <a16:creationId xmlns:a16="http://schemas.microsoft.com/office/drawing/2014/main" id="{78076DC0-D74E-B548-A3B7-774C2F76EFD9}"/>
              </a:ext>
            </a:extLst>
          </p:cNvPr>
          <p:cNvSpPr txBox="1"/>
          <p:nvPr/>
        </p:nvSpPr>
        <p:spPr>
          <a:xfrm>
            <a:off x="584391" y="4685796"/>
            <a:ext cx="3860352"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Yüksek basınç kademesinden ısı geri kazanımı</a:t>
            </a:r>
            <a:endParaRPr kumimoji="0" lang="tr-TR" sz="1100" b="1" i="0" u="sng" strike="noStrike" kern="1200" cap="none" spc="0" normalizeH="0" baseline="0" noProof="0" dirty="0">
              <a:ln>
                <a:noFill/>
              </a:ln>
              <a:solidFill>
                <a:srgbClr val="C00000"/>
              </a:solidFill>
              <a:effectLst/>
              <a:uLnTx/>
              <a:uFillTx/>
              <a:latin typeface="Verdana" panose="020B0604030504040204"/>
              <a:ea typeface="Open Sans" panose="020B0606030504020204" pitchFamily="34" charset="0"/>
              <a:cs typeface="Open Sans" panose="020B0606030504020204" pitchFamily="34" charset="0"/>
            </a:endParaRPr>
          </a:p>
        </p:txBody>
      </p:sp>
      <p:sp>
        <p:nvSpPr>
          <p:cNvPr id="89" name="TextBox 88">
            <a:extLst>
              <a:ext uri="{FF2B5EF4-FFF2-40B4-BE49-F238E27FC236}">
                <a16:creationId xmlns:a16="http://schemas.microsoft.com/office/drawing/2014/main" id="{2A30750D-A018-D24A-85E3-3ED77BD5C5A3}"/>
              </a:ext>
            </a:extLst>
          </p:cNvPr>
          <p:cNvSpPr txBox="1"/>
          <p:nvPr/>
        </p:nvSpPr>
        <p:spPr>
          <a:xfrm>
            <a:off x="7634118" y="4618901"/>
            <a:ext cx="2130711"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Basınçlı havada kalan ısı</a:t>
            </a:r>
            <a:endParaRPr kumimoji="0" lang="tr-TR" sz="11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5999B3A5-D6CE-3E4B-A194-96D7E3824DFB}"/>
              </a:ext>
            </a:extLst>
          </p:cNvPr>
          <p:cNvGrpSpPr/>
          <p:nvPr/>
        </p:nvGrpSpPr>
        <p:grpSpPr>
          <a:xfrm>
            <a:off x="4975228" y="2208752"/>
            <a:ext cx="2889407" cy="3640878"/>
            <a:chOff x="4975228" y="2208752"/>
            <a:chExt cx="2889407" cy="3640878"/>
          </a:xfrm>
        </p:grpSpPr>
        <p:sp>
          <p:nvSpPr>
            <p:cNvPr id="113" name="Down Arrow 112">
              <a:extLst>
                <a:ext uri="{FF2B5EF4-FFF2-40B4-BE49-F238E27FC236}">
                  <a16:creationId xmlns:a16="http://schemas.microsoft.com/office/drawing/2014/main" id="{98A3D301-64B0-C144-A18A-96626F22F525}"/>
                </a:ext>
              </a:extLst>
            </p:cNvPr>
            <p:cNvSpPr/>
            <p:nvPr/>
          </p:nvSpPr>
          <p:spPr>
            <a:xfrm>
              <a:off x="4978402" y="5511476"/>
              <a:ext cx="401948" cy="338154"/>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112" name="Bent Arrow 111">
              <a:extLst>
                <a:ext uri="{FF2B5EF4-FFF2-40B4-BE49-F238E27FC236}">
                  <a16:creationId xmlns:a16="http://schemas.microsoft.com/office/drawing/2014/main" id="{01F6051C-BE5B-3A49-8ACF-FFDD38C05D12}"/>
                </a:ext>
              </a:extLst>
            </p:cNvPr>
            <p:cNvSpPr/>
            <p:nvPr/>
          </p:nvSpPr>
          <p:spPr>
            <a:xfrm rot="5400000" flipV="1">
              <a:off x="5319044" y="4673354"/>
              <a:ext cx="477317" cy="1164950"/>
            </a:xfrm>
            <a:prstGeom prst="bentArrow">
              <a:avLst>
                <a:gd name="adj1" fmla="val 40938"/>
                <a:gd name="adj2" fmla="val 42462"/>
                <a:gd name="adj3" fmla="val 25000"/>
                <a:gd name="adj4" fmla="val 43750"/>
              </a:avLst>
            </a:prstGeom>
            <a:solidFill>
              <a:srgbClr val="D73F2E">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a:ea typeface="+mn-ea"/>
                <a:cs typeface="+mn-cs"/>
              </a:endParaRPr>
            </a:p>
          </p:txBody>
        </p:sp>
        <p:sp>
          <p:nvSpPr>
            <p:cNvPr id="111" name="Bent Arrow 110">
              <a:extLst>
                <a:ext uri="{FF2B5EF4-FFF2-40B4-BE49-F238E27FC236}">
                  <a16:creationId xmlns:a16="http://schemas.microsoft.com/office/drawing/2014/main" id="{3553B8BB-10B9-BC49-97F8-D8EBFF5E0F2D}"/>
                </a:ext>
              </a:extLst>
            </p:cNvPr>
            <p:cNvSpPr/>
            <p:nvPr/>
          </p:nvSpPr>
          <p:spPr>
            <a:xfrm rot="5400000" flipV="1">
              <a:off x="5333384" y="4381172"/>
              <a:ext cx="477317" cy="1015828"/>
            </a:xfrm>
            <a:prstGeom prst="bentArrow">
              <a:avLst>
                <a:gd name="adj1" fmla="val 40938"/>
                <a:gd name="adj2" fmla="val 32152"/>
                <a:gd name="adj3" fmla="val 25000"/>
                <a:gd name="adj4" fmla="val 43750"/>
              </a:avLst>
            </a:prstGeom>
            <a:solidFill>
              <a:srgbClr val="D73F2E">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a:ea typeface="+mn-ea"/>
                <a:cs typeface="+mn-cs"/>
              </a:endParaRPr>
            </a:p>
          </p:txBody>
        </p:sp>
        <p:sp>
          <p:nvSpPr>
            <p:cNvPr id="110" name="Bent Arrow 109">
              <a:extLst>
                <a:ext uri="{FF2B5EF4-FFF2-40B4-BE49-F238E27FC236}">
                  <a16:creationId xmlns:a16="http://schemas.microsoft.com/office/drawing/2014/main" id="{6501BDFA-8FBE-4A4F-9F0D-5E81E48C6396}"/>
                </a:ext>
              </a:extLst>
            </p:cNvPr>
            <p:cNvSpPr/>
            <p:nvPr/>
          </p:nvSpPr>
          <p:spPr>
            <a:xfrm rot="5400000" flipV="1">
              <a:off x="5198125" y="4177146"/>
              <a:ext cx="563521" cy="742621"/>
            </a:xfrm>
            <a:prstGeom prst="bentArrow">
              <a:avLst>
                <a:gd name="adj1" fmla="val 28964"/>
                <a:gd name="adj2" fmla="val 24502"/>
                <a:gd name="adj3" fmla="val 25000"/>
                <a:gd name="adj4" fmla="val 43750"/>
              </a:avLst>
            </a:prstGeom>
            <a:solidFill>
              <a:srgbClr val="D73F2E">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a:ea typeface="+mn-ea"/>
                <a:cs typeface="+mn-cs"/>
              </a:endParaRPr>
            </a:p>
          </p:txBody>
        </p:sp>
        <p:sp>
          <p:nvSpPr>
            <p:cNvPr id="106" name="Bent Arrow 105">
              <a:extLst>
                <a:ext uri="{FF2B5EF4-FFF2-40B4-BE49-F238E27FC236}">
                  <a16:creationId xmlns:a16="http://schemas.microsoft.com/office/drawing/2014/main" id="{F60190C3-8E51-3E4F-9E8E-49894B0834A4}"/>
                </a:ext>
              </a:extLst>
            </p:cNvPr>
            <p:cNvSpPr/>
            <p:nvPr/>
          </p:nvSpPr>
          <p:spPr>
            <a:xfrm flipV="1">
              <a:off x="6677966" y="4862696"/>
              <a:ext cx="714931" cy="468411"/>
            </a:xfrm>
            <a:prstGeom prst="bentArrow">
              <a:avLst>
                <a:gd name="adj1" fmla="val 25000"/>
                <a:gd name="adj2" fmla="val 24502"/>
                <a:gd name="adj3" fmla="val 25000"/>
                <a:gd name="adj4" fmla="val 51884"/>
              </a:avLst>
            </a:prstGeom>
            <a:solidFill>
              <a:schemeClr val="accent5">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102" name="Down Arrow 101">
              <a:extLst>
                <a:ext uri="{FF2B5EF4-FFF2-40B4-BE49-F238E27FC236}">
                  <a16:creationId xmlns:a16="http://schemas.microsoft.com/office/drawing/2014/main" id="{F0E1FE96-8F6D-4941-88AE-064F6A20C396}"/>
                </a:ext>
              </a:extLst>
            </p:cNvPr>
            <p:cNvSpPr/>
            <p:nvPr/>
          </p:nvSpPr>
          <p:spPr>
            <a:xfrm>
              <a:off x="6436745" y="4513537"/>
              <a:ext cx="486505" cy="583365"/>
            </a:xfrm>
            <a:prstGeom prst="downArrow">
              <a:avLst>
                <a:gd name="adj1" fmla="val 65177"/>
                <a:gd name="adj2" fmla="val 28520"/>
              </a:avLst>
            </a:prstGeom>
            <a:solidFill>
              <a:schemeClr val="accent5">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98" name="Down Arrow 97">
              <a:extLst>
                <a:ext uri="{FF2B5EF4-FFF2-40B4-BE49-F238E27FC236}">
                  <a16:creationId xmlns:a16="http://schemas.microsoft.com/office/drawing/2014/main" id="{4AB5FCD1-F20A-5245-81E4-529CB45D48B7}"/>
                </a:ext>
              </a:extLst>
            </p:cNvPr>
            <p:cNvSpPr/>
            <p:nvPr/>
          </p:nvSpPr>
          <p:spPr>
            <a:xfrm>
              <a:off x="6289259" y="4137164"/>
              <a:ext cx="665741" cy="588315"/>
            </a:xfrm>
            <a:prstGeom prst="downArrow">
              <a:avLst>
                <a:gd name="adj1" fmla="val 65177"/>
                <a:gd name="adj2" fmla="val 28520"/>
              </a:avLst>
            </a:prstGeom>
            <a:solidFill>
              <a:schemeClr val="accent5">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97" name="Down Arrow 96">
              <a:extLst>
                <a:ext uri="{FF2B5EF4-FFF2-40B4-BE49-F238E27FC236}">
                  <a16:creationId xmlns:a16="http://schemas.microsoft.com/office/drawing/2014/main" id="{DF652766-BA41-4048-855A-F79A590BDA09}"/>
                </a:ext>
              </a:extLst>
            </p:cNvPr>
            <p:cNvSpPr/>
            <p:nvPr/>
          </p:nvSpPr>
          <p:spPr>
            <a:xfrm>
              <a:off x="6146527" y="3697574"/>
              <a:ext cx="840223" cy="691355"/>
            </a:xfrm>
            <a:prstGeom prst="downArrow">
              <a:avLst>
                <a:gd name="adj1" fmla="val 65177"/>
                <a:gd name="adj2" fmla="val 28520"/>
              </a:avLst>
            </a:prstGeom>
            <a:solidFill>
              <a:schemeClr val="accent5">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6" name="Down Arrow 5">
              <a:extLst>
                <a:ext uri="{FF2B5EF4-FFF2-40B4-BE49-F238E27FC236}">
                  <a16:creationId xmlns:a16="http://schemas.microsoft.com/office/drawing/2014/main" id="{40D1D44B-77B9-6240-848B-198834D1D0EE}"/>
                </a:ext>
              </a:extLst>
            </p:cNvPr>
            <p:cNvSpPr/>
            <p:nvPr/>
          </p:nvSpPr>
          <p:spPr>
            <a:xfrm>
              <a:off x="6230155" y="2208752"/>
              <a:ext cx="476518" cy="539819"/>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7" name="Rectangle 6">
              <a:extLst>
                <a:ext uri="{FF2B5EF4-FFF2-40B4-BE49-F238E27FC236}">
                  <a16:creationId xmlns:a16="http://schemas.microsoft.com/office/drawing/2014/main" id="{47859371-E6F6-094C-B530-E1728B80908C}"/>
                </a:ext>
              </a:extLst>
            </p:cNvPr>
            <p:cNvSpPr/>
            <p:nvPr/>
          </p:nvSpPr>
          <p:spPr>
            <a:xfrm>
              <a:off x="6108514" y="2751987"/>
              <a:ext cx="729954" cy="457692"/>
            </a:xfrm>
            <a:prstGeom prst="rect">
              <a:avLst/>
            </a:prstGeom>
            <a:solidFill>
              <a:schemeClr val="accent5">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91" name="Bent Arrow 90">
              <a:extLst>
                <a:ext uri="{FF2B5EF4-FFF2-40B4-BE49-F238E27FC236}">
                  <a16:creationId xmlns:a16="http://schemas.microsoft.com/office/drawing/2014/main" id="{D338479B-C96B-EA49-8270-B291EC87702E}"/>
                </a:ext>
              </a:extLst>
            </p:cNvPr>
            <p:cNvSpPr/>
            <p:nvPr/>
          </p:nvSpPr>
          <p:spPr>
            <a:xfrm flipH="1" flipV="1">
              <a:off x="5767779" y="3209607"/>
              <a:ext cx="418686" cy="318750"/>
            </a:xfrm>
            <a:prstGeom prst="bentArrow">
              <a:avLst>
                <a:gd name="adj1" fmla="val 25000"/>
                <a:gd name="adj2" fmla="val 24502"/>
                <a:gd name="adj3" fmla="val 25000"/>
                <a:gd name="adj4" fmla="val 43750"/>
              </a:avLst>
            </a:prstGeom>
            <a:solidFill>
              <a:srgbClr val="96173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a:ea typeface="+mn-ea"/>
                <a:cs typeface="+mn-cs"/>
              </a:endParaRPr>
            </a:p>
          </p:txBody>
        </p:sp>
        <p:sp>
          <p:nvSpPr>
            <p:cNvPr id="92" name="Down Arrow 91">
              <a:extLst>
                <a:ext uri="{FF2B5EF4-FFF2-40B4-BE49-F238E27FC236}">
                  <a16:creationId xmlns:a16="http://schemas.microsoft.com/office/drawing/2014/main" id="{50F91981-923A-624A-9546-A51B176BC296}"/>
                </a:ext>
              </a:extLst>
            </p:cNvPr>
            <p:cNvSpPr/>
            <p:nvPr/>
          </p:nvSpPr>
          <p:spPr>
            <a:xfrm rot="5400000">
              <a:off x="5340311" y="3223386"/>
              <a:ext cx="401948" cy="455344"/>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95" name="Down Arrow 94">
              <a:extLst>
                <a:ext uri="{FF2B5EF4-FFF2-40B4-BE49-F238E27FC236}">
                  <a16:creationId xmlns:a16="http://schemas.microsoft.com/office/drawing/2014/main" id="{92A68B7A-A08D-F141-BE01-17824CAD841E}"/>
                </a:ext>
              </a:extLst>
            </p:cNvPr>
            <p:cNvSpPr/>
            <p:nvPr/>
          </p:nvSpPr>
          <p:spPr>
            <a:xfrm>
              <a:off x="6006876" y="3207764"/>
              <a:ext cx="1011896" cy="794243"/>
            </a:xfrm>
            <a:prstGeom prst="downArrow">
              <a:avLst>
                <a:gd name="adj1" fmla="val 65177"/>
                <a:gd name="adj2" fmla="val 19531"/>
              </a:avLst>
            </a:prstGeom>
            <a:solidFill>
              <a:schemeClr val="accent5">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94" name="Bent Arrow 93">
              <a:extLst>
                <a:ext uri="{FF2B5EF4-FFF2-40B4-BE49-F238E27FC236}">
                  <a16:creationId xmlns:a16="http://schemas.microsoft.com/office/drawing/2014/main" id="{8CEF3BEC-ED59-5743-86DF-AAC1B6F326CB}"/>
                </a:ext>
              </a:extLst>
            </p:cNvPr>
            <p:cNvSpPr/>
            <p:nvPr/>
          </p:nvSpPr>
          <p:spPr>
            <a:xfrm flipH="1" flipV="1">
              <a:off x="5851191" y="3697573"/>
              <a:ext cx="438068" cy="304434"/>
            </a:xfrm>
            <a:prstGeom prst="bentArrow">
              <a:avLst>
                <a:gd name="adj1" fmla="val 25000"/>
                <a:gd name="adj2" fmla="val 24502"/>
                <a:gd name="adj3" fmla="val 25000"/>
                <a:gd name="adj4" fmla="val 43750"/>
              </a:avLst>
            </a:prstGeom>
            <a:solidFill>
              <a:srgbClr val="96173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a:ea typeface="+mn-ea"/>
                <a:cs typeface="+mn-cs"/>
              </a:endParaRPr>
            </a:p>
          </p:txBody>
        </p:sp>
        <p:sp>
          <p:nvSpPr>
            <p:cNvPr id="99" name="Bent Arrow 98">
              <a:extLst>
                <a:ext uri="{FF2B5EF4-FFF2-40B4-BE49-F238E27FC236}">
                  <a16:creationId xmlns:a16="http://schemas.microsoft.com/office/drawing/2014/main" id="{03855332-CCE5-B348-969C-ED00E9235530}"/>
                </a:ext>
              </a:extLst>
            </p:cNvPr>
            <p:cNvSpPr/>
            <p:nvPr/>
          </p:nvSpPr>
          <p:spPr>
            <a:xfrm flipH="1" flipV="1">
              <a:off x="5882944" y="4137163"/>
              <a:ext cx="517856" cy="285442"/>
            </a:xfrm>
            <a:prstGeom prst="bentArrow">
              <a:avLst>
                <a:gd name="adj1" fmla="val 25000"/>
                <a:gd name="adj2" fmla="val 24502"/>
                <a:gd name="adj3" fmla="val 25000"/>
                <a:gd name="adj4" fmla="val 43750"/>
              </a:avLst>
            </a:prstGeom>
            <a:solidFill>
              <a:srgbClr val="96173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a:ea typeface="+mn-ea"/>
                <a:cs typeface="+mn-cs"/>
              </a:endParaRPr>
            </a:p>
          </p:txBody>
        </p:sp>
        <p:sp>
          <p:nvSpPr>
            <p:cNvPr id="104" name="Bent Arrow 103">
              <a:extLst>
                <a:ext uri="{FF2B5EF4-FFF2-40B4-BE49-F238E27FC236}">
                  <a16:creationId xmlns:a16="http://schemas.microsoft.com/office/drawing/2014/main" id="{B8D620A8-02D2-8445-A48A-2E2AE14296CF}"/>
                </a:ext>
              </a:extLst>
            </p:cNvPr>
            <p:cNvSpPr/>
            <p:nvPr/>
          </p:nvSpPr>
          <p:spPr>
            <a:xfrm flipH="1" flipV="1">
              <a:off x="6086065" y="4513538"/>
              <a:ext cx="438560" cy="318750"/>
            </a:xfrm>
            <a:prstGeom prst="bentArrow">
              <a:avLst>
                <a:gd name="adj1" fmla="val 25000"/>
                <a:gd name="adj2" fmla="val 24502"/>
                <a:gd name="adj3" fmla="val 25000"/>
                <a:gd name="adj4" fmla="val 43750"/>
              </a:avLst>
            </a:prstGeom>
            <a:solidFill>
              <a:srgbClr val="96173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a:ea typeface="+mn-ea"/>
                <a:cs typeface="+mn-cs"/>
              </a:endParaRPr>
            </a:p>
          </p:txBody>
        </p:sp>
        <p:sp>
          <p:nvSpPr>
            <p:cNvPr id="105" name="Bent Arrow 104">
              <a:extLst>
                <a:ext uri="{FF2B5EF4-FFF2-40B4-BE49-F238E27FC236}">
                  <a16:creationId xmlns:a16="http://schemas.microsoft.com/office/drawing/2014/main" id="{DAC45A35-7FF2-EB48-BAD5-28A7FDF599CE}"/>
                </a:ext>
              </a:extLst>
            </p:cNvPr>
            <p:cNvSpPr/>
            <p:nvPr/>
          </p:nvSpPr>
          <p:spPr>
            <a:xfrm flipH="1" flipV="1">
              <a:off x="6152960" y="4864739"/>
              <a:ext cx="526417" cy="318750"/>
            </a:xfrm>
            <a:prstGeom prst="bentArrow">
              <a:avLst>
                <a:gd name="adj1" fmla="val 25000"/>
                <a:gd name="adj2" fmla="val 24502"/>
                <a:gd name="adj3" fmla="val 25000"/>
                <a:gd name="adj4" fmla="val 43750"/>
              </a:avLst>
            </a:prstGeom>
            <a:solidFill>
              <a:srgbClr val="96173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a:ea typeface="+mn-ea"/>
                <a:cs typeface="+mn-cs"/>
              </a:endParaRPr>
            </a:p>
          </p:txBody>
        </p:sp>
        <p:sp>
          <p:nvSpPr>
            <p:cNvPr id="107" name="Down Arrow 106">
              <a:extLst>
                <a:ext uri="{FF2B5EF4-FFF2-40B4-BE49-F238E27FC236}">
                  <a16:creationId xmlns:a16="http://schemas.microsoft.com/office/drawing/2014/main" id="{CB463CA4-789C-0249-A599-8F302580A63C}"/>
                </a:ext>
              </a:extLst>
            </p:cNvPr>
            <p:cNvSpPr/>
            <p:nvPr/>
          </p:nvSpPr>
          <p:spPr>
            <a:xfrm rot="16200000">
              <a:off x="7435989" y="4990578"/>
              <a:ext cx="401948" cy="455344"/>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109" name="Bent Arrow 108">
              <a:extLst>
                <a:ext uri="{FF2B5EF4-FFF2-40B4-BE49-F238E27FC236}">
                  <a16:creationId xmlns:a16="http://schemas.microsoft.com/office/drawing/2014/main" id="{E6615819-C5AA-1B40-968C-78A7B6CED185}"/>
                </a:ext>
              </a:extLst>
            </p:cNvPr>
            <p:cNvSpPr/>
            <p:nvPr/>
          </p:nvSpPr>
          <p:spPr>
            <a:xfrm rot="5400000" flipV="1">
              <a:off x="5175385" y="3777611"/>
              <a:ext cx="640751" cy="710871"/>
            </a:xfrm>
            <a:prstGeom prst="bentArrow">
              <a:avLst>
                <a:gd name="adj1" fmla="val 28964"/>
                <a:gd name="adj2" fmla="val 24502"/>
                <a:gd name="adj3" fmla="val 25000"/>
                <a:gd name="adj4" fmla="val 43750"/>
              </a:avLst>
            </a:prstGeom>
            <a:solidFill>
              <a:srgbClr val="D73F2E">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a:ea typeface="+mn-ea"/>
                <a:cs typeface="+mn-cs"/>
              </a:endParaRPr>
            </a:p>
          </p:txBody>
        </p:sp>
      </p:grpSp>
      <p:grpSp>
        <p:nvGrpSpPr>
          <p:cNvPr id="2" name="Group 1">
            <a:extLst>
              <a:ext uri="{FF2B5EF4-FFF2-40B4-BE49-F238E27FC236}">
                <a16:creationId xmlns:a16="http://schemas.microsoft.com/office/drawing/2014/main" id="{1CB5EC80-2005-6149-B31A-EE68E7C76AF6}"/>
              </a:ext>
            </a:extLst>
          </p:cNvPr>
          <p:cNvGrpSpPr/>
          <p:nvPr/>
        </p:nvGrpSpPr>
        <p:grpSpPr>
          <a:xfrm flipH="1">
            <a:off x="6828314" y="2168685"/>
            <a:ext cx="606669" cy="290076"/>
            <a:chOff x="7085983" y="2854364"/>
            <a:chExt cx="551517" cy="263705"/>
          </a:xfrm>
        </p:grpSpPr>
        <p:sp>
          <p:nvSpPr>
            <p:cNvPr id="11" name="Rounded Rectangular Callout 10">
              <a:extLst>
                <a:ext uri="{FF2B5EF4-FFF2-40B4-BE49-F238E27FC236}">
                  <a16:creationId xmlns:a16="http://schemas.microsoft.com/office/drawing/2014/main" id="{7C08F371-9816-6149-9A32-FA6FCF402F28}"/>
                </a:ext>
              </a:extLst>
            </p:cNvPr>
            <p:cNvSpPr/>
            <p:nvPr/>
          </p:nvSpPr>
          <p:spPr>
            <a:xfrm>
              <a:off x="7085983" y="2854364"/>
              <a:ext cx="551517" cy="263705"/>
            </a:xfrm>
            <a:prstGeom prst="wedgeRoundRectCallout">
              <a:avLst>
                <a:gd name="adj1" fmla="val 35594"/>
                <a:gd name="adj2" fmla="val 86556"/>
                <a:gd name="adj3" fmla="val 16667"/>
              </a:avLst>
            </a:prstGeom>
            <a:solidFill>
              <a:schemeClr val="bg1"/>
            </a:solidFill>
            <a:ln w="25400">
              <a:solidFill>
                <a:schemeClr val="bg1">
                  <a:lumMod val="85000"/>
                </a:schemeClr>
              </a:solidFill>
            </a:ln>
            <a:effectLst>
              <a:outerShdw blurRad="88900" dist="38100" dir="5400000" algn="t"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119" name="TextBox 118">
              <a:extLst>
                <a:ext uri="{FF2B5EF4-FFF2-40B4-BE49-F238E27FC236}">
                  <a16:creationId xmlns:a16="http://schemas.microsoft.com/office/drawing/2014/main" id="{123A9919-ED1A-FE4B-BBBE-F70375023076}"/>
                </a:ext>
              </a:extLst>
            </p:cNvPr>
            <p:cNvSpPr txBox="1"/>
            <p:nvPr/>
          </p:nvSpPr>
          <p:spPr>
            <a:xfrm>
              <a:off x="7159762" y="2908218"/>
              <a:ext cx="403957" cy="153888"/>
            </a:xfrm>
            <a:prstGeom prst="rect">
              <a:avLst/>
            </a:prstGeom>
            <a:noFill/>
          </p:spPr>
          <p:txBody>
            <a:bodyPr wrap="none" lIns="0" tIns="0" rIns="0" bIns="0"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a:t>
              </a:r>
              <a:r>
                <a:rPr kumimoji="0" lang="tr-TR" sz="10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100</a:t>
              </a:r>
              <a:endParaRPr kumimoji="0" lang="tr-TR" sz="10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grpSp>
      <p:grpSp>
        <p:nvGrpSpPr>
          <p:cNvPr id="53" name="Group 52">
            <a:extLst>
              <a:ext uri="{FF2B5EF4-FFF2-40B4-BE49-F238E27FC236}">
                <a16:creationId xmlns:a16="http://schemas.microsoft.com/office/drawing/2014/main" id="{2BD0EB8D-CF3B-6245-97D2-63E4E00D6248}"/>
              </a:ext>
            </a:extLst>
          </p:cNvPr>
          <p:cNvGrpSpPr/>
          <p:nvPr/>
        </p:nvGrpSpPr>
        <p:grpSpPr>
          <a:xfrm>
            <a:off x="4904749" y="2914554"/>
            <a:ext cx="455799" cy="290076"/>
            <a:chOff x="7154560" y="2854364"/>
            <a:chExt cx="414363" cy="263705"/>
          </a:xfrm>
        </p:grpSpPr>
        <p:sp>
          <p:nvSpPr>
            <p:cNvPr id="54" name="Rounded Rectangular Callout 53">
              <a:extLst>
                <a:ext uri="{FF2B5EF4-FFF2-40B4-BE49-F238E27FC236}">
                  <a16:creationId xmlns:a16="http://schemas.microsoft.com/office/drawing/2014/main" id="{4FB25F48-DABA-B945-853A-556848DA48FD}"/>
                </a:ext>
              </a:extLst>
            </p:cNvPr>
            <p:cNvSpPr/>
            <p:nvPr/>
          </p:nvSpPr>
          <p:spPr>
            <a:xfrm>
              <a:off x="7154560" y="2854364"/>
              <a:ext cx="414363" cy="263705"/>
            </a:xfrm>
            <a:prstGeom prst="wedgeRoundRectCallout">
              <a:avLst>
                <a:gd name="adj1" fmla="val 34867"/>
                <a:gd name="adj2" fmla="val 93662"/>
                <a:gd name="adj3" fmla="val 16667"/>
              </a:avLst>
            </a:prstGeom>
            <a:solidFill>
              <a:schemeClr val="bg1"/>
            </a:solidFill>
            <a:ln w="25400">
              <a:solidFill>
                <a:schemeClr val="bg1">
                  <a:lumMod val="85000"/>
                </a:schemeClr>
              </a:solidFill>
            </a:ln>
            <a:effectLst>
              <a:outerShdw blurRad="88900" dist="38100" dir="5400000" algn="t"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55" name="TextBox 54">
              <a:extLst>
                <a:ext uri="{FF2B5EF4-FFF2-40B4-BE49-F238E27FC236}">
                  <a16:creationId xmlns:a16="http://schemas.microsoft.com/office/drawing/2014/main" id="{3B8B6547-643B-904F-86E1-EF5200B255E5}"/>
                </a:ext>
              </a:extLst>
            </p:cNvPr>
            <p:cNvSpPr txBox="1"/>
            <p:nvPr/>
          </p:nvSpPr>
          <p:spPr>
            <a:xfrm>
              <a:off x="7251134" y="2908218"/>
              <a:ext cx="221214" cy="153888"/>
            </a:xfrm>
            <a:prstGeom prst="rect">
              <a:avLst/>
            </a:prstGeom>
            <a:noFill/>
          </p:spPr>
          <p:txBody>
            <a:bodyPr wrap="none" lIns="0" tIns="0" rIns="0" bIns="0"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a:t>
              </a:r>
              <a:r>
                <a:rPr kumimoji="0" lang="tr-TR" sz="10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4</a:t>
              </a:r>
              <a:endParaRPr kumimoji="0" lang="tr-TR" sz="10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grpSp>
      <p:grpSp>
        <p:nvGrpSpPr>
          <p:cNvPr id="65" name="Group 64">
            <a:extLst>
              <a:ext uri="{FF2B5EF4-FFF2-40B4-BE49-F238E27FC236}">
                <a16:creationId xmlns:a16="http://schemas.microsoft.com/office/drawing/2014/main" id="{6E544173-D82F-714E-A302-3981AC2C3F52}"/>
              </a:ext>
            </a:extLst>
          </p:cNvPr>
          <p:cNvGrpSpPr/>
          <p:nvPr/>
        </p:nvGrpSpPr>
        <p:grpSpPr>
          <a:xfrm>
            <a:off x="4455300" y="4685511"/>
            <a:ext cx="455799" cy="290076"/>
            <a:chOff x="7154560" y="2854364"/>
            <a:chExt cx="414363" cy="263705"/>
          </a:xfrm>
        </p:grpSpPr>
        <p:sp>
          <p:nvSpPr>
            <p:cNvPr id="66" name="Rounded Rectangular Callout 65">
              <a:extLst>
                <a:ext uri="{FF2B5EF4-FFF2-40B4-BE49-F238E27FC236}">
                  <a16:creationId xmlns:a16="http://schemas.microsoft.com/office/drawing/2014/main" id="{0C2CFF9C-114D-BE4E-9F47-9FFE64364D06}"/>
                </a:ext>
              </a:extLst>
            </p:cNvPr>
            <p:cNvSpPr/>
            <p:nvPr/>
          </p:nvSpPr>
          <p:spPr>
            <a:xfrm>
              <a:off x="7154560" y="2854364"/>
              <a:ext cx="414363" cy="263705"/>
            </a:xfrm>
            <a:prstGeom prst="wedgeRoundRectCallout">
              <a:avLst>
                <a:gd name="adj1" fmla="val 74661"/>
                <a:gd name="adj2" fmla="val 8396"/>
                <a:gd name="adj3" fmla="val 16667"/>
              </a:avLst>
            </a:prstGeom>
            <a:solidFill>
              <a:schemeClr val="bg1"/>
            </a:solidFill>
            <a:ln w="25400">
              <a:solidFill>
                <a:schemeClr val="bg1">
                  <a:lumMod val="85000"/>
                </a:schemeClr>
              </a:solidFill>
            </a:ln>
            <a:effectLst>
              <a:outerShdw blurRad="88900" dist="38100" dir="5400000" algn="t"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67" name="TextBox 66">
              <a:extLst>
                <a:ext uri="{FF2B5EF4-FFF2-40B4-BE49-F238E27FC236}">
                  <a16:creationId xmlns:a16="http://schemas.microsoft.com/office/drawing/2014/main" id="{662D3C9D-06C8-8247-B9E2-7A5AE6C20A38}"/>
                </a:ext>
              </a:extLst>
            </p:cNvPr>
            <p:cNvSpPr txBox="1"/>
            <p:nvPr/>
          </p:nvSpPr>
          <p:spPr>
            <a:xfrm>
              <a:off x="7251134" y="2914438"/>
              <a:ext cx="221214" cy="153888"/>
            </a:xfrm>
            <a:prstGeom prst="rect">
              <a:avLst/>
            </a:prstGeom>
            <a:noFill/>
          </p:spPr>
          <p:txBody>
            <a:bodyPr wrap="none" lIns="0" tIns="0" rIns="0" bIns="0"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a:t>
              </a:r>
              <a:r>
                <a:rPr kumimoji="0" lang="tr-TR" sz="10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4</a:t>
              </a:r>
              <a:endParaRPr kumimoji="0" lang="tr-TR" sz="10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grpSp>
      <p:grpSp>
        <p:nvGrpSpPr>
          <p:cNvPr id="68" name="Group 67">
            <a:extLst>
              <a:ext uri="{FF2B5EF4-FFF2-40B4-BE49-F238E27FC236}">
                <a16:creationId xmlns:a16="http://schemas.microsoft.com/office/drawing/2014/main" id="{F0BC7C3A-B6BC-BB41-8391-573A6541A89C}"/>
              </a:ext>
            </a:extLst>
          </p:cNvPr>
          <p:cNvGrpSpPr/>
          <p:nvPr/>
        </p:nvGrpSpPr>
        <p:grpSpPr>
          <a:xfrm>
            <a:off x="4454390" y="4294874"/>
            <a:ext cx="501379" cy="290076"/>
            <a:chOff x="7133842" y="2854364"/>
            <a:chExt cx="455799" cy="263705"/>
          </a:xfrm>
        </p:grpSpPr>
        <p:sp>
          <p:nvSpPr>
            <p:cNvPr id="69" name="Rounded Rectangular Callout 68">
              <a:extLst>
                <a:ext uri="{FF2B5EF4-FFF2-40B4-BE49-F238E27FC236}">
                  <a16:creationId xmlns:a16="http://schemas.microsoft.com/office/drawing/2014/main" id="{90DF4DA3-EE8D-A449-B4E1-D82D6A3D3FD7}"/>
                </a:ext>
              </a:extLst>
            </p:cNvPr>
            <p:cNvSpPr/>
            <p:nvPr/>
          </p:nvSpPr>
          <p:spPr>
            <a:xfrm>
              <a:off x="7133842" y="2854364"/>
              <a:ext cx="455799" cy="263705"/>
            </a:xfrm>
            <a:prstGeom prst="wedgeRoundRectCallout">
              <a:avLst>
                <a:gd name="adj1" fmla="val 74661"/>
                <a:gd name="adj2" fmla="val 8396"/>
                <a:gd name="adj3" fmla="val 16667"/>
              </a:avLst>
            </a:prstGeom>
            <a:solidFill>
              <a:schemeClr val="bg1"/>
            </a:solidFill>
            <a:ln w="25400">
              <a:solidFill>
                <a:schemeClr val="bg1">
                  <a:lumMod val="85000"/>
                </a:schemeClr>
              </a:solidFill>
            </a:ln>
            <a:effectLst>
              <a:outerShdw blurRad="88900" dist="38100" dir="5400000" algn="t"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71" name="TextBox 70">
              <a:extLst>
                <a:ext uri="{FF2B5EF4-FFF2-40B4-BE49-F238E27FC236}">
                  <a16:creationId xmlns:a16="http://schemas.microsoft.com/office/drawing/2014/main" id="{C15156AA-A3CB-9845-933B-A7281D04D818}"/>
                </a:ext>
              </a:extLst>
            </p:cNvPr>
            <p:cNvSpPr txBox="1"/>
            <p:nvPr/>
          </p:nvSpPr>
          <p:spPr>
            <a:xfrm>
              <a:off x="7205449" y="2914438"/>
              <a:ext cx="312585" cy="153888"/>
            </a:xfrm>
            <a:prstGeom prst="rect">
              <a:avLst/>
            </a:prstGeom>
            <a:noFill/>
          </p:spPr>
          <p:txBody>
            <a:bodyPr wrap="none" lIns="0" tIns="0" rIns="0" bIns="0"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a:t>
              </a:r>
              <a:r>
                <a:rPr kumimoji="0" lang="tr-TR" sz="10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43</a:t>
              </a:r>
              <a:endParaRPr kumimoji="0" lang="tr-TR" sz="10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grpSp>
      <p:grpSp>
        <p:nvGrpSpPr>
          <p:cNvPr id="72" name="Group 71">
            <a:extLst>
              <a:ext uri="{FF2B5EF4-FFF2-40B4-BE49-F238E27FC236}">
                <a16:creationId xmlns:a16="http://schemas.microsoft.com/office/drawing/2014/main" id="{FE345709-A464-2643-95F6-854B56F3E653}"/>
              </a:ext>
            </a:extLst>
          </p:cNvPr>
          <p:cNvGrpSpPr/>
          <p:nvPr/>
        </p:nvGrpSpPr>
        <p:grpSpPr>
          <a:xfrm>
            <a:off x="4577641" y="3782285"/>
            <a:ext cx="455799" cy="290076"/>
            <a:chOff x="7154560" y="2854364"/>
            <a:chExt cx="414363" cy="263705"/>
          </a:xfrm>
        </p:grpSpPr>
        <p:sp>
          <p:nvSpPr>
            <p:cNvPr id="73" name="Rounded Rectangular Callout 72">
              <a:extLst>
                <a:ext uri="{FF2B5EF4-FFF2-40B4-BE49-F238E27FC236}">
                  <a16:creationId xmlns:a16="http://schemas.microsoft.com/office/drawing/2014/main" id="{5BA25348-48A7-D343-915E-B25B9915B084}"/>
                </a:ext>
              </a:extLst>
            </p:cNvPr>
            <p:cNvSpPr/>
            <p:nvPr/>
          </p:nvSpPr>
          <p:spPr>
            <a:xfrm>
              <a:off x="7154560" y="2854364"/>
              <a:ext cx="414363" cy="263705"/>
            </a:xfrm>
            <a:prstGeom prst="wedgeRoundRectCallout">
              <a:avLst>
                <a:gd name="adj1" fmla="val 74661"/>
                <a:gd name="adj2" fmla="val 8396"/>
                <a:gd name="adj3" fmla="val 16667"/>
              </a:avLst>
            </a:prstGeom>
            <a:solidFill>
              <a:schemeClr val="bg1"/>
            </a:solidFill>
            <a:ln w="25400">
              <a:solidFill>
                <a:schemeClr val="bg1">
                  <a:lumMod val="85000"/>
                </a:schemeClr>
              </a:solidFill>
            </a:ln>
            <a:effectLst>
              <a:outerShdw blurRad="88900" dist="38100" dir="5400000" algn="t"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74" name="TextBox 73">
              <a:extLst>
                <a:ext uri="{FF2B5EF4-FFF2-40B4-BE49-F238E27FC236}">
                  <a16:creationId xmlns:a16="http://schemas.microsoft.com/office/drawing/2014/main" id="{BC2A2A23-1ED3-C04E-9173-B454AC2C8E57}"/>
                </a:ext>
              </a:extLst>
            </p:cNvPr>
            <p:cNvSpPr txBox="1"/>
            <p:nvPr/>
          </p:nvSpPr>
          <p:spPr>
            <a:xfrm>
              <a:off x="7251134" y="2914438"/>
              <a:ext cx="221214" cy="153888"/>
            </a:xfrm>
            <a:prstGeom prst="rect">
              <a:avLst/>
            </a:prstGeom>
            <a:noFill/>
          </p:spPr>
          <p:txBody>
            <a:bodyPr wrap="none" lIns="0" tIns="0" rIns="0" bIns="0"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a:t>
              </a:r>
              <a:r>
                <a:rPr kumimoji="0" lang="tr-TR" sz="10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4</a:t>
              </a:r>
              <a:endParaRPr kumimoji="0" lang="tr-TR" sz="10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grpSp>
      <p:grpSp>
        <p:nvGrpSpPr>
          <p:cNvPr id="75" name="Group 74">
            <a:extLst>
              <a:ext uri="{FF2B5EF4-FFF2-40B4-BE49-F238E27FC236}">
                <a16:creationId xmlns:a16="http://schemas.microsoft.com/office/drawing/2014/main" id="{192B9472-33BE-C54D-AE27-794CB8711DCA}"/>
              </a:ext>
            </a:extLst>
          </p:cNvPr>
          <p:cNvGrpSpPr/>
          <p:nvPr/>
        </p:nvGrpSpPr>
        <p:grpSpPr>
          <a:xfrm>
            <a:off x="4370489" y="5038450"/>
            <a:ext cx="501379" cy="290076"/>
            <a:chOff x="7133842" y="2854364"/>
            <a:chExt cx="455799" cy="263705"/>
          </a:xfrm>
        </p:grpSpPr>
        <p:sp>
          <p:nvSpPr>
            <p:cNvPr id="76" name="Rounded Rectangular Callout 75">
              <a:extLst>
                <a:ext uri="{FF2B5EF4-FFF2-40B4-BE49-F238E27FC236}">
                  <a16:creationId xmlns:a16="http://schemas.microsoft.com/office/drawing/2014/main" id="{7960EB5A-0641-6249-8E10-24A6F891A663}"/>
                </a:ext>
              </a:extLst>
            </p:cNvPr>
            <p:cNvSpPr/>
            <p:nvPr/>
          </p:nvSpPr>
          <p:spPr>
            <a:xfrm>
              <a:off x="7133842" y="2854364"/>
              <a:ext cx="455799" cy="263705"/>
            </a:xfrm>
            <a:prstGeom prst="wedgeRoundRectCallout">
              <a:avLst>
                <a:gd name="adj1" fmla="val 74661"/>
                <a:gd name="adj2" fmla="val 8396"/>
                <a:gd name="adj3" fmla="val 16667"/>
              </a:avLst>
            </a:prstGeom>
            <a:solidFill>
              <a:schemeClr val="bg1"/>
            </a:solidFill>
            <a:ln w="25400">
              <a:solidFill>
                <a:schemeClr val="bg1">
                  <a:lumMod val="85000"/>
                </a:schemeClr>
              </a:solidFill>
            </a:ln>
            <a:effectLst>
              <a:outerShdw blurRad="88900" dist="38100" dir="5400000" algn="t"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77" name="TextBox 76">
              <a:extLst>
                <a:ext uri="{FF2B5EF4-FFF2-40B4-BE49-F238E27FC236}">
                  <a16:creationId xmlns:a16="http://schemas.microsoft.com/office/drawing/2014/main" id="{A3397656-07EE-F343-AB58-E26C0CAAE6F3}"/>
                </a:ext>
              </a:extLst>
            </p:cNvPr>
            <p:cNvSpPr txBox="1"/>
            <p:nvPr/>
          </p:nvSpPr>
          <p:spPr>
            <a:xfrm>
              <a:off x="7205449" y="2914438"/>
              <a:ext cx="312585" cy="153888"/>
            </a:xfrm>
            <a:prstGeom prst="rect">
              <a:avLst/>
            </a:prstGeom>
            <a:noFill/>
          </p:spPr>
          <p:txBody>
            <a:bodyPr wrap="none" lIns="0" tIns="0" rIns="0" bIns="0"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a:t>
              </a:r>
              <a:r>
                <a:rPr kumimoji="0" lang="tr-TR" sz="10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43</a:t>
              </a:r>
              <a:endParaRPr kumimoji="0" lang="tr-TR" sz="10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grpSp>
      <p:grpSp>
        <p:nvGrpSpPr>
          <p:cNvPr id="78" name="Group 77">
            <a:extLst>
              <a:ext uri="{FF2B5EF4-FFF2-40B4-BE49-F238E27FC236}">
                <a16:creationId xmlns:a16="http://schemas.microsoft.com/office/drawing/2014/main" id="{7B4CC0F2-8BCD-5D41-B88A-4AE9D1327E03}"/>
              </a:ext>
            </a:extLst>
          </p:cNvPr>
          <p:cNvGrpSpPr/>
          <p:nvPr/>
        </p:nvGrpSpPr>
        <p:grpSpPr>
          <a:xfrm>
            <a:off x="4314344" y="5435690"/>
            <a:ext cx="551517" cy="290076"/>
            <a:chOff x="7111052" y="2854364"/>
            <a:chExt cx="501379" cy="263705"/>
          </a:xfrm>
        </p:grpSpPr>
        <p:sp>
          <p:nvSpPr>
            <p:cNvPr id="79" name="Rounded Rectangular Callout 78">
              <a:extLst>
                <a:ext uri="{FF2B5EF4-FFF2-40B4-BE49-F238E27FC236}">
                  <a16:creationId xmlns:a16="http://schemas.microsoft.com/office/drawing/2014/main" id="{F5891D11-4427-A248-A1D9-3F4952EBC57F}"/>
                </a:ext>
              </a:extLst>
            </p:cNvPr>
            <p:cNvSpPr/>
            <p:nvPr/>
          </p:nvSpPr>
          <p:spPr>
            <a:xfrm>
              <a:off x="7111052" y="2854364"/>
              <a:ext cx="501379" cy="263705"/>
            </a:xfrm>
            <a:prstGeom prst="wedgeRoundRectCallout">
              <a:avLst>
                <a:gd name="adj1" fmla="val 74661"/>
                <a:gd name="adj2" fmla="val 8396"/>
                <a:gd name="adj3" fmla="val 16667"/>
              </a:avLst>
            </a:prstGeom>
            <a:solidFill>
              <a:schemeClr val="bg1"/>
            </a:solidFill>
            <a:ln w="25400">
              <a:solidFill>
                <a:schemeClr val="bg1">
                  <a:lumMod val="85000"/>
                </a:schemeClr>
              </a:solidFill>
            </a:ln>
            <a:effectLst>
              <a:outerShdw blurRad="88900" dist="38100" dir="5400000" algn="t"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80" name="TextBox 79">
              <a:extLst>
                <a:ext uri="{FF2B5EF4-FFF2-40B4-BE49-F238E27FC236}">
                  <a16:creationId xmlns:a16="http://schemas.microsoft.com/office/drawing/2014/main" id="{8BA553A8-D1B1-E547-8891-8E0B187B7F33}"/>
                </a:ext>
              </a:extLst>
            </p:cNvPr>
            <p:cNvSpPr txBox="1"/>
            <p:nvPr/>
          </p:nvSpPr>
          <p:spPr>
            <a:xfrm>
              <a:off x="7205449" y="2914438"/>
              <a:ext cx="312585" cy="153888"/>
            </a:xfrm>
            <a:prstGeom prst="rect">
              <a:avLst/>
            </a:prstGeom>
            <a:noFill/>
          </p:spPr>
          <p:txBody>
            <a:bodyPr wrap="none" lIns="0" tIns="0" rIns="0" bIns="0"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a:t>
              </a:r>
              <a:r>
                <a:rPr kumimoji="0" lang="tr-TR" sz="10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94</a:t>
              </a:r>
              <a:endParaRPr kumimoji="0" lang="tr-TR" sz="10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grpSp>
      <p:grpSp>
        <p:nvGrpSpPr>
          <p:cNvPr id="81" name="Group 80">
            <a:extLst>
              <a:ext uri="{FF2B5EF4-FFF2-40B4-BE49-F238E27FC236}">
                <a16:creationId xmlns:a16="http://schemas.microsoft.com/office/drawing/2014/main" id="{3B7785E3-25DA-D14C-871C-D5E4AFC8CCE5}"/>
              </a:ext>
            </a:extLst>
          </p:cNvPr>
          <p:cNvGrpSpPr/>
          <p:nvPr/>
        </p:nvGrpSpPr>
        <p:grpSpPr>
          <a:xfrm>
            <a:off x="7159489" y="4604668"/>
            <a:ext cx="455799" cy="290076"/>
            <a:chOff x="7154560" y="2854364"/>
            <a:chExt cx="414363" cy="263705"/>
          </a:xfrm>
        </p:grpSpPr>
        <p:sp>
          <p:nvSpPr>
            <p:cNvPr id="82" name="Rounded Rectangular Callout 81">
              <a:extLst>
                <a:ext uri="{FF2B5EF4-FFF2-40B4-BE49-F238E27FC236}">
                  <a16:creationId xmlns:a16="http://schemas.microsoft.com/office/drawing/2014/main" id="{288D0F23-2DB1-ED43-A769-757CEC64D72C}"/>
                </a:ext>
              </a:extLst>
            </p:cNvPr>
            <p:cNvSpPr/>
            <p:nvPr/>
          </p:nvSpPr>
          <p:spPr>
            <a:xfrm>
              <a:off x="7154560" y="2854364"/>
              <a:ext cx="414363" cy="263705"/>
            </a:xfrm>
            <a:prstGeom prst="wedgeRoundRectCallout">
              <a:avLst>
                <a:gd name="adj1" fmla="val 34867"/>
                <a:gd name="adj2" fmla="val 93662"/>
                <a:gd name="adj3" fmla="val 16667"/>
              </a:avLst>
            </a:prstGeom>
            <a:solidFill>
              <a:schemeClr val="bg1"/>
            </a:solidFill>
            <a:ln w="25400">
              <a:solidFill>
                <a:schemeClr val="bg1">
                  <a:lumMod val="85000"/>
                </a:schemeClr>
              </a:solidFill>
            </a:ln>
            <a:effectLst>
              <a:outerShdw blurRad="88900" dist="38100" dir="5400000" algn="t"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90" name="TextBox 89">
              <a:extLst>
                <a:ext uri="{FF2B5EF4-FFF2-40B4-BE49-F238E27FC236}">
                  <a16:creationId xmlns:a16="http://schemas.microsoft.com/office/drawing/2014/main" id="{019604AC-2E59-6546-A99B-DD03EBD417B1}"/>
                </a:ext>
              </a:extLst>
            </p:cNvPr>
            <p:cNvSpPr txBox="1"/>
            <p:nvPr/>
          </p:nvSpPr>
          <p:spPr>
            <a:xfrm>
              <a:off x="7251134" y="2914438"/>
              <a:ext cx="221214" cy="153888"/>
            </a:xfrm>
            <a:prstGeom prst="rect">
              <a:avLst/>
            </a:prstGeom>
            <a:noFill/>
          </p:spPr>
          <p:txBody>
            <a:bodyPr wrap="none" lIns="0" tIns="0" rIns="0" bIns="0"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a:t>
              </a:r>
              <a:r>
                <a:rPr kumimoji="0" lang="tr-TR" sz="10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6</a:t>
              </a:r>
              <a:endParaRPr kumimoji="0" lang="tr-TR" sz="1000" b="1" i="0" u="sng" strike="noStrike" kern="1200" cap="none" spc="0" normalizeH="0" baseline="0" noProof="0" dirty="0">
                <a:ln>
                  <a:noFill/>
                </a:ln>
                <a:solidFill>
                  <a:srgbClr val="93BC4F">
                    <a:lumMod val="75000"/>
                  </a:srgbClr>
                </a:solidFill>
                <a:effectLst/>
                <a:uLnTx/>
                <a:uFillTx/>
                <a:latin typeface="Verdana" panose="020B0604030504040204"/>
                <a:ea typeface="Open Sans" panose="020B0606030504020204" pitchFamily="34" charset="0"/>
                <a:cs typeface="Open Sans" panose="020B0606030504020204" pitchFamily="34" charset="0"/>
              </a:endParaRPr>
            </a:p>
          </p:txBody>
        </p:sp>
      </p:grpSp>
      <p:sp>
        <p:nvSpPr>
          <p:cNvPr id="93" name="TextBox 92">
            <a:extLst>
              <a:ext uri="{FF2B5EF4-FFF2-40B4-BE49-F238E27FC236}">
                <a16:creationId xmlns:a16="http://schemas.microsoft.com/office/drawing/2014/main" id="{34128ABA-455B-5741-B61E-A3C5F8FEF1FA}"/>
              </a:ext>
            </a:extLst>
          </p:cNvPr>
          <p:cNvSpPr txBox="1"/>
          <p:nvPr/>
        </p:nvSpPr>
        <p:spPr>
          <a:xfrm>
            <a:off x="1380908" y="5451681"/>
            <a:ext cx="2914580"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Teorik olarak geri kazanılabilen ısı</a:t>
            </a:r>
          </a:p>
        </p:txBody>
      </p:sp>
      <p:sp>
        <p:nvSpPr>
          <p:cNvPr id="100" name="TextBox 99">
            <a:extLst>
              <a:ext uri="{FF2B5EF4-FFF2-40B4-BE49-F238E27FC236}">
                <a16:creationId xmlns:a16="http://schemas.microsoft.com/office/drawing/2014/main" id="{1AFC99BE-9E07-CC4F-A98A-C87493785019}"/>
              </a:ext>
            </a:extLst>
          </p:cNvPr>
          <p:cNvSpPr txBox="1"/>
          <p:nvPr/>
        </p:nvSpPr>
        <p:spPr>
          <a:xfrm>
            <a:off x="1390526" y="5053574"/>
            <a:ext cx="2904962" cy="261610"/>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0000">
                    <a:lumMod val="75000"/>
                    <a:lumOff val="25000"/>
                  </a:srgbClr>
                </a:solidFill>
                <a:effectLst/>
                <a:uLnTx/>
                <a:uFillTx/>
                <a:latin typeface="Verdana" panose="020B0604030504040204"/>
                <a:ea typeface="Open Sans" panose="020B0606030504020204" pitchFamily="34" charset="0"/>
                <a:cs typeface="Open Sans" panose="020B0606030504020204" pitchFamily="34" charset="0"/>
              </a:rPr>
              <a:t>Son soğutucudan ısı geri kazanımı</a:t>
            </a:r>
          </a:p>
        </p:txBody>
      </p:sp>
    </p:spTree>
    <p:extLst>
      <p:ext uri="{BB962C8B-B14F-4D97-AF65-F5344CB8AC3E}">
        <p14:creationId xmlns:p14="http://schemas.microsoft.com/office/powerpoint/2010/main" val="225497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42" presetClass="path" presetSubtype="0" decel="100000" fill="hold" nodeType="withEffect">
                                  <p:stCondLst>
                                    <p:cond delay="0"/>
                                  </p:stCondLst>
                                  <p:childTnLst>
                                    <p:animMotion origin="layout" path="M 0 4.07407E-6 L 0 0.03541 " pathEditMode="relative" rAng="0" ptsTypes="AA">
                                      <p:cBhvr>
                                        <p:cTn id="9" dur="1000" spd="-100000" fill="hold"/>
                                        <p:tgtEl>
                                          <p:spTgt spid="30"/>
                                        </p:tgtEl>
                                        <p:attrNameLst>
                                          <p:attrName>ppt_x</p:attrName>
                                          <p:attrName>ppt_y</p:attrName>
                                        </p:attrNameLst>
                                      </p:cBhvr>
                                      <p:rCtr x="0" y="1759"/>
                                    </p:animMotion>
                                  </p:childTnLst>
                                </p:cTn>
                              </p:par>
                              <p:par>
                                <p:cTn id="10" presetID="6" presetClass="entr" presetSubtype="32"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out)">
                                      <p:cBhvr>
                                        <p:cTn id="12" dur="1000"/>
                                        <p:tgtEl>
                                          <p:spTgt spid="29"/>
                                        </p:tgtEl>
                                      </p:cBhvr>
                                    </p:animEffect>
                                  </p:childTnLst>
                                </p:cTn>
                              </p:par>
                              <p:par>
                                <p:cTn id="13" presetID="6" presetClass="entr" presetSubtype="32" fill="hold"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500"/>
                                        <p:tgtEl>
                                          <p:spTgt spid="3"/>
                                        </p:tgtEl>
                                      </p:cBhvr>
                                    </p:animEffect>
                                  </p:childTnLst>
                                </p:cTn>
                              </p:par>
                              <p:par>
                                <p:cTn id="16" presetID="10" presetClass="entr" presetSubtype="0" fill="hold" grpId="0" nodeType="withEffect">
                                  <p:stCondLst>
                                    <p:cond delay="110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1000"/>
                                        <p:tgtEl>
                                          <p:spTgt spid="83"/>
                                        </p:tgtEl>
                                      </p:cBhvr>
                                    </p:animEffect>
                                  </p:childTnLst>
                                </p:cTn>
                              </p:par>
                              <p:par>
                                <p:cTn id="19" presetID="42" presetClass="path" presetSubtype="0" decel="100000" fill="hold" grpId="1" nodeType="withEffect">
                                  <p:stCondLst>
                                    <p:cond delay="1100"/>
                                  </p:stCondLst>
                                  <p:childTnLst>
                                    <p:animMotion origin="layout" path="M 6.25E-7 2.59259E-6 L 0.05755 2.59259E-6 " pathEditMode="relative" rAng="0" ptsTypes="AA">
                                      <p:cBhvr>
                                        <p:cTn id="20" dur="1000" spd="-100000" fill="hold"/>
                                        <p:tgtEl>
                                          <p:spTgt spid="83"/>
                                        </p:tgtEl>
                                        <p:attrNameLst>
                                          <p:attrName>ppt_x</p:attrName>
                                          <p:attrName>ppt_y</p:attrName>
                                        </p:attrNameLst>
                                      </p:cBhvr>
                                      <p:rCtr x="2878" y="0"/>
                                    </p:animMotion>
                                  </p:childTnLst>
                                </p:cTn>
                              </p:par>
                              <p:par>
                                <p:cTn id="21" presetID="10" presetClass="entr" presetSubtype="0" fill="hold" nodeType="withEffect">
                                  <p:stCondLst>
                                    <p:cond delay="140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1000"/>
                                        <p:tgtEl>
                                          <p:spTgt spid="81"/>
                                        </p:tgtEl>
                                      </p:cBhvr>
                                    </p:animEffect>
                                  </p:childTnLst>
                                </p:cTn>
                              </p:par>
                              <p:par>
                                <p:cTn id="24" presetID="42" presetClass="path" presetSubtype="0" decel="100000" fill="hold" nodeType="withEffect">
                                  <p:stCondLst>
                                    <p:cond delay="1400"/>
                                  </p:stCondLst>
                                  <p:childTnLst>
                                    <p:animMotion origin="layout" path="M 6.25E-7 -2.59259E-6 L 0.03555 -2.59259E-6 " pathEditMode="relative" rAng="0" ptsTypes="AA">
                                      <p:cBhvr>
                                        <p:cTn id="25" dur="1000" spd="-100000" fill="hold"/>
                                        <p:tgtEl>
                                          <p:spTgt spid="81"/>
                                        </p:tgtEl>
                                        <p:attrNameLst>
                                          <p:attrName>ppt_x</p:attrName>
                                          <p:attrName>ppt_y</p:attrName>
                                        </p:attrNameLst>
                                      </p:cBhvr>
                                      <p:rCtr x="1771" y="0"/>
                                    </p:animMotion>
                                  </p:childTnLst>
                                </p:cTn>
                              </p:par>
                              <p:par>
                                <p:cTn id="26" presetID="10" presetClass="entr" presetSubtype="0" fill="hold" grpId="0" nodeType="withEffect">
                                  <p:stCondLst>
                                    <p:cond delay="150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1000"/>
                                        <p:tgtEl>
                                          <p:spTgt spid="89"/>
                                        </p:tgtEl>
                                      </p:cBhvr>
                                    </p:animEffect>
                                  </p:childTnLst>
                                </p:cTn>
                              </p:par>
                              <p:par>
                                <p:cTn id="29" presetID="42" presetClass="path" presetSubtype="0" decel="100000" fill="hold" grpId="1" nodeType="withEffect">
                                  <p:stCondLst>
                                    <p:cond delay="1500"/>
                                  </p:stCondLst>
                                  <p:childTnLst>
                                    <p:animMotion origin="layout" path="M -1.66667E-6 -2.59259E-6 L 0.03698 -2.59259E-6 " pathEditMode="relative" rAng="0" ptsTypes="AA">
                                      <p:cBhvr>
                                        <p:cTn id="30" dur="1000" spd="-100000" fill="hold"/>
                                        <p:tgtEl>
                                          <p:spTgt spid="89"/>
                                        </p:tgtEl>
                                        <p:attrNameLst>
                                          <p:attrName>ppt_x</p:attrName>
                                          <p:attrName>ppt_y</p:attrName>
                                        </p:attrNameLst>
                                      </p:cBhvr>
                                      <p:rCtr x="1849" y="0"/>
                                    </p:animMotion>
                                  </p:childTnLst>
                                </p:cTn>
                              </p:par>
                              <p:par>
                                <p:cTn id="31" presetID="10" presetClass="entr" presetSubtype="0" fill="hold"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childTnLst>
                                </p:cTn>
                              </p:par>
                              <p:par>
                                <p:cTn id="34" presetID="42" presetClass="path" presetSubtype="0" decel="100000" fill="hold" nodeType="withEffect">
                                  <p:stCondLst>
                                    <p:cond delay="1000"/>
                                  </p:stCondLst>
                                  <p:childTnLst>
                                    <p:animMotion origin="layout" path="M 4.16667E-6 1.48148E-6 L 0.04127 1.48148E-6 " pathEditMode="relative" rAng="0" ptsTypes="AA">
                                      <p:cBhvr>
                                        <p:cTn id="35" dur="1000" spd="-100000" fill="hold"/>
                                        <p:tgtEl>
                                          <p:spTgt spid="2"/>
                                        </p:tgtEl>
                                        <p:attrNameLst>
                                          <p:attrName>ppt_x</p:attrName>
                                          <p:attrName>ppt_y</p:attrName>
                                        </p:attrNameLst>
                                      </p:cBhvr>
                                      <p:rCtr x="2057" y="0"/>
                                    </p:animMotion>
                                  </p:childTnLst>
                                </p:cTn>
                              </p:par>
                              <p:par>
                                <p:cTn id="36" presetID="10" presetClass="entr" presetSubtype="0" fill="hold" grpId="0" nodeType="withEffect">
                                  <p:stCondLst>
                                    <p:cond delay="120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1000"/>
                                        <p:tgtEl>
                                          <p:spTgt spid="84"/>
                                        </p:tgtEl>
                                      </p:cBhvr>
                                    </p:animEffect>
                                  </p:childTnLst>
                                </p:cTn>
                              </p:par>
                              <p:par>
                                <p:cTn id="39" presetID="42" presetClass="path" presetSubtype="0" decel="100000" fill="hold" grpId="1" nodeType="withEffect">
                                  <p:stCondLst>
                                    <p:cond delay="1200"/>
                                  </p:stCondLst>
                                  <p:childTnLst>
                                    <p:animMotion origin="layout" path="M -1.66667E-6 2.59259E-6 L -0.03528 2.59259E-6 " pathEditMode="relative" rAng="0" ptsTypes="AA">
                                      <p:cBhvr>
                                        <p:cTn id="40" dur="1000" spd="-100000" fill="hold"/>
                                        <p:tgtEl>
                                          <p:spTgt spid="84"/>
                                        </p:tgtEl>
                                        <p:attrNameLst>
                                          <p:attrName>ppt_x</p:attrName>
                                          <p:attrName>ppt_y</p:attrName>
                                        </p:attrNameLst>
                                      </p:cBhvr>
                                      <p:rCtr x="-1771" y="0"/>
                                    </p:animMotion>
                                  </p:childTnLst>
                                </p:cTn>
                              </p:par>
                              <p:par>
                                <p:cTn id="41" presetID="10" presetClass="entr" presetSubtype="0" fill="hold" nodeType="withEffect">
                                  <p:stCondLst>
                                    <p:cond delay="110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childTnLst>
                                </p:cTn>
                              </p:par>
                              <p:par>
                                <p:cTn id="44" presetID="42" presetClass="path" presetSubtype="0" decel="100000" fill="hold" nodeType="withEffect">
                                  <p:stCondLst>
                                    <p:cond delay="1100"/>
                                  </p:stCondLst>
                                  <p:childTnLst>
                                    <p:animMotion origin="layout" path="M -1.66667E-6 2.59259E-6 L -0.03528 2.59259E-6 " pathEditMode="relative" rAng="0" ptsTypes="AA">
                                      <p:cBhvr>
                                        <p:cTn id="45" dur="1000" spd="-100000" fill="hold"/>
                                        <p:tgtEl>
                                          <p:spTgt spid="53"/>
                                        </p:tgtEl>
                                        <p:attrNameLst>
                                          <p:attrName>ppt_x</p:attrName>
                                          <p:attrName>ppt_y</p:attrName>
                                        </p:attrNameLst>
                                      </p:cBhvr>
                                      <p:rCtr x="-1771" y="0"/>
                                    </p:animMotion>
                                  </p:childTnLst>
                                </p:cTn>
                              </p:par>
                              <p:par>
                                <p:cTn id="46" presetID="10" presetClass="entr" presetSubtype="0" fill="hold" grpId="0" nodeType="withEffect">
                                  <p:stCondLst>
                                    <p:cond delay="130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1000"/>
                                        <p:tgtEl>
                                          <p:spTgt spid="85"/>
                                        </p:tgtEl>
                                      </p:cBhvr>
                                    </p:animEffect>
                                  </p:childTnLst>
                                </p:cTn>
                              </p:par>
                              <p:par>
                                <p:cTn id="49" presetID="42" presetClass="path" presetSubtype="0" decel="100000" fill="hold" grpId="1" nodeType="withEffect">
                                  <p:stCondLst>
                                    <p:cond delay="1300"/>
                                  </p:stCondLst>
                                  <p:childTnLst>
                                    <p:animMotion origin="layout" path="M -1.66667E-6 2.59259E-6 L -0.03528 2.59259E-6 " pathEditMode="relative" rAng="0" ptsTypes="AA">
                                      <p:cBhvr>
                                        <p:cTn id="50" dur="1000" spd="-100000" fill="hold"/>
                                        <p:tgtEl>
                                          <p:spTgt spid="85"/>
                                        </p:tgtEl>
                                        <p:attrNameLst>
                                          <p:attrName>ppt_x</p:attrName>
                                          <p:attrName>ppt_y</p:attrName>
                                        </p:attrNameLst>
                                      </p:cBhvr>
                                      <p:rCtr x="-1771" y="0"/>
                                    </p:animMotion>
                                  </p:childTnLst>
                                </p:cTn>
                              </p:par>
                              <p:par>
                                <p:cTn id="51" presetID="10" presetClass="entr" presetSubtype="0" fill="hold" nodeType="withEffect">
                                  <p:stCondLst>
                                    <p:cond delay="120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1000"/>
                                        <p:tgtEl>
                                          <p:spTgt spid="72"/>
                                        </p:tgtEl>
                                      </p:cBhvr>
                                    </p:animEffect>
                                  </p:childTnLst>
                                </p:cTn>
                              </p:par>
                              <p:par>
                                <p:cTn id="54" presetID="42" presetClass="path" presetSubtype="0" decel="100000" fill="hold" nodeType="withEffect">
                                  <p:stCondLst>
                                    <p:cond delay="1200"/>
                                  </p:stCondLst>
                                  <p:childTnLst>
                                    <p:animMotion origin="layout" path="M -1.66667E-6 2.59259E-6 L -0.03528 2.59259E-6 " pathEditMode="relative" rAng="0" ptsTypes="AA">
                                      <p:cBhvr>
                                        <p:cTn id="55" dur="1000" spd="-100000" fill="hold"/>
                                        <p:tgtEl>
                                          <p:spTgt spid="72"/>
                                        </p:tgtEl>
                                        <p:attrNameLst>
                                          <p:attrName>ppt_x</p:attrName>
                                          <p:attrName>ppt_y</p:attrName>
                                        </p:attrNameLst>
                                      </p:cBhvr>
                                      <p:rCtr x="-1771" y="0"/>
                                    </p:animMotion>
                                  </p:childTnLst>
                                </p:cTn>
                              </p:par>
                              <p:par>
                                <p:cTn id="56" presetID="10" presetClass="entr" presetSubtype="0" fill="hold" grpId="0" nodeType="withEffect">
                                  <p:stCondLst>
                                    <p:cond delay="140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1000"/>
                                        <p:tgtEl>
                                          <p:spTgt spid="86"/>
                                        </p:tgtEl>
                                      </p:cBhvr>
                                    </p:animEffect>
                                  </p:childTnLst>
                                </p:cTn>
                              </p:par>
                              <p:par>
                                <p:cTn id="59" presetID="42" presetClass="path" presetSubtype="0" decel="100000" fill="hold" grpId="1" nodeType="withEffect">
                                  <p:stCondLst>
                                    <p:cond delay="1400"/>
                                  </p:stCondLst>
                                  <p:childTnLst>
                                    <p:animMotion origin="layout" path="M -1.66667E-6 2.59259E-6 L -0.03528 2.59259E-6 " pathEditMode="relative" rAng="0" ptsTypes="AA">
                                      <p:cBhvr>
                                        <p:cTn id="60" dur="1000" spd="-100000" fill="hold"/>
                                        <p:tgtEl>
                                          <p:spTgt spid="86"/>
                                        </p:tgtEl>
                                        <p:attrNameLst>
                                          <p:attrName>ppt_x</p:attrName>
                                          <p:attrName>ppt_y</p:attrName>
                                        </p:attrNameLst>
                                      </p:cBhvr>
                                      <p:rCtr x="-1771" y="0"/>
                                    </p:animMotion>
                                  </p:childTnLst>
                                </p:cTn>
                              </p:par>
                              <p:par>
                                <p:cTn id="61" presetID="10" presetClass="entr" presetSubtype="0" fill="hold" nodeType="withEffect">
                                  <p:stCondLst>
                                    <p:cond delay="130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1000"/>
                                        <p:tgtEl>
                                          <p:spTgt spid="68"/>
                                        </p:tgtEl>
                                      </p:cBhvr>
                                    </p:animEffect>
                                  </p:childTnLst>
                                </p:cTn>
                              </p:par>
                              <p:par>
                                <p:cTn id="64" presetID="42" presetClass="path" presetSubtype="0" decel="100000" fill="hold" nodeType="withEffect">
                                  <p:stCondLst>
                                    <p:cond delay="1300"/>
                                  </p:stCondLst>
                                  <p:childTnLst>
                                    <p:animMotion origin="layout" path="M -1.66667E-6 2.59259E-6 L -0.03528 2.59259E-6 " pathEditMode="relative" rAng="0" ptsTypes="AA">
                                      <p:cBhvr>
                                        <p:cTn id="65" dur="1000" spd="-100000" fill="hold"/>
                                        <p:tgtEl>
                                          <p:spTgt spid="68"/>
                                        </p:tgtEl>
                                        <p:attrNameLst>
                                          <p:attrName>ppt_x</p:attrName>
                                          <p:attrName>ppt_y</p:attrName>
                                        </p:attrNameLst>
                                      </p:cBhvr>
                                      <p:rCtr x="-1771" y="0"/>
                                    </p:animMotion>
                                  </p:childTnLst>
                                </p:cTn>
                              </p:par>
                              <p:par>
                                <p:cTn id="66" presetID="10" presetClass="entr" presetSubtype="0" fill="hold" grpId="0" nodeType="withEffect">
                                  <p:stCondLst>
                                    <p:cond delay="150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1000"/>
                                        <p:tgtEl>
                                          <p:spTgt spid="87"/>
                                        </p:tgtEl>
                                      </p:cBhvr>
                                    </p:animEffect>
                                  </p:childTnLst>
                                </p:cTn>
                              </p:par>
                              <p:par>
                                <p:cTn id="69" presetID="42" presetClass="path" presetSubtype="0" decel="100000" fill="hold" grpId="1" nodeType="withEffect">
                                  <p:stCondLst>
                                    <p:cond delay="1500"/>
                                  </p:stCondLst>
                                  <p:childTnLst>
                                    <p:animMotion origin="layout" path="M -1.66667E-6 2.59259E-6 L -0.03528 2.59259E-6 " pathEditMode="relative" rAng="0" ptsTypes="AA">
                                      <p:cBhvr>
                                        <p:cTn id="70" dur="1000" spd="-100000" fill="hold"/>
                                        <p:tgtEl>
                                          <p:spTgt spid="87"/>
                                        </p:tgtEl>
                                        <p:attrNameLst>
                                          <p:attrName>ppt_x</p:attrName>
                                          <p:attrName>ppt_y</p:attrName>
                                        </p:attrNameLst>
                                      </p:cBhvr>
                                      <p:rCtr x="-1771" y="0"/>
                                    </p:animMotion>
                                  </p:childTnLst>
                                </p:cTn>
                              </p:par>
                              <p:par>
                                <p:cTn id="71" presetID="10" presetClass="entr" presetSubtype="0" fill="hold" nodeType="withEffect">
                                  <p:stCondLst>
                                    <p:cond delay="140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1000"/>
                                        <p:tgtEl>
                                          <p:spTgt spid="65"/>
                                        </p:tgtEl>
                                      </p:cBhvr>
                                    </p:animEffect>
                                  </p:childTnLst>
                                </p:cTn>
                              </p:par>
                              <p:par>
                                <p:cTn id="74" presetID="42" presetClass="path" presetSubtype="0" decel="100000" fill="hold" nodeType="withEffect">
                                  <p:stCondLst>
                                    <p:cond delay="1400"/>
                                  </p:stCondLst>
                                  <p:childTnLst>
                                    <p:animMotion origin="layout" path="M -1.66667E-6 2.59259E-6 L -0.03528 2.59259E-6 " pathEditMode="relative" rAng="0" ptsTypes="AA">
                                      <p:cBhvr>
                                        <p:cTn id="75" dur="1000" spd="-100000" fill="hold"/>
                                        <p:tgtEl>
                                          <p:spTgt spid="65"/>
                                        </p:tgtEl>
                                        <p:attrNameLst>
                                          <p:attrName>ppt_x</p:attrName>
                                          <p:attrName>ppt_y</p:attrName>
                                        </p:attrNameLst>
                                      </p:cBhvr>
                                      <p:rCtr x="-1771" y="0"/>
                                    </p:animMotion>
                                  </p:childTnLst>
                                </p:cTn>
                              </p:par>
                              <p:par>
                                <p:cTn id="76" presetID="10" presetClass="entr" presetSubtype="0" fill="hold" grpId="0" nodeType="withEffect">
                                  <p:stCondLst>
                                    <p:cond delay="1600"/>
                                  </p:stCondLst>
                                  <p:childTnLst>
                                    <p:set>
                                      <p:cBhvr>
                                        <p:cTn id="77" dur="1" fill="hold">
                                          <p:stCondLst>
                                            <p:cond delay="0"/>
                                          </p:stCondLst>
                                        </p:cTn>
                                        <p:tgtEl>
                                          <p:spTgt spid="100"/>
                                        </p:tgtEl>
                                        <p:attrNameLst>
                                          <p:attrName>style.visibility</p:attrName>
                                        </p:attrNameLst>
                                      </p:cBhvr>
                                      <p:to>
                                        <p:strVal val="visible"/>
                                      </p:to>
                                    </p:set>
                                    <p:animEffect transition="in" filter="fade">
                                      <p:cBhvr>
                                        <p:cTn id="78" dur="1000"/>
                                        <p:tgtEl>
                                          <p:spTgt spid="100"/>
                                        </p:tgtEl>
                                      </p:cBhvr>
                                    </p:animEffect>
                                  </p:childTnLst>
                                </p:cTn>
                              </p:par>
                              <p:par>
                                <p:cTn id="79" presetID="42" presetClass="path" presetSubtype="0" decel="100000" fill="hold" grpId="1" nodeType="withEffect">
                                  <p:stCondLst>
                                    <p:cond delay="1600"/>
                                  </p:stCondLst>
                                  <p:childTnLst>
                                    <p:animMotion origin="layout" path="M -1.66667E-6 2.59259E-6 L -0.03528 2.59259E-6 " pathEditMode="relative" rAng="0" ptsTypes="AA">
                                      <p:cBhvr>
                                        <p:cTn id="80" dur="1000" spd="-100000" fill="hold"/>
                                        <p:tgtEl>
                                          <p:spTgt spid="100"/>
                                        </p:tgtEl>
                                        <p:attrNameLst>
                                          <p:attrName>ppt_x</p:attrName>
                                          <p:attrName>ppt_y</p:attrName>
                                        </p:attrNameLst>
                                      </p:cBhvr>
                                      <p:rCtr x="-1771" y="0"/>
                                    </p:animMotion>
                                  </p:childTnLst>
                                </p:cTn>
                              </p:par>
                              <p:par>
                                <p:cTn id="81" presetID="10" presetClass="entr" presetSubtype="0" fill="hold" nodeType="withEffect">
                                  <p:stCondLst>
                                    <p:cond delay="150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1000"/>
                                        <p:tgtEl>
                                          <p:spTgt spid="75"/>
                                        </p:tgtEl>
                                      </p:cBhvr>
                                    </p:animEffect>
                                  </p:childTnLst>
                                </p:cTn>
                              </p:par>
                              <p:par>
                                <p:cTn id="84" presetID="42" presetClass="path" presetSubtype="0" decel="100000" fill="hold" nodeType="withEffect">
                                  <p:stCondLst>
                                    <p:cond delay="1500"/>
                                  </p:stCondLst>
                                  <p:childTnLst>
                                    <p:animMotion origin="layout" path="M -1.66667E-6 2.59259E-6 L -0.03528 2.59259E-6 " pathEditMode="relative" rAng="0" ptsTypes="AA">
                                      <p:cBhvr>
                                        <p:cTn id="85" dur="1000" spd="-100000" fill="hold"/>
                                        <p:tgtEl>
                                          <p:spTgt spid="75"/>
                                        </p:tgtEl>
                                        <p:attrNameLst>
                                          <p:attrName>ppt_x</p:attrName>
                                          <p:attrName>ppt_y</p:attrName>
                                        </p:attrNameLst>
                                      </p:cBhvr>
                                      <p:rCtr x="-1771" y="0"/>
                                    </p:animMotion>
                                  </p:childTnLst>
                                </p:cTn>
                              </p:par>
                              <p:par>
                                <p:cTn id="86" presetID="10" presetClass="entr" presetSubtype="0" fill="hold" grpId="0" nodeType="withEffect">
                                  <p:stCondLst>
                                    <p:cond delay="1700"/>
                                  </p:stCondLst>
                                  <p:childTnLst>
                                    <p:set>
                                      <p:cBhvr>
                                        <p:cTn id="87" dur="1" fill="hold">
                                          <p:stCondLst>
                                            <p:cond delay="0"/>
                                          </p:stCondLst>
                                        </p:cTn>
                                        <p:tgtEl>
                                          <p:spTgt spid="93"/>
                                        </p:tgtEl>
                                        <p:attrNameLst>
                                          <p:attrName>style.visibility</p:attrName>
                                        </p:attrNameLst>
                                      </p:cBhvr>
                                      <p:to>
                                        <p:strVal val="visible"/>
                                      </p:to>
                                    </p:set>
                                    <p:animEffect transition="in" filter="fade">
                                      <p:cBhvr>
                                        <p:cTn id="88" dur="1000"/>
                                        <p:tgtEl>
                                          <p:spTgt spid="93"/>
                                        </p:tgtEl>
                                      </p:cBhvr>
                                    </p:animEffect>
                                  </p:childTnLst>
                                </p:cTn>
                              </p:par>
                              <p:par>
                                <p:cTn id="89" presetID="42" presetClass="path" presetSubtype="0" decel="100000" fill="hold" grpId="1" nodeType="withEffect">
                                  <p:stCondLst>
                                    <p:cond delay="1700"/>
                                  </p:stCondLst>
                                  <p:childTnLst>
                                    <p:animMotion origin="layout" path="M -1.66667E-6 2.59259E-6 L -0.03528 2.59259E-6 " pathEditMode="relative" rAng="0" ptsTypes="AA">
                                      <p:cBhvr>
                                        <p:cTn id="90" dur="1000" spd="-100000" fill="hold"/>
                                        <p:tgtEl>
                                          <p:spTgt spid="93"/>
                                        </p:tgtEl>
                                        <p:attrNameLst>
                                          <p:attrName>ppt_x</p:attrName>
                                          <p:attrName>ppt_y</p:attrName>
                                        </p:attrNameLst>
                                      </p:cBhvr>
                                      <p:rCtr x="-1771" y="0"/>
                                    </p:animMotion>
                                  </p:childTnLst>
                                </p:cTn>
                              </p:par>
                              <p:par>
                                <p:cTn id="91" presetID="10" presetClass="entr" presetSubtype="0" fill="hold" nodeType="withEffect">
                                  <p:stCondLst>
                                    <p:cond delay="1600"/>
                                  </p:stCondLst>
                                  <p:childTnLst>
                                    <p:set>
                                      <p:cBhvr>
                                        <p:cTn id="92" dur="1" fill="hold">
                                          <p:stCondLst>
                                            <p:cond delay="0"/>
                                          </p:stCondLst>
                                        </p:cTn>
                                        <p:tgtEl>
                                          <p:spTgt spid="78"/>
                                        </p:tgtEl>
                                        <p:attrNameLst>
                                          <p:attrName>style.visibility</p:attrName>
                                        </p:attrNameLst>
                                      </p:cBhvr>
                                      <p:to>
                                        <p:strVal val="visible"/>
                                      </p:to>
                                    </p:set>
                                    <p:animEffect transition="in" filter="fade">
                                      <p:cBhvr>
                                        <p:cTn id="93" dur="1000"/>
                                        <p:tgtEl>
                                          <p:spTgt spid="78"/>
                                        </p:tgtEl>
                                      </p:cBhvr>
                                    </p:animEffect>
                                  </p:childTnLst>
                                </p:cTn>
                              </p:par>
                              <p:par>
                                <p:cTn id="94" presetID="42" presetClass="path" presetSubtype="0" decel="100000" fill="hold" nodeType="withEffect">
                                  <p:stCondLst>
                                    <p:cond delay="1600"/>
                                  </p:stCondLst>
                                  <p:childTnLst>
                                    <p:animMotion origin="layout" path="M -1.66667E-6 2.59259E-6 L -0.03528 2.59259E-6 " pathEditMode="relative" rAng="0" ptsTypes="AA">
                                      <p:cBhvr>
                                        <p:cTn id="95" dur="1000" spd="-100000" fill="hold"/>
                                        <p:tgtEl>
                                          <p:spTgt spid="78"/>
                                        </p:tgtEl>
                                        <p:attrNameLst>
                                          <p:attrName>ppt_x</p:attrName>
                                          <p:attrName>ppt_y</p:attrName>
                                        </p:attrNameLst>
                                      </p:cBhvr>
                                      <p:rCtr x="-17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P spid="84" grpId="0"/>
      <p:bldP spid="84" grpId="1"/>
      <p:bldP spid="85" grpId="0"/>
      <p:bldP spid="85" grpId="1"/>
      <p:bldP spid="86" grpId="0"/>
      <p:bldP spid="86" grpId="1"/>
      <p:bldP spid="87" grpId="0"/>
      <p:bldP spid="87" grpId="1"/>
      <p:bldP spid="89" grpId="0"/>
      <p:bldP spid="89" grpId="1"/>
      <p:bldP spid="93" grpId="0"/>
      <p:bldP spid="93" grpId="1"/>
      <p:bldP spid="100" grpId="0"/>
      <p:bldP spid="10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123F7E-28A1-E240-A0E1-91B1EE31F9DB}"/>
              </a:ext>
            </a:extLst>
          </p:cNvPr>
          <p:cNvPicPr>
            <a:picLocks noChangeAspect="1"/>
          </p:cNvPicPr>
          <p:nvPr/>
        </p:nvPicPr>
        <p:blipFill>
          <a:blip r:embed="rId3"/>
          <a:srcRect/>
          <a:stretch/>
        </p:blipFill>
        <p:spPr>
          <a:xfrm>
            <a:off x="6815950" y="2171081"/>
            <a:ext cx="4257956" cy="3047572"/>
          </a:xfrm>
          <a:prstGeom prst="rect">
            <a:avLst/>
          </a:prstGeom>
        </p:spPr>
      </p:pic>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26" name="TextBox 25">
            <a:extLst>
              <a:ext uri="{FF2B5EF4-FFF2-40B4-BE49-F238E27FC236}">
                <a16:creationId xmlns:a16="http://schemas.microsoft.com/office/drawing/2014/main" id="{2D3DFB3D-1151-9145-BB2A-D740047AEB19}"/>
              </a:ext>
            </a:extLst>
          </p:cNvPr>
          <p:cNvSpPr txBox="1"/>
          <p:nvPr/>
        </p:nvSpPr>
        <p:spPr>
          <a:xfrm>
            <a:off x="319157" y="324924"/>
            <a:ext cx="3810659"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Basınçlı Hava Prosesleri</a:t>
            </a:r>
          </a:p>
        </p:txBody>
      </p:sp>
      <p:cxnSp>
        <p:nvCxnSpPr>
          <p:cNvPr id="27" name="Straight Connector 26">
            <a:extLst>
              <a:ext uri="{FF2B5EF4-FFF2-40B4-BE49-F238E27FC236}">
                <a16:creationId xmlns:a16="http://schemas.microsoft.com/office/drawing/2014/main" id="{00D3A7A6-F1FA-DE4C-859E-0E4798E8D0DE}"/>
              </a:ext>
            </a:extLst>
          </p:cNvPr>
          <p:cNvCxnSpPr>
            <a:cxnSpLocks/>
          </p:cNvCxnSpPr>
          <p:nvPr/>
        </p:nvCxnSpPr>
        <p:spPr>
          <a:xfrm>
            <a:off x="0" y="825211"/>
            <a:ext cx="4049486"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2" name="Picture 61" descr="LOGO SHDW.png">
            <a:extLst>
              <a:ext uri="{FF2B5EF4-FFF2-40B4-BE49-F238E27FC236}">
                <a16:creationId xmlns:a16="http://schemas.microsoft.com/office/drawing/2014/main" id="{057472FD-57B1-1F42-845D-85E2EC056AEF}"/>
              </a:ext>
            </a:extLst>
          </p:cNvPr>
          <p:cNvPicPr>
            <a:picLocks noChangeAspect="1"/>
          </p:cNvPicPr>
          <p:nvPr/>
        </p:nvPicPr>
        <p:blipFill>
          <a:blip r:embed="rId4">
            <a:alphaModFix amt="58000"/>
            <a:extLst>
              <a:ext uri="{28A0092B-C50C-407E-A947-70E740481C1C}">
                <a14:useLocalDpi xmlns:a14="http://schemas.microsoft.com/office/drawing/2010/main" val="0"/>
              </a:ext>
            </a:extLst>
          </a:blip>
          <a:stretch>
            <a:fillRect/>
          </a:stretch>
        </p:blipFill>
        <p:spPr>
          <a:xfrm>
            <a:off x="3607900" y="1777660"/>
            <a:ext cx="4976200" cy="539819"/>
          </a:xfrm>
          <a:prstGeom prst="rect">
            <a:avLst/>
          </a:prstGeom>
        </p:spPr>
      </p:pic>
      <p:grpSp>
        <p:nvGrpSpPr>
          <p:cNvPr id="63" name="Group 62">
            <a:extLst>
              <a:ext uri="{FF2B5EF4-FFF2-40B4-BE49-F238E27FC236}">
                <a16:creationId xmlns:a16="http://schemas.microsoft.com/office/drawing/2014/main" id="{B8C72606-C22C-ED4C-8038-FECED825C9B1}"/>
              </a:ext>
            </a:extLst>
          </p:cNvPr>
          <p:cNvGrpSpPr/>
          <p:nvPr/>
        </p:nvGrpSpPr>
        <p:grpSpPr>
          <a:xfrm>
            <a:off x="3469473" y="1316470"/>
            <a:ext cx="5253054" cy="468304"/>
            <a:chOff x="3469473" y="1273623"/>
            <a:chExt cx="5253054" cy="468304"/>
          </a:xfrm>
        </p:grpSpPr>
        <p:sp>
          <p:nvSpPr>
            <p:cNvPr id="64" name="Rounded Rectangle 63">
              <a:extLst>
                <a:ext uri="{FF2B5EF4-FFF2-40B4-BE49-F238E27FC236}">
                  <a16:creationId xmlns:a16="http://schemas.microsoft.com/office/drawing/2014/main" id="{7BBA07C4-E98A-DE4B-8A40-1ADFF3947C2E}"/>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latin typeface="Verdana" panose="020B0604030504040204" pitchFamily="34" charset="0"/>
                <a:ea typeface="Verdana" panose="020B0604030504040204" pitchFamily="34" charset="0"/>
                <a:cs typeface="Verdana" panose="020B0604030504040204" pitchFamily="34" charset="0"/>
              </a:endParaRPr>
            </a:p>
          </p:txBody>
        </p:sp>
        <p:sp>
          <p:nvSpPr>
            <p:cNvPr id="88" name="TextBox 87">
              <a:extLst>
                <a:ext uri="{FF2B5EF4-FFF2-40B4-BE49-F238E27FC236}">
                  <a16:creationId xmlns:a16="http://schemas.microsoft.com/office/drawing/2014/main" id="{D1C54985-D5D6-414D-B27B-0004DC6D88D9}"/>
                </a:ext>
              </a:extLst>
            </p:cNvPr>
            <p:cNvSpPr txBox="1"/>
            <p:nvPr/>
          </p:nvSpPr>
          <p:spPr>
            <a:xfrm>
              <a:off x="3918178" y="1354832"/>
              <a:ext cx="4355680"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Kompresör Egzozundan Isı Geri Kazanımı</a:t>
              </a:r>
            </a:p>
          </p:txBody>
        </p:sp>
      </p:grpSp>
      <p:graphicFrame>
        <p:nvGraphicFramePr>
          <p:cNvPr id="15" name="Table 3">
            <a:extLst>
              <a:ext uri="{FF2B5EF4-FFF2-40B4-BE49-F238E27FC236}">
                <a16:creationId xmlns:a16="http://schemas.microsoft.com/office/drawing/2014/main" id="{74DA6011-0CFF-DC4D-8FAF-23FDED41ECF3}"/>
              </a:ext>
            </a:extLst>
          </p:cNvPr>
          <p:cNvGraphicFramePr>
            <a:graphicFrameLocks noGrp="1"/>
          </p:cNvGraphicFramePr>
          <p:nvPr>
            <p:extLst>
              <p:ext uri="{D42A27DB-BD31-4B8C-83A1-F6EECF244321}">
                <p14:modId xmlns:p14="http://schemas.microsoft.com/office/powerpoint/2010/main" val="260230211"/>
              </p:ext>
            </p:extLst>
          </p:nvPr>
        </p:nvGraphicFramePr>
        <p:xfrm>
          <a:off x="1135064" y="2176335"/>
          <a:ext cx="4876800" cy="3276000"/>
        </p:xfrm>
        <a:graphic>
          <a:graphicData uri="http://schemas.openxmlformats.org/drawingml/2006/table">
            <a:tbl>
              <a:tblPr firstRow="1" bandRow="1">
                <a:tableStyleId>{5C22544A-7EE6-4342-B048-85BDC9FD1C3A}</a:tableStyleId>
              </a:tblPr>
              <a:tblGrid>
                <a:gridCol w="2592386">
                  <a:extLst>
                    <a:ext uri="{9D8B030D-6E8A-4147-A177-3AD203B41FA5}">
                      <a16:colId xmlns:a16="http://schemas.microsoft.com/office/drawing/2014/main" val="7306071"/>
                    </a:ext>
                  </a:extLst>
                </a:gridCol>
                <a:gridCol w="2284414">
                  <a:extLst>
                    <a:ext uri="{9D8B030D-6E8A-4147-A177-3AD203B41FA5}">
                      <a16:colId xmlns:a16="http://schemas.microsoft.com/office/drawing/2014/main" val="156719252"/>
                    </a:ext>
                  </a:extLst>
                </a:gridCol>
              </a:tblGrid>
              <a:tr h="360000">
                <a:tc gridSpan="2">
                  <a:txBody>
                    <a:bodyPr/>
                    <a:lstStyle/>
                    <a:p>
                      <a:pPr algn="ctr">
                        <a:lnSpc>
                          <a:spcPts val="1600"/>
                        </a:lnSpc>
                      </a:pPr>
                      <a:r>
                        <a:rPr lang="tr-TR" sz="1100" u="none" dirty="0">
                          <a:solidFill>
                            <a:schemeClr val="accent1"/>
                          </a:solidFill>
                          <a:latin typeface="Verdana" panose="020B0604030504040204" pitchFamily="34" charset="0"/>
                          <a:ea typeface="Verdana" panose="020B0604030504040204" pitchFamily="34" charset="0"/>
                          <a:cs typeface="Verdana" panose="020B0604030504040204" pitchFamily="34" charset="0"/>
                        </a:rPr>
                        <a:t>Sağlanacak Tasarruf Potansiyeli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2233216098"/>
                  </a:ext>
                </a:extLst>
              </a:tr>
              <a:tr h="324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Kompresör Gücü</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160 kW (ortalama %70 yükte)</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324000">
                <a:tc>
                  <a:txBody>
                    <a:bodyPr/>
                    <a:lstStyle/>
                    <a:p>
                      <a:r>
                        <a:rPr lang="tr-TR" sz="1100" dirty="0" err="1">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Geri Kazanılabilir Enerji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65.000 kcal/h</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88311"/>
                  </a:ext>
                </a:extLst>
              </a:tr>
              <a:tr h="324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Isıtılacak Su Giriş Sıcaklığı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45°C</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324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Isıtılan Su Çıkış Sıcaklığı</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60°C</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071987"/>
                  </a:ext>
                </a:extLst>
              </a:tr>
              <a:tr h="324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Isıtılacak Su Debisi	</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4.330 kg/h</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260560"/>
                  </a:ext>
                </a:extLst>
              </a:tr>
              <a:tr h="324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Saatlik Doğal Gaz Tasarrufu</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8,75 Nm</a:t>
                      </a:r>
                      <a:r>
                        <a:rPr lang="en-US" sz="1100" baseline="300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3</a:t>
                      </a:r>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/h</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296250"/>
                  </a:ext>
                </a:extLst>
              </a:tr>
              <a:tr h="324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 Çalışma Süresi	</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7920 Saat</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850908"/>
                  </a:ext>
                </a:extLst>
              </a:tr>
              <a:tr h="324000">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 Doğal Gaz Tasarrufu</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69.300 Nm</a:t>
                      </a:r>
                      <a:r>
                        <a:rPr lang="en-US" sz="1100" b="1" baseline="300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3</a:t>
                      </a:r>
                      <a:r>
                        <a:rPr lang="en-US"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/yıl</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7348723"/>
                  </a:ext>
                </a:extLst>
              </a:tr>
              <a:tr h="324000">
                <a:tc>
                  <a:txBody>
                    <a:bodyPr/>
                    <a:lstStyle/>
                    <a:p>
                      <a:r>
                        <a:rPr lang="tr-TR" sz="1100" b="1"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 Parasal Kazanç	</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103</a:t>
                      </a:r>
                      <a:r>
                        <a:rPr lang="en-US"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.9</a:t>
                      </a:r>
                      <a:r>
                        <a:rPr lang="tr-TR"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50</a:t>
                      </a:r>
                      <a:r>
                        <a:rPr lang="en-US" sz="11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 TL</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4501521"/>
                  </a:ext>
                </a:extLst>
              </a:tr>
            </a:tbl>
          </a:graphicData>
        </a:graphic>
      </p:graphicFrame>
      <p:grpSp>
        <p:nvGrpSpPr>
          <p:cNvPr id="13" name="Group 12">
            <a:extLst>
              <a:ext uri="{FF2B5EF4-FFF2-40B4-BE49-F238E27FC236}">
                <a16:creationId xmlns:a16="http://schemas.microsoft.com/office/drawing/2014/main" id="{20AD0B06-7E8B-4C4D-9439-F072E36EA7C9}"/>
              </a:ext>
            </a:extLst>
          </p:cNvPr>
          <p:cNvGrpSpPr/>
          <p:nvPr/>
        </p:nvGrpSpPr>
        <p:grpSpPr>
          <a:xfrm>
            <a:off x="6475596" y="5009234"/>
            <a:ext cx="1575451" cy="246221"/>
            <a:chOff x="6695330" y="5285061"/>
            <a:chExt cx="1575451" cy="246221"/>
          </a:xfrm>
        </p:grpSpPr>
        <p:sp>
          <p:nvSpPr>
            <p:cNvPr id="4" name="Right Arrow 3">
              <a:extLst>
                <a:ext uri="{FF2B5EF4-FFF2-40B4-BE49-F238E27FC236}">
                  <a16:creationId xmlns:a16="http://schemas.microsoft.com/office/drawing/2014/main" id="{9B172A1E-87E0-D744-BCAE-31B1EA4A2AE4}"/>
                </a:ext>
              </a:extLst>
            </p:cNvPr>
            <p:cNvSpPr/>
            <p:nvPr/>
          </p:nvSpPr>
          <p:spPr>
            <a:xfrm>
              <a:off x="6695330" y="5328236"/>
              <a:ext cx="251049" cy="159871"/>
            </a:xfrm>
            <a:prstGeom prst="rightArrow">
              <a:avLst>
                <a:gd name="adj1" fmla="val 50000"/>
                <a:gd name="adj2" fmla="val 68516"/>
              </a:avLst>
            </a:prstGeom>
            <a:solidFill>
              <a:srgbClr val="E5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TextBox 20">
              <a:extLst>
                <a:ext uri="{FF2B5EF4-FFF2-40B4-BE49-F238E27FC236}">
                  <a16:creationId xmlns:a16="http://schemas.microsoft.com/office/drawing/2014/main" id="{06DF91C0-A3AB-6F45-A9CD-BDDBDB76F787}"/>
                </a:ext>
              </a:extLst>
            </p:cNvPr>
            <p:cNvSpPr txBox="1"/>
            <p:nvPr/>
          </p:nvSpPr>
          <p:spPr>
            <a:xfrm>
              <a:off x="6946379" y="5285061"/>
              <a:ext cx="1324402" cy="246221"/>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sz="1000" b="1" spc="0" dirty="0"/>
                <a:t>Elektrik Enerjisi</a:t>
              </a:r>
            </a:p>
          </p:txBody>
        </p:sp>
      </p:grpSp>
      <p:grpSp>
        <p:nvGrpSpPr>
          <p:cNvPr id="17" name="Group 16">
            <a:extLst>
              <a:ext uri="{FF2B5EF4-FFF2-40B4-BE49-F238E27FC236}">
                <a16:creationId xmlns:a16="http://schemas.microsoft.com/office/drawing/2014/main" id="{5D43937A-009A-F444-8A25-4CD74055E6B0}"/>
              </a:ext>
            </a:extLst>
          </p:cNvPr>
          <p:cNvGrpSpPr/>
          <p:nvPr/>
        </p:nvGrpSpPr>
        <p:grpSpPr>
          <a:xfrm>
            <a:off x="6475596" y="4789470"/>
            <a:ext cx="796391" cy="246221"/>
            <a:chOff x="6695330" y="5526361"/>
            <a:chExt cx="796391" cy="246221"/>
          </a:xfrm>
        </p:grpSpPr>
        <p:sp>
          <p:nvSpPr>
            <p:cNvPr id="24" name="Right Arrow 23">
              <a:extLst>
                <a:ext uri="{FF2B5EF4-FFF2-40B4-BE49-F238E27FC236}">
                  <a16:creationId xmlns:a16="http://schemas.microsoft.com/office/drawing/2014/main" id="{56E74AB5-6F8B-834D-AC87-A79FF82FB283}"/>
                </a:ext>
              </a:extLst>
            </p:cNvPr>
            <p:cNvSpPr/>
            <p:nvPr/>
          </p:nvSpPr>
          <p:spPr>
            <a:xfrm>
              <a:off x="6695330" y="5569536"/>
              <a:ext cx="251049" cy="159871"/>
            </a:xfrm>
            <a:prstGeom prst="rightArrow">
              <a:avLst>
                <a:gd name="adj1" fmla="val 50000"/>
                <a:gd name="adj2" fmla="val 68516"/>
              </a:avLst>
            </a:prstGeom>
            <a:solidFill>
              <a:srgbClr val="10A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TextBox 24">
              <a:extLst>
                <a:ext uri="{FF2B5EF4-FFF2-40B4-BE49-F238E27FC236}">
                  <a16:creationId xmlns:a16="http://schemas.microsoft.com/office/drawing/2014/main" id="{07956F85-1757-744D-810A-B17C5291DD29}"/>
                </a:ext>
              </a:extLst>
            </p:cNvPr>
            <p:cNvSpPr txBox="1"/>
            <p:nvPr/>
          </p:nvSpPr>
          <p:spPr>
            <a:xfrm>
              <a:off x="6946379" y="5526361"/>
              <a:ext cx="545342" cy="246221"/>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sz="1000" b="1" spc="0" dirty="0"/>
                <a:t>Hava</a:t>
              </a:r>
            </a:p>
          </p:txBody>
        </p:sp>
      </p:grpSp>
      <p:grpSp>
        <p:nvGrpSpPr>
          <p:cNvPr id="9" name="Group 8">
            <a:extLst>
              <a:ext uri="{FF2B5EF4-FFF2-40B4-BE49-F238E27FC236}">
                <a16:creationId xmlns:a16="http://schemas.microsoft.com/office/drawing/2014/main" id="{242D35FC-19DC-3646-8226-8F308335F364}"/>
              </a:ext>
            </a:extLst>
          </p:cNvPr>
          <p:cNvGrpSpPr/>
          <p:nvPr/>
        </p:nvGrpSpPr>
        <p:grpSpPr>
          <a:xfrm>
            <a:off x="10336695" y="4426464"/>
            <a:ext cx="1088195" cy="246221"/>
            <a:chOff x="10081611" y="4827861"/>
            <a:chExt cx="1088195" cy="246221"/>
          </a:xfrm>
        </p:grpSpPr>
        <p:sp>
          <p:nvSpPr>
            <p:cNvPr id="30" name="TextBox 29">
              <a:extLst>
                <a:ext uri="{FF2B5EF4-FFF2-40B4-BE49-F238E27FC236}">
                  <a16:creationId xmlns:a16="http://schemas.microsoft.com/office/drawing/2014/main" id="{CBE21E85-B3FA-0A45-B79B-2F5AA2A72C85}"/>
                </a:ext>
              </a:extLst>
            </p:cNvPr>
            <p:cNvSpPr txBox="1"/>
            <p:nvPr/>
          </p:nvSpPr>
          <p:spPr>
            <a:xfrm>
              <a:off x="10311879" y="4827861"/>
              <a:ext cx="857927" cy="246221"/>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sz="1000" b="1" spc="0" dirty="0"/>
                <a:t>Soğuk Su</a:t>
              </a:r>
            </a:p>
          </p:txBody>
        </p:sp>
        <p:cxnSp>
          <p:nvCxnSpPr>
            <p:cNvPr id="7" name="Straight Connector 6">
              <a:extLst>
                <a:ext uri="{FF2B5EF4-FFF2-40B4-BE49-F238E27FC236}">
                  <a16:creationId xmlns:a16="http://schemas.microsoft.com/office/drawing/2014/main" id="{DAFEB786-88E8-1F4B-8C87-63F5081F377F}"/>
                </a:ext>
              </a:extLst>
            </p:cNvPr>
            <p:cNvCxnSpPr>
              <a:cxnSpLocks/>
            </p:cNvCxnSpPr>
            <p:nvPr/>
          </p:nvCxnSpPr>
          <p:spPr>
            <a:xfrm flipH="1">
              <a:off x="10081611" y="4950971"/>
              <a:ext cx="209486" cy="0"/>
            </a:xfrm>
            <a:prstGeom prst="line">
              <a:avLst/>
            </a:prstGeom>
            <a:ln w="38100" cap="rnd">
              <a:solidFill>
                <a:srgbClr val="0E338D"/>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5557EADC-51BA-7C4F-A89F-9DCB1A0B9447}"/>
              </a:ext>
            </a:extLst>
          </p:cNvPr>
          <p:cNvGrpSpPr/>
          <p:nvPr/>
        </p:nvGrpSpPr>
        <p:grpSpPr>
          <a:xfrm>
            <a:off x="10336695" y="4620721"/>
            <a:ext cx="1022473" cy="246221"/>
            <a:chOff x="10081611" y="5022118"/>
            <a:chExt cx="1022473" cy="246221"/>
          </a:xfrm>
        </p:grpSpPr>
        <p:sp>
          <p:nvSpPr>
            <p:cNvPr id="33" name="TextBox 32">
              <a:extLst>
                <a:ext uri="{FF2B5EF4-FFF2-40B4-BE49-F238E27FC236}">
                  <a16:creationId xmlns:a16="http://schemas.microsoft.com/office/drawing/2014/main" id="{BF942B13-9B81-6F42-A16B-8EF85E36921E}"/>
                </a:ext>
              </a:extLst>
            </p:cNvPr>
            <p:cNvSpPr txBox="1"/>
            <p:nvPr/>
          </p:nvSpPr>
          <p:spPr>
            <a:xfrm>
              <a:off x="10311879" y="5022118"/>
              <a:ext cx="792205" cy="246221"/>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sz="1000" b="1" spc="0" dirty="0"/>
                <a:t>Sıcak Su</a:t>
              </a:r>
            </a:p>
          </p:txBody>
        </p:sp>
        <p:cxnSp>
          <p:nvCxnSpPr>
            <p:cNvPr id="34" name="Straight Connector 33">
              <a:extLst>
                <a:ext uri="{FF2B5EF4-FFF2-40B4-BE49-F238E27FC236}">
                  <a16:creationId xmlns:a16="http://schemas.microsoft.com/office/drawing/2014/main" id="{915E8844-BF82-AD4E-84A5-E0A4F48C0683}"/>
                </a:ext>
              </a:extLst>
            </p:cNvPr>
            <p:cNvCxnSpPr>
              <a:cxnSpLocks/>
            </p:cNvCxnSpPr>
            <p:nvPr/>
          </p:nvCxnSpPr>
          <p:spPr>
            <a:xfrm flipH="1">
              <a:off x="10081611" y="5145228"/>
              <a:ext cx="209486"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198850B-C49F-9940-9DCC-13A7F3CA9A3E}"/>
              </a:ext>
            </a:extLst>
          </p:cNvPr>
          <p:cNvGrpSpPr/>
          <p:nvPr/>
        </p:nvGrpSpPr>
        <p:grpSpPr>
          <a:xfrm>
            <a:off x="10325781" y="4814978"/>
            <a:ext cx="1384444" cy="246221"/>
            <a:chOff x="10070697" y="5216375"/>
            <a:chExt cx="1384444" cy="246221"/>
          </a:xfrm>
        </p:grpSpPr>
        <p:sp>
          <p:nvSpPr>
            <p:cNvPr id="39" name="Right Arrow 38">
              <a:extLst>
                <a:ext uri="{FF2B5EF4-FFF2-40B4-BE49-F238E27FC236}">
                  <a16:creationId xmlns:a16="http://schemas.microsoft.com/office/drawing/2014/main" id="{93A7BAC5-97F6-F845-A4F4-0E5B44A7A2A4}"/>
                </a:ext>
              </a:extLst>
            </p:cNvPr>
            <p:cNvSpPr/>
            <p:nvPr/>
          </p:nvSpPr>
          <p:spPr>
            <a:xfrm>
              <a:off x="10070697" y="5273423"/>
              <a:ext cx="251049" cy="132125"/>
            </a:xfrm>
            <a:prstGeom prst="rightArrow">
              <a:avLst>
                <a:gd name="adj1" fmla="val 50000"/>
                <a:gd name="adj2" fmla="val 79874"/>
              </a:avLst>
            </a:prstGeom>
            <a:solidFill>
              <a:srgbClr val="0E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TextBox 39">
              <a:extLst>
                <a:ext uri="{FF2B5EF4-FFF2-40B4-BE49-F238E27FC236}">
                  <a16:creationId xmlns:a16="http://schemas.microsoft.com/office/drawing/2014/main" id="{E5B5500B-3FD2-4F49-9041-A9335D7BBFF9}"/>
                </a:ext>
              </a:extLst>
            </p:cNvPr>
            <p:cNvSpPr txBox="1"/>
            <p:nvPr/>
          </p:nvSpPr>
          <p:spPr>
            <a:xfrm>
              <a:off x="10311879" y="5216375"/>
              <a:ext cx="1143262" cy="246221"/>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sz="1000" b="1" spc="0" dirty="0"/>
                <a:t>Basınçlı Hava</a:t>
              </a:r>
            </a:p>
          </p:txBody>
        </p:sp>
      </p:grpSp>
      <p:grpSp>
        <p:nvGrpSpPr>
          <p:cNvPr id="12" name="Group 11">
            <a:extLst>
              <a:ext uri="{FF2B5EF4-FFF2-40B4-BE49-F238E27FC236}">
                <a16:creationId xmlns:a16="http://schemas.microsoft.com/office/drawing/2014/main" id="{7DA348A0-079D-6144-AE4A-6C5F2A32C08A}"/>
              </a:ext>
            </a:extLst>
          </p:cNvPr>
          <p:cNvGrpSpPr/>
          <p:nvPr/>
        </p:nvGrpSpPr>
        <p:grpSpPr>
          <a:xfrm>
            <a:off x="10325781" y="5009234"/>
            <a:ext cx="695152" cy="246221"/>
            <a:chOff x="10070697" y="5410631"/>
            <a:chExt cx="695152" cy="246221"/>
          </a:xfrm>
        </p:grpSpPr>
        <p:sp>
          <p:nvSpPr>
            <p:cNvPr id="41" name="Right Arrow 40">
              <a:extLst>
                <a:ext uri="{FF2B5EF4-FFF2-40B4-BE49-F238E27FC236}">
                  <a16:creationId xmlns:a16="http://schemas.microsoft.com/office/drawing/2014/main" id="{9893A137-A0A4-934D-BE84-2B3E24DB0BDF}"/>
                </a:ext>
              </a:extLst>
            </p:cNvPr>
            <p:cNvSpPr/>
            <p:nvPr/>
          </p:nvSpPr>
          <p:spPr>
            <a:xfrm>
              <a:off x="10070697" y="5467679"/>
              <a:ext cx="251049" cy="132125"/>
            </a:xfrm>
            <a:prstGeom prst="rightArrow">
              <a:avLst>
                <a:gd name="adj1" fmla="val 50000"/>
                <a:gd name="adj2" fmla="val 77384"/>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TextBox 41">
              <a:extLst>
                <a:ext uri="{FF2B5EF4-FFF2-40B4-BE49-F238E27FC236}">
                  <a16:creationId xmlns:a16="http://schemas.microsoft.com/office/drawing/2014/main" id="{A9DBB0BD-3C29-E443-8C6E-8CB38EC14936}"/>
                </a:ext>
              </a:extLst>
            </p:cNvPr>
            <p:cNvSpPr txBox="1"/>
            <p:nvPr/>
          </p:nvSpPr>
          <p:spPr>
            <a:xfrm>
              <a:off x="10311879" y="5410631"/>
              <a:ext cx="453970" cy="246221"/>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sz="1000" b="1" spc="0" dirty="0"/>
                <a:t>Yağ</a:t>
              </a:r>
            </a:p>
          </p:txBody>
        </p:sp>
      </p:grpSp>
      <p:cxnSp>
        <p:nvCxnSpPr>
          <p:cNvPr id="32" name="Straight Connector 31">
            <a:extLst>
              <a:ext uri="{FF2B5EF4-FFF2-40B4-BE49-F238E27FC236}">
                <a16:creationId xmlns:a16="http://schemas.microsoft.com/office/drawing/2014/main" id="{44AFFFEA-A1B0-1C44-AEB0-6CBDD8636397}"/>
              </a:ext>
            </a:extLst>
          </p:cNvPr>
          <p:cNvCxnSpPr>
            <a:cxnSpLocks/>
          </p:cNvCxnSpPr>
          <p:nvPr/>
        </p:nvCxnSpPr>
        <p:spPr>
          <a:xfrm>
            <a:off x="1255210" y="2515159"/>
            <a:ext cx="4636509"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04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42" presetClass="path" presetSubtype="0" decel="100000" fill="hold" nodeType="withEffect">
                                  <p:stCondLst>
                                    <p:cond delay="0"/>
                                  </p:stCondLst>
                                  <p:childTnLst>
                                    <p:animMotion origin="layout" path="M 0 4.07407E-6 L 0 0.03541 " pathEditMode="relative" rAng="0" ptsTypes="AA">
                                      <p:cBhvr>
                                        <p:cTn id="9" dur="1000" spd="-100000" fill="hold"/>
                                        <p:tgtEl>
                                          <p:spTgt spid="63"/>
                                        </p:tgtEl>
                                        <p:attrNameLst>
                                          <p:attrName>ppt_x</p:attrName>
                                          <p:attrName>ppt_y</p:attrName>
                                        </p:attrNameLst>
                                      </p:cBhvr>
                                      <p:rCtr x="0" y="1759"/>
                                    </p:animMotion>
                                  </p:childTnLst>
                                </p:cTn>
                              </p:par>
                              <p:par>
                                <p:cTn id="10" presetID="6" presetClass="entr" presetSubtype="32"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circle(out)">
                                      <p:cBhvr>
                                        <p:cTn id="12" dur="1000"/>
                                        <p:tgtEl>
                                          <p:spTgt spid="62"/>
                                        </p:tgtEl>
                                      </p:cBhvr>
                                    </p:animEffect>
                                  </p:childTnLst>
                                </p:cTn>
                              </p:par>
                              <p:par>
                                <p:cTn id="13" presetID="1" presetClass="entr" presetSubtype="0" fill="hold" nodeType="withEffect">
                                  <p:stCondLst>
                                    <p:cond delay="1500"/>
                                  </p:stCondLst>
                                  <p:childTnLst>
                                    <p:set>
                                      <p:cBhvr>
                                        <p:cTn id="14" dur="1" fill="hold">
                                          <p:stCondLst>
                                            <p:cond delay="499"/>
                                          </p:stCondLst>
                                        </p:cTn>
                                        <p:tgtEl>
                                          <p:spTgt spid="3"/>
                                        </p:tgtEl>
                                        <p:attrNameLst>
                                          <p:attrName>style.visibility</p:attrName>
                                        </p:attrNameLst>
                                      </p:cBhvr>
                                      <p:to>
                                        <p:strVal val="visible"/>
                                      </p:to>
                                    </p:set>
                                  </p:childTnLst>
                                </p:cTn>
                              </p:par>
                              <p:par>
                                <p:cTn id="15" presetID="6" presetClass="emph" presetSubtype="0" accel="100000" autoRev="1" fill="hold" nodeType="withEffect">
                                  <p:stCondLst>
                                    <p:cond delay="1500"/>
                                  </p:stCondLst>
                                  <p:childTnLst>
                                    <p:animScale>
                                      <p:cBhvr>
                                        <p:cTn id="16" dur="500" fill="hold"/>
                                        <p:tgtEl>
                                          <p:spTgt spid="3"/>
                                        </p:tgtEl>
                                      </p:cBhvr>
                                      <p:by x="0" y="0"/>
                                    </p:animScale>
                                  </p:childTnLst>
                                </p:cTn>
                              </p:par>
                              <p:par>
                                <p:cTn id="17" presetID="10" presetClass="entr" presetSubtype="0" fill="hold" nodeType="withEffect">
                                  <p:stCondLst>
                                    <p:cond delay="2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par>
                                <p:cTn id="20" presetID="42" presetClass="path" presetSubtype="0" decel="100000" fill="hold" nodeType="withEffect">
                                  <p:stCondLst>
                                    <p:cond delay="2000"/>
                                  </p:stCondLst>
                                  <p:childTnLst>
                                    <p:animMotion origin="layout" path="M -2.08333E-6 -3.7037E-6 L -2.08333E-6 0.05463 " pathEditMode="relative" rAng="0" ptsTypes="AA">
                                      <p:cBhvr>
                                        <p:cTn id="21" dur="1500" spd="-100000" fill="hold"/>
                                        <p:tgtEl>
                                          <p:spTgt spid="17"/>
                                        </p:tgtEl>
                                        <p:attrNameLst>
                                          <p:attrName>ppt_x</p:attrName>
                                          <p:attrName>ppt_y</p:attrName>
                                        </p:attrNameLst>
                                      </p:cBhvr>
                                      <p:rCtr x="0" y="2731"/>
                                    </p:animMotion>
                                  </p:childTnLst>
                                </p:cTn>
                              </p:par>
                              <p:par>
                                <p:cTn id="22" presetID="10" presetClass="entr" presetSubtype="0" fill="hold" nodeType="withEffect">
                                  <p:stCondLst>
                                    <p:cond delay="21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par>
                                <p:cTn id="25" presetID="42" presetClass="path" presetSubtype="0" decel="100000" fill="hold" nodeType="withEffect">
                                  <p:stCondLst>
                                    <p:cond delay="2100"/>
                                  </p:stCondLst>
                                  <p:childTnLst>
                                    <p:animMotion origin="layout" path="M -3.125E-6 3.7037E-7 L -3.125E-6 0.05463 " pathEditMode="relative" rAng="0" ptsTypes="AA">
                                      <p:cBhvr>
                                        <p:cTn id="26" dur="1500" spd="-100000" fill="hold"/>
                                        <p:tgtEl>
                                          <p:spTgt spid="13"/>
                                        </p:tgtEl>
                                        <p:attrNameLst>
                                          <p:attrName>ppt_x</p:attrName>
                                          <p:attrName>ppt_y</p:attrName>
                                        </p:attrNameLst>
                                      </p:cBhvr>
                                      <p:rCtr x="0" y="2731"/>
                                    </p:animMotion>
                                  </p:childTnLst>
                                </p:cTn>
                              </p:par>
                              <p:par>
                                <p:cTn id="27" presetID="10" presetClass="entr" presetSubtype="0" fill="hold" nodeType="withEffect">
                                  <p:stCondLst>
                                    <p:cond delay="2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42" presetClass="path" presetSubtype="0" decel="100000" fill="hold" nodeType="withEffect">
                                  <p:stCondLst>
                                    <p:cond delay="2000"/>
                                  </p:stCondLst>
                                  <p:childTnLst>
                                    <p:animMotion origin="layout" path="M 2.08333E-6 -4.44444E-6 L 2.08333E-6 0.05463 " pathEditMode="relative" rAng="0" ptsTypes="AA">
                                      <p:cBhvr>
                                        <p:cTn id="31" dur="1500" spd="-100000" fill="hold"/>
                                        <p:tgtEl>
                                          <p:spTgt spid="9"/>
                                        </p:tgtEl>
                                        <p:attrNameLst>
                                          <p:attrName>ppt_x</p:attrName>
                                          <p:attrName>ppt_y</p:attrName>
                                        </p:attrNameLst>
                                      </p:cBhvr>
                                      <p:rCtr x="0" y="2731"/>
                                    </p:animMotion>
                                  </p:childTnLst>
                                </p:cTn>
                              </p:par>
                              <p:par>
                                <p:cTn id="32" presetID="10" presetClass="entr" presetSubtype="0" fill="hold" nodeType="withEffect">
                                  <p:stCondLst>
                                    <p:cond delay="21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par>
                                <p:cTn id="35" presetID="42" presetClass="path" presetSubtype="0" decel="100000" fill="hold" nodeType="withEffect">
                                  <p:stCondLst>
                                    <p:cond delay="2100"/>
                                  </p:stCondLst>
                                  <p:childTnLst>
                                    <p:animMotion origin="layout" path="M -3.54167E-6 3.33333E-6 L -3.54167E-6 0.05463 " pathEditMode="relative" rAng="0" ptsTypes="AA">
                                      <p:cBhvr>
                                        <p:cTn id="36" dur="1500" spd="-100000" fill="hold"/>
                                        <p:tgtEl>
                                          <p:spTgt spid="10"/>
                                        </p:tgtEl>
                                        <p:attrNameLst>
                                          <p:attrName>ppt_x</p:attrName>
                                          <p:attrName>ppt_y</p:attrName>
                                        </p:attrNameLst>
                                      </p:cBhvr>
                                      <p:rCtr x="0" y="2731"/>
                                    </p:animMotion>
                                  </p:childTnLst>
                                </p:cTn>
                              </p:par>
                              <p:par>
                                <p:cTn id="37" presetID="10" presetClass="entr" presetSubtype="0" fill="hold" nodeType="withEffect">
                                  <p:stCondLst>
                                    <p:cond delay="22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par>
                                <p:cTn id="40" presetID="42" presetClass="path" presetSubtype="0" decel="100000" fill="hold" nodeType="withEffect">
                                  <p:stCondLst>
                                    <p:cond delay="2200"/>
                                  </p:stCondLst>
                                  <p:childTnLst>
                                    <p:animMotion origin="layout" path="M 4.16667E-6 2.59259E-6 L 4.16667E-6 0.05463 " pathEditMode="relative" rAng="0" ptsTypes="AA">
                                      <p:cBhvr>
                                        <p:cTn id="41" dur="1500" spd="-100000" fill="hold"/>
                                        <p:tgtEl>
                                          <p:spTgt spid="11"/>
                                        </p:tgtEl>
                                        <p:attrNameLst>
                                          <p:attrName>ppt_x</p:attrName>
                                          <p:attrName>ppt_y</p:attrName>
                                        </p:attrNameLst>
                                      </p:cBhvr>
                                      <p:rCtr x="0" y="2731"/>
                                    </p:animMotion>
                                  </p:childTnLst>
                                </p:cTn>
                              </p:par>
                              <p:par>
                                <p:cTn id="42" presetID="10" presetClass="entr" presetSubtype="0" fill="hold" nodeType="withEffect">
                                  <p:stCondLst>
                                    <p:cond delay="230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par>
                                <p:cTn id="45" presetID="42" presetClass="path" presetSubtype="0" decel="100000" fill="hold" nodeType="withEffect">
                                  <p:stCondLst>
                                    <p:cond delay="2300"/>
                                  </p:stCondLst>
                                  <p:childTnLst>
                                    <p:animMotion origin="layout" path="M -6.25E-7 3.7037E-7 L -6.25E-7 0.05463 " pathEditMode="relative" rAng="0" ptsTypes="AA">
                                      <p:cBhvr>
                                        <p:cTn id="46" dur="1500" spd="-100000" fill="hold"/>
                                        <p:tgtEl>
                                          <p:spTgt spid="12"/>
                                        </p:tgtEl>
                                        <p:attrNameLst>
                                          <p:attrName>ppt_x</p:attrName>
                                          <p:attrName>ppt_y</p:attrName>
                                        </p:attrNameLst>
                                      </p:cBhvr>
                                      <p:rCtr x="0" y="2731"/>
                                    </p:animMotion>
                                  </p:childTnLst>
                                </p:cTn>
                              </p:par>
                              <p:par>
                                <p:cTn id="47" presetID="10" presetClass="entr" presetSubtype="0" fill="hold" nodeType="withEffect">
                                  <p:stCondLst>
                                    <p:cond delay="21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childTnLst>
                                </p:cTn>
                              </p:par>
                              <p:par>
                                <p:cTn id="50" presetID="42" presetClass="path" presetSubtype="0" decel="100000" fill="hold" nodeType="withEffect">
                                  <p:stCondLst>
                                    <p:cond delay="2100"/>
                                  </p:stCondLst>
                                  <p:childTnLst>
                                    <p:animMotion origin="layout" path="M 1.04167E-6 3.33333E-6 L 1.04167E-6 0.06227 " pathEditMode="relative" rAng="0" ptsTypes="AA">
                                      <p:cBhvr>
                                        <p:cTn id="51" dur="1500" spd="-100000" fill="hold"/>
                                        <p:tgtEl>
                                          <p:spTgt spid="32"/>
                                        </p:tgtEl>
                                        <p:attrNameLst>
                                          <p:attrName>ppt_x</p:attrName>
                                          <p:attrName>ppt_y</p:attrName>
                                        </p:attrNameLst>
                                      </p:cBhvr>
                                      <p:rCtr x="0" y="3102"/>
                                    </p:animMotion>
                                  </p:childTnLst>
                                </p:cTn>
                              </p:par>
                              <p:par>
                                <p:cTn id="52" presetID="10" presetClass="entr" presetSubtype="0" fill="hold" nodeType="withEffect">
                                  <p:stCondLst>
                                    <p:cond delay="200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childTnLst>
                                </p:cTn>
                              </p:par>
                              <p:par>
                                <p:cTn id="55" presetID="42" presetClass="path" presetSubtype="0" decel="100000" fill="hold" nodeType="withEffect">
                                  <p:stCondLst>
                                    <p:cond delay="2000"/>
                                  </p:stCondLst>
                                  <p:childTnLst>
                                    <p:animMotion origin="layout" path="M 1.04167E-6 0 L 1.04167E-6 0.05463 " pathEditMode="relative" rAng="0" ptsTypes="AA">
                                      <p:cBhvr>
                                        <p:cTn id="56" dur="1500" spd="-100000" fill="hold"/>
                                        <p:tgtEl>
                                          <p:spTgt spid="15"/>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23" name="TextBox 22">
            <a:extLst>
              <a:ext uri="{FF2B5EF4-FFF2-40B4-BE49-F238E27FC236}">
                <a16:creationId xmlns:a16="http://schemas.microsoft.com/office/drawing/2014/main" id="{823B5303-E88E-0845-9459-64496CEEF540}"/>
              </a:ext>
            </a:extLst>
          </p:cNvPr>
          <p:cNvSpPr txBox="1"/>
          <p:nvPr/>
        </p:nvSpPr>
        <p:spPr>
          <a:xfrm>
            <a:off x="319157" y="324924"/>
            <a:ext cx="3810659"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Basınçlı Hava Prosesleri</a:t>
            </a:r>
            <a:endParaRPr lang="tr-TR" sz="17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endParaRPr>
          </a:p>
        </p:txBody>
      </p:sp>
      <p:cxnSp>
        <p:nvCxnSpPr>
          <p:cNvPr id="24" name="Straight Connector 23">
            <a:extLst>
              <a:ext uri="{FF2B5EF4-FFF2-40B4-BE49-F238E27FC236}">
                <a16:creationId xmlns:a16="http://schemas.microsoft.com/office/drawing/2014/main" id="{7FC63A4F-8250-2B40-A2E6-2BB8CF78B243}"/>
              </a:ext>
            </a:extLst>
          </p:cNvPr>
          <p:cNvCxnSpPr>
            <a:cxnSpLocks/>
          </p:cNvCxnSpPr>
          <p:nvPr/>
        </p:nvCxnSpPr>
        <p:spPr>
          <a:xfrm>
            <a:off x="0" y="825211"/>
            <a:ext cx="4040372"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A21CB805-7A76-9143-946F-D56E817BC825}"/>
              </a:ext>
            </a:extLst>
          </p:cNvPr>
          <p:cNvGraphicFramePr>
            <a:graphicFrameLocks noGrp="1"/>
          </p:cNvGraphicFramePr>
          <p:nvPr>
            <p:extLst>
              <p:ext uri="{D42A27DB-BD31-4B8C-83A1-F6EECF244321}">
                <p14:modId xmlns:p14="http://schemas.microsoft.com/office/powerpoint/2010/main" val="3862626109"/>
              </p:ext>
            </p:extLst>
          </p:nvPr>
        </p:nvGraphicFramePr>
        <p:xfrm>
          <a:off x="4508137" y="1535863"/>
          <a:ext cx="6676751" cy="4005357"/>
        </p:xfrm>
        <a:graphic>
          <a:graphicData uri="http://schemas.openxmlformats.org/drawingml/2006/table">
            <a:tbl>
              <a:tblPr firstRow="1" firstCol="1" bandRow="1">
                <a:tableStyleId>{5C22544A-7EE6-4342-B048-85BDC9FD1C3A}</a:tableStyleId>
              </a:tblPr>
              <a:tblGrid>
                <a:gridCol w="3425309">
                  <a:extLst>
                    <a:ext uri="{9D8B030D-6E8A-4147-A177-3AD203B41FA5}">
                      <a16:colId xmlns:a16="http://schemas.microsoft.com/office/drawing/2014/main" val="954234210"/>
                    </a:ext>
                  </a:extLst>
                </a:gridCol>
                <a:gridCol w="1481774">
                  <a:extLst>
                    <a:ext uri="{9D8B030D-6E8A-4147-A177-3AD203B41FA5}">
                      <a16:colId xmlns:a16="http://schemas.microsoft.com/office/drawing/2014/main" val="2380889191"/>
                    </a:ext>
                  </a:extLst>
                </a:gridCol>
                <a:gridCol w="1769668">
                  <a:extLst>
                    <a:ext uri="{9D8B030D-6E8A-4147-A177-3AD203B41FA5}">
                      <a16:colId xmlns:a16="http://schemas.microsoft.com/office/drawing/2014/main" val="2072275152"/>
                    </a:ext>
                  </a:extLst>
                </a:gridCol>
              </a:tblGrid>
              <a:tr h="333357">
                <a:tc>
                  <a:txBody>
                    <a:bodyPr/>
                    <a:lstStyle/>
                    <a:p>
                      <a:pPr algn="l">
                        <a:lnSpc>
                          <a:spcPct val="107000"/>
                        </a:lnSpc>
                        <a:spcAft>
                          <a:spcPts val="800"/>
                        </a:spcAft>
                      </a:pPr>
                      <a:r>
                        <a:rPr lang="tr-TR" sz="1100">
                          <a:solidFill>
                            <a:schemeClr val="tx1">
                              <a:lumMod val="75000"/>
                              <a:lumOff val="25000"/>
                            </a:schemeClr>
                          </a:solidFill>
                          <a:effectLst/>
                        </a:rPr>
                        <a:t> </a:t>
                      </a:r>
                      <a:endParaRPr lang="x-none"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900">
                          <a:solidFill>
                            <a:schemeClr val="accent1"/>
                          </a:solidFill>
                          <a:effectLst/>
                        </a:rPr>
                        <a:t>Mevcut Durum</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900">
                          <a:solidFill>
                            <a:schemeClr val="accent1"/>
                          </a:solidFill>
                          <a:effectLst/>
                        </a:rPr>
                        <a:t>Revize Sonrası Durum</a:t>
                      </a:r>
                      <a:endParaRPr lang="x-none" sz="9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5101997"/>
                  </a:ext>
                </a:extLst>
              </a:tr>
              <a:tr h="216000">
                <a:tc>
                  <a:txBody>
                    <a:bodyPr/>
                    <a:lstStyle/>
                    <a:p>
                      <a:pPr algn="l">
                        <a:lnSpc>
                          <a:spcPct val="107000"/>
                        </a:lnSpc>
                        <a:spcAft>
                          <a:spcPts val="800"/>
                        </a:spcAft>
                      </a:pPr>
                      <a:r>
                        <a:rPr lang="tr-TR" sz="900" b="0">
                          <a:solidFill>
                            <a:schemeClr val="tx1">
                              <a:lumMod val="75000"/>
                              <a:lumOff val="25000"/>
                            </a:schemeClr>
                          </a:solidFill>
                          <a:effectLst/>
                        </a:rPr>
                        <a:t>Ölçülen Basınç (bar)</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6,3</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7</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771898"/>
                  </a:ext>
                </a:extLst>
              </a:tr>
              <a:tr h="216000">
                <a:tc>
                  <a:txBody>
                    <a:bodyPr/>
                    <a:lstStyle/>
                    <a:p>
                      <a:pPr algn="l">
                        <a:lnSpc>
                          <a:spcPct val="107000"/>
                        </a:lnSpc>
                        <a:spcAft>
                          <a:spcPts val="800"/>
                        </a:spcAft>
                      </a:pPr>
                      <a:r>
                        <a:rPr lang="tr-TR" sz="900" b="0">
                          <a:solidFill>
                            <a:schemeClr val="tx1">
                              <a:lumMod val="75000"/>
                              <a:lumOff val="25000"/>
                            </a:schemeClr>
                          </a:solidFill>
                          <a:effectLst/>
                        </a:rPr>
                        <a:t>Ölçülen Maksimum Debi (m</a:t>
                      </a:r>
                      <a:r>
                        <a:rPr lang="tr-TR" sz="900" b="0" baseline="30000">
                          <a:solidFill>
                            <a:schemeClr val="tx1">
                              <a:lumMod val="75000"/>
                              <a:lumOff val="25000"/>
                            </a:schemeClr>
                          </a:solidFill>
                          <a:effectLst/>
                        </a:rPr>
                        <a:t>3</a:t>
                      </a:r>
                      <a:r>
                        <a:rPr lang="tr-TR" sz="900" b="0">
                          <a:solidFill>
                            <a:schemeClr val="tx1">
                              <a:lumMod val="75000"/>
                              <a:lumOff val="25000"/>
                            </a:schemeClr>
                          </a:solidFill>
                          <a:effectLst/>
                        </a:rPr>
                        <a:t>/dk)</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12,6</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12,6</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2853923"/>
                  </a:ext>
                </a:extLst>
              </a:tr>
              <a:tr h="216000">
                <a:tc>
                  <a:txBody>
                    <a:bodyPr/>
                    <a:lstStyle/>
                    <a:p>
                      <a:pPr algn="l">
                        <a:lnSpc>
                          <a:spcPct val="107000"/>
                        </a:lnSpc>
                        <a:spcAft>
                          <a:spcPts val="800"/>
                        </a:spcAft>
                      </a:pPr>
                      <a:r>
                        <a:rPr lang="tr-TR" sz="900" b="0">
                          <a:solidFill>
                            <a:schemeClr val="tx1">
                              <a:lumMod val="75000"/>
                              <a:lumOff val="25000"/>
                            </a:schemeClr>
                          </a:solidFill>
                          <a:effectLst/>
                        </a:rPr>
                        <a:t>Ölçülen Maksimum Güç Tüketimi (kW)</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148,2</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74,46</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1907747"/>
                  </a:ext>
                </a:extLst>
              </a:tr>
              <a:tr h="216000">
                <a:tc>
                  <a:txBody>
                    <a:bodyPr/>
                    <a:lstStyle/>
                    <a:p>
                      <a:pPr algn="l">
                        <a:lnSpc>
                          <a:spcPct val="107000"/>
                        </a:lnSpc>
                        <a:spcAft>
                          <a:spcPts val="800"/>
                        </a:spcAft>
                      </a:pPr>
                      <a:r>
                        <a:rPr lang="tr-TR" sz="900" b="0">
                          <a:solidFill>
                            <a:schemeClr val="tx1">
                              <a:lumMod val="75000"/>
                              <a:lumOff val="25000"/>
                            </a:schemeClr>
                          </a:solidFill>
                          <a:effectLst/>
                        </a:rPr>
                        <a:t>Boşta Çalışırken Harcadığı Güç (kW)</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59,68</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698166"/>
                  </a:ext>
                </a:extLst>
              </a:tr>
              <a:tr h="216000">
                <a:tc>
                  <a:txBody>
                    <a:bodyPr/>
                    <a:lstStyle/>
                    <a:p>
                      <a:pPr algn="l">
                        <a:lnSpc>
                          <a:spcPct val="107000"/>
                        </a:lnSpc>
                        <a:spcAft>
                          <a:spcPts val="800"/>
                        </a:spcAft>
                      </a:pPr>
                      <a:r>
                        <a:rPr lang="tr-TR" sz="900" b="0">
                          <a:solidFill>
                            <a:schemeClr val="tx1">
                              <a:lumMod val="75000"/>
                              <a:lumOff val="25000"/>
                            </a:schemeClr>
                          </a:solidFill>
                          <a:effectLst/>
                        </a:rPr>
                        <a:t>Boşta Çalışma Süresi/Yükte Çalışma Süresi (saat)</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a:solidFill>
                            <a:schemeClr val="tx1">
                              <a:lumMod val="75000"/>
                              <a:lumOff val="25000"/>
                            </a:schemeClr>
                          </a:solidFill>
                          <a:effectLst/>
                          <a:latin typeface="Franklin Gothic Medium" panose="020B0603020102020204" pitchFamily="34" charset="0"/>
                        </a:rPr>
                        <a:t>3.360/5.040</a:t>
                      </a:r>
                      <a:endParaRPr lang="x-none" sz="100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3.360/5.040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7227689"/>
                  </a:ext>
                </a:extLst>
              </a:tr>
              <a:tr h="216000">
                <a:tc>
                  <a:txBody>
                    <a:bodyPr/>
                    <a:lstStyle/>
                    <a:p>
                      <a:pPr algn="l">
                        <a:lnSpc>
                          <a:spcPct val="107000"/>
                        </a:lnSpc>
                        <a:spcAft>
                          <a:spcPts val="800"/>
                        </a:spcAft>
                      </a:pPr>
                      <a:r>
                        <a:rPr lang="tr-TR" sz="900" b="0">
                          <a:solidFill>
                            <a:schemeClr val="tx1">
                              <a:lumMod val="75000"/>
                              <a:lumOff val="25000"/>
                            </a:schemeClr>
                          </a:solidFill>
                          <a:effectLst/>
                        </a:rPr>
                        <a:t>Toplam Çalışma Saati (h/yıl)</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8.400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1902678444"/>
                  </a:ext>
                </a:extLst>
              </a:tr>
              <a:tr h="216000">
                <a:tc>
                  <a:txBody>
                    <a:bodyPr/>
                    <a:lstStyle/>
                    <a:p>
                      <a:pPr algn="l">
                        <a:lnSpc>
                          <a:spcPct val="107000"/>
                        </a:lnSpc>
                        <a:spcAft>
                          <a:spcPts val="800"/>
                        </a:spcAft>
                      </a:pPr>
                      <a:r>
                        <a:rPr lang="tr-TR" sz="900" b="0">
                          <a:solidFill>
                            <a:schemeClr val="tx1">
                              <a:lumMod val="75000"/>
                              <a:lumOff val="25000"/>
                            </a:schemeClr>
                          </a:solidFill>
                          <a:effectLst/>
                        </a:rPr>
                        <a:t>Saatlik Tasarruf Miktarı (kW) (%40 boş)</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59,68</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1127501960"/>
                  </a:ext>
                </a:extLst>
              </a:tr>
              <a:tr h="216000">
                <a:tc>
                  <a:txBody>
                    <a:bodyPr/>
                    <a:lstStyle/>
                    <a:p>
                      <a:pPr algn="l">
                        <a:lnSpc>
                          <a:spcPct val="107000"/>
                        </a:lnSpc>
                        <a:spcAft>
                          <a:spcPts val="800"/>
                        </a:spcAft>
                      </a:pPr>
                      <a:r>
                        <a:rPr lang="tr-TR" sz="900" b="0">
                          <a:solidFill>
                            <a:schemeClr val="tx1">
                              <a:lumMod val="75000"/>
                              <a:lumOff val="25000"/>
                            </a:schemeClr>
                          </a:solidFill>
                          <a:effectLst/>
                        </a:rPr>
                        <a:t>Saatlik Tasarruf Miktarı (kW) (%60 yükte)</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73,74</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1385528027"/>
                  </a:ext>
                </a:extLst>
              </a:tr>
              <a:tr h="216000">
                <a:tc>
                  <a:txBody>
                    <a:bodyPr/>
                    <a:lstStyle/>
                    <a:p>
                      <a:pPr algn="l">
                        <a:lnSpc>
                          <a:spcPct val="107000"/>
                        </a:lnSpc>
                        <a:spcAft>
                          <a:spcPts val="800"/>
                        </a:spcAft>
                      </a:pPr>
                      <a:r>
                        <a:rPr lang="tr-TR" sz="900" b="0">
                          <a:solidFill>
                            <a:schemeClr val="tx1">
                              <a:lumMod val="75000"/>
                              <a:lumOff val="25000"/>
                            </a:schemeClr>
                          </a:solidFill>
                          <a:effectLst/>
                        </a:rPr>
                        <a:t>Yıllık Tasarruf Miktarı (kW) (%40 boş)</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200.524,8</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4047758707"/>
                  </a:ext>
                </a:extLst>
              </a:tr>
              <a:tr h="216000">
                <a:tc>
                  <a:txBody>
                    <a:bodyPr/>
                    <a:lstStyle/>
                    <a:p>
                      <a:pPr algn="l">
                        <a:lnSpc>
                          <a:spcPct val="107000"/>
                        </a:lnSpc>
                        <a:spcAft>
                          <a:spcPts val="800"/>
                        </a:spcAft>
                      </a:pPr>
                      <a:r>
                        <a:rPr lang="tr-TR" sz="900" b="0">
                          <a:solidFill>
                            <a:schemeClr val="tx1">
                              <a:lumMod val="75000"/>
                              <a:lumOff val="25000"/>
                            </a:schemeClr>
                          </a:solidFill>
                          <a:effectLst/>
                        </a:rPr>
                        <a:t>Yıllık Tasarruf Miktarı (kW) (%60 yükte)</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371.649,6</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2446565509"/>
                  </a:ext>
                </a:extLst>
              </a:tr>
              <a:tr h="216000">
                <a:tc>
                  <a:txBody>
                    <a:bodyPr/>
                    <a:lstStyle/>
                    <a:p>
                      <a:pPr algn="l">
                        <a:lnSpc>
                          <a:spcPct val="107000"/>
                        </a:lnSpc>
                        <a:spcAft>
                          <a:spcPts val="800"/>
                        </a:spcAft>
                      </a:pPr>
                      <a:r>
                        <a:rPr lang="tr-TR" sz="900" b="0">
                          <a:solidFill>
                            <a:schemeClr val="tx1">
                              <a:lumMod val="75000"/>
                              <a:lumOff val="25000"/>
                            </a:schemeClr>
                          </a:solidFill>
                          <a:effectLst/>
                        </a:rPr>
                        <a:t>Toplam Yıllık Tasarruf (kWh)</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572.174,4</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3720708042"/>
                  </a:ext>
                </a:extLst>
              </a:tr>
              <a:tr h="216000">
                <a:tc>
                  <a:txBody>
                    <a:bodyPr/>
                    <a:lstStyle/>
                    <a:p>
                      <a:pPr algn="l">
                        <a:lnSpc>
                          <a:spcPct val="107000"/>
                        </a:lnSpc>
                        <a:spcAft>
                          <a:spcPts val="800"/>
                        </a:spcAft>
                      </a:pPr>
                      <a:r>
                        <a:rPr lang="tr-TR" sz="900" b="0">
                          <a:solidFill>
                            <a:schemeClr val="tx1">
                              <a:lumMod val="75000"/>
                              <a:lumOff val="25000"/>
                            </a:schemeClr>
                          </a:solidFill>
                          <a:effectLst/>
                        </a:rPr>
                        <a:t>Elektrik Birim Fiyatı (TL/kWh)</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a:lnSpc>
                          <a:spcPct val="107000"/>
                        </a:lnSpc>
                        <a:spcAft>
                          <a:spcPts val="800"/>
                        </a:spcAft>
                      </a:pPr>
                      <a:r>
                        <a:rPr lang="tr-TR" sz="1000" dirty="0" smtClean="0">
                          <a:solidFill>
                            <a:schemeClr val="tx1">
                              <a:lumMod val="75000"/>
                              <a:lumOff val="25000"/>
                            </a:schemeClr>
                          </a:solidFill>
                          <a:effectLst/>
                          <a:latin typeface="Franklin Gothic Medium" panose="020B0603020102020204" pitchFamily="34" charset="0"/>
                        </a:rPr>
                        <a:t>0,65</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3880544521"/>
                  </a:ext>
                </a:extLst>
              </a:tr>
              <a:tr h="216000">
                <a:tc>
                  <a:txBody>
                    <a:bodyPr/>
                    <a:lstStyle/>
                    <a:p>
                      <a:pPr algn="l">
                        <a:lnSpc>
                          <a:spcPct val="107000"/>
                        </a:lnSpc>
                        <a:spcAft>
                          <a:spcPts val="800"/>
                        </a:spcAft>
                      </a:pPr>
                      <a:r>
                        <a:rPr lang="tr-TR" sz="900" b="1" dirty="0">
                          <a:solidFill>
                            <a:schemeClr val="tx1">
                              <a:lumMod val="75000"/>
                              <a:lumOff val="25000"/>
                            </a:schemeClr>
                          </a:solidFill>
                          <a:effectLst/>
                        </a:rPr>
                        <a:t>Yıllık Parasal Tasarruf (TL)</a:t>
                      </a:r>
                      <a:endParaRPr lang="x-none" sz="9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7000"/>
                        </a:lnSpc>
                        <a:spcAft>
                          <a:spcPts val="800"/>
                        </a:spcAft>
                      </a:pPr>
                      <a:r>
                        <a:rPr lang="tr-TR" sz="1000" b="1" dirty="0" smtClean="0">
                          <a:solidFill>
                            <a:schemeClr val="tx1">
                              <a:lumMod val="75000"/>
                              <a:lumOff val="25000"/>
                            </a:schemeClr>
                          </a:solidFill>
                          <a:effectLst/>
                          <a:latin typeface="Franklin Gothic Medium" panose="020B0603020102020204" pitchFamily="34" charset="0"/>
                          <a:ea typeface="+mn-ea"/>
                          <a:cs typeface="+mn-cs"/>
                        </a:rPr>
                        <a:t>371.913</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2441878706"/>
                  </a:ext>
                </a:extLst>
              </a:tr>
              <a:tr h="216000">
                <a:tc>
                  <a:txBody>
                    <a:bodyPr/>
                    <a:lstStyle/>
                    <a:p>
                      <a:pPr algn="l">
                        <a:lnSpc>
                          <a:spcPct val="107000"/>
                        </a:lnSpc>
                        <a:spcAft>
                          <a:spcPts val="800"/>
                        </a:spcAft>
                      </a:pPr>
                      <a:r>
                        <a:rPr lang="tr-TR" sz="900" b="0">
                          <a:solidFill>
                            <a:schemeClr val="tx1">
                              <a:lumMod val="75000"/>
                              <a:lumOff val="25000"/>
                            </a:schemeClr>
                          </a:solidFill>
                          <a:effectLst/>
                        </a:rPr>
                        <a:t>Kompresör Yatırım Bedeli (Euro)</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a:lnSpc>
                          <a:spcPct val="107000"/>
                        </a:lnSpc>
                        <a:spcAft>
                          <a:spcPts val="800"/>
                        </a:spcAft>
                      </a:pPr>
                      <a:r>
                        <a:rPr lang="tr-TR" sz="1000" dirty="0">
                          <a:solidFill>
                            <a:schemeClr val="tx1">
                              <a:lumMod val="75000"/>
                              <a:lumOff val="25000"/>
                            </a:schemeClr>
                          </a:solidFill>
                          <a:effectLst/>
                          <a:latin typeface="Franklin Gothic Medium" panose="020B0603020102020204" pitchFamily="34" charset="0"/>
                        </a:rPr>
                        <a:t>65.950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1063839439"/>
                  </a:ext>
                </a:extLst>
              </a:tr>
              <a:tr h="216000">
                <a:tc>
                  <a:txBody>
                    <a:bodyPr/>
                    <a:lstStyle/>
                    <a:p>
                      <a:pPr algn="l">
                        <a:lnSpc>
                          <a:spcPct val="107000"/>
                        </a:lnSpc>
                        <a:spcAft>
                          <a:spcPts val="800"/>
                        </a:spcAft>
                      </a:pPr>
                      <a:r>
                        <a:rPr lang="tr-TR" sz="900" b="0">
                          <a:solidFill>
                            <a:schemeClr val="tx1">
                              <a:lumMod val="75000"/>
                              <a:lumOff val="25000"/>
                            </a:schemeClr>
                          </a:solidFill>
                          <a:effectLst/>
                        </a:rPr>
                        <a:t>T.C.M.B-Kur (Döviz Satış)</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7000"/>
                        </a:lnSpc>
                        <a:spcAft>
                          <a:spcPts val="800"/>
                        </a:spcAft>
                      </a:pPr>
                      <a:r>
                        <a:rPr lang="tr-TR" sz="1000" dirty="0" smtClean="0">
                          <a:solidFill>
                            <a:schemeClr val="tx1">
                              <a:lumMod val="75000"/>
                              <a:lumOff val="25000"/>
                            </a:schemeClr>
                          </a:solidFill>
                          <a:effectLst/>
                          <a:latin typeface="Franklin Gothic Medium" panose="020B0603020102020204" pitchFamily="34" charset="0"/>
                        </a:rPr>
                        <a:t>10,4</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4186897639"/>
                  </a:ext>
                </a:extLst>
              </a:tr>
              <a:tr h="216000">
                <a:tc>
                  <a:txBody>
                    <a:bodyPr/>
                    <a:lstStyle/>
                    <a:p>
                      <a:pPr algn="l">
                        <a:lnSpc>
                          <a:spcPct val="107000"/>
                        </a:lnSpc>
                        <a:spcAft>
                          <a:spcPts val="800"/>
                        </a:spcAft>
                      </a:pPr>
                      <a:r>
                        <a:rPr lang="tr-TR" sz="900" b="0">
                          <a:solidFill>
                            <a:schemeClr val="tx1">
                              <a:lumMod val="75000"/>
                              <a:lumOff val="25000"/>
                            </a:schemeClr>
                          </a:solidFill>
                          <a:effectLst/>
                        </a:rPr>
                        <a:t>Kompresör Yatırım Bedeli (TL)</a:t>
                      </a:r>
                      <a:endParaRPr lang="x-none" sz="9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a:lnSpc>
                          <a:spcPct val="107000"/>
                        </a:lnSpc>
                        <a:spcAft>
                          <a:spcPts val="800"/>
                        </a:spcAft>
                      </a:pPr>
                      <a:r>
                        <a:rPr lang="tr-TR" sz="1000" dirty="0" smtClean="0">
                          <a:solidFill>
                            <a:schemeClr val="tx1">
                              <a:lumMod val="75000"/>
                              <a:lumOff val="25000"/>
                            </a:schemeClr>
                          </a:solidFill>
                          <a:effectLst/>
                          <a:latin typeface="Franklin Gothic Medium" panose="020B0603020102020204" pitchFamily="34" charset="0"/>
                          <a:ea typeface="+mn-ea"/>
                          <a:cs typeface="+mn-cs"/>
                        </a:rPr>
                        <a:t>685.880</a:t>
                      </a:r>
                      <a:endParaRPr lang="x-none" sz="1000"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3855927736"/>
                  </a:ext>
                </a:extLst>
              </a:tr>
              <a:tr h="216000">
                <a:tc>
                  <a:txBody>
                    <a:bodyPr/>
                    <a:lstStyle/>
                    <a:p>
                      <a:pPr algn="l">
                        <a:lnSpc>
                          <a:spcPct val="107000"/>
                        </a:lnSpc>
                        <a:spcAft>
                          <a:spcPts val="800"/>
                        </a:spcAft>
                      </a:pPr>
                      <a:r>
                        <a:rPr lang="tr-TR" sz="900" b="1">
                          <a:solidFill>
                            <a:schemeClr val="tx1">
                              <a:lumMod val="75000"/>
                              <a:lumOff val="25000"/>
                            </a:schemeClr>
                          </a:solidFill>
                          <a:effectLst/>
                        </a:rPr>
                        <a:t>Geri Ödeme Süresi (Yıl)</a:t>
                      </a:r>
                      <a:endParaRPr lang="x-none" sz="9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7000"/>
                        </a:lnSpc>
                        <a:spcAft>
                          <a:spcPts val="800"/>
                        </a:spcAft>
                      </a:pPr>
                      <a:r>
                        <a:rPr lang="tr-TR" sz="1000" b="1" dirty="0" smtClean="0">
                          <a:solidFill>
                            <a:schemeClr val="tx1">
                              <a:lumMod val="75000"/>
                              <a:lumOff val="25000"/>
                            </a:schemeClr>
                          </a:solidFill>
                          <a:effectLst/>
                          <a:latin typeface="Franklin Gothic Medium" panose="020B0603020102020204" pitchFamily="34" charset="0"/>
                        </a:rPr>
                        <a:t>1,84 </a:t>
                      </a:r>
                      <a:r>
                        <a:rPr lang="tr-TR" sz="1000" b="1" dirty="0">
                          <a:solidFill>
                            <a:schemeClr val="tx1">
                              <a:lumMod val="75000"/>
                              <a:lumOff val="25000"/>
                            </a:schemeClr>
                          </a:solidFill>
                          <a:effectLst/>
                          <a:latin typeface="Franklin Gothic Medium" panose="020B0603020102020204" pitchFamily="34" charset="0"/>
                        </a:rPr>
                        <a:t>Yıl</a:t>
                      </a:r>
                      <a:endParaRPr lang="x-none" sz="1000" b="1" dirty="0">
                        <a:solidFill>
                          <a:schemeClr val="tx1">
                            <a:lumMod val="75000"/>
                            <a:lumOff val="25000"/>
                          </a:schemeClr>
                        </a:solidFill>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930801573"/>
                  </a:ext>
                </a:extLst>
              </a:tr>
            </a:tbl>
          </a:graphicData>
        </a:graphic>
      </p:graphicFrame>
      <p:grpSp>
        <p:nvGrpSpPr>
          <p:cNvPr id="11" name="Group 10">
            <a:extLst>
              <a:ext uri="{FF2B5EF4-FFF2-40B4-BE49-F238E27FC236}">
                <a16:creationId xmlns:a16="http://schemas.microsoft.com/office/drawing/2014/main" id="{38762FCF-8AC7-1E43-9C21-69387A645E33}"/>
              </a:ext>
            </a:extLst>
          </p:cNvPr>
          <p:cNvGrpSpPr/>
          <p:nvPr/>
        </p:nvGrpSpPr>
        <p:grpSpPr>
          <a:xfrm>
            <a:off x="963678" y="4140315"/>
            <a:ext cx="3333094" cy="1019175"/>
            <a:chOff x="730906" y="3924300"/>
            <a:chExt cx="3333094" cy="1019175"/>
          </a:xfrm>
        </p:grpSpPr>
        <p:cxnSp>
          <p:nvCxnSpPr>
            <p:cNvPr id="6" name="Straight Connector 5">
              <a:extLst>
                <a:ext uri="{FF2B5EF4-FFF2-40B4-BE49-F238E27FC236}">
                  <a16:creationId xmlns:a16="http://schemas.microsoft.com/office/drawing/2014/main" id="{338BF9EC-BDA3-844C-BFF7-FAF59AFACCF1}"/>
                </a:ext>
              </a:extLst>
            </p:cNvPr>
            <p:cNvCxnSpPr/>
            <p:nvPr/>
          </p:nvCxnSpPr>
          <p:spPr>
            <a:xfrm>
              <a:off x="730906" y="4943475"/>
              <a:ext cx="3333094" cy="0"/>
            </a:xfrm>
            <a:prstGeom prst="line">
              <a:avLst/>
            </a:prstGeom>
            <a:ln w="254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B2B790-30D6-9842-8C04-90EADF17C897}"/>
                </a:ext>
              </a:extLst>
            </p:cNvPr>
            <p:cNvCxnSpPr/>
            <p:nvPr/>
          </p:nvCxnSpPr>
          <p:spPr>
            <a:xfrm>
              <a:off x="730906" y="4773611"/>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1556563-58AC-FA41-B5ED-E478F365540A}"/>
                </a:ext>
              </a:extLst>
            </p:cNvPr>
            <p:cNvCxnSpPr/>
            <p:nvPr/>
          </p:nvCxnSpPr>
          <p:spPr>
            <a:xfrm>
              <a:off x="730906" y="4603749"/>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222E96-01B5-C441-92C5-1DF65AFF2709}"/>
                </a:ext>
              </a:extLst>
            </p:cNvPr>
            <p:cNvCxnSpPr/>
            <p:nvPr/>
          </p:nvCxnSpPr>
          <p:spPr>
            <a:xfrm>
              <a:off x="730906" y="4433887"/>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EA153A-4813-334C-888A-6E08C040EA25}"/>
                </a:ext>
              </a:extLst>
            </p:cNvPr>
            <p:cNvCxnSpPr/>
            <p:nvPr/>
          </p:nvCxnSpPr>
          <p:spPr>
            <a:xfrm>
              <a:off x="730906" y="4264025"/>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55AB00-2F14-DF4A-A216-2C3652015D14}"/>
                </a:ext>
              </a:extLst>
            </p:cNvPr>
            <p:cNvCxnSpPr/>
            <p:nvPr/>
          </p:nvCxnSpPr>
          <p:spPr>
            <a:xfrm>
              <a:off x="730906" y="4094163"/>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307279-E83B-D24E-8643-0255F5C0D403}"/>
                </a:ext>
              </a:extLst>
            </p:cNvPr>
            <p:cNvCxnSpPr/>
            <p:nvPr/>
          </p:nvCxnSpPr>
          <p:spPr>
            <a:xfrm>
              <a:off x="730906" y="3924300"/>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0966077C-59BF-AA4D-BC0F-E385EA8FF008}"/>
              </a:ext>
            </a:extLst>
          </p:cNvPr>
          <p:cNvGrpSpPr/>
          <p:nvPr/>
        </p:nvGrpSpPr>
        <p:grpSpPr>
          <a:xfrm>
            <a:off x="954438" y="2178165"/>
            <a:ext cx="3342334" cy="1174750"/>
            <a:chOff x="721666" y="1962150"/>
            <a:chExt cx="3342334" cy="1174750"/>
          </a:xfrm>
        </p:grpSpPr>
        <p:cxnSp>
          <p:nvCxnSpPr>
            <p:cNvPr id="27" name="Straight Connector 26">
              <a:extLst>
                <a:ext uri="{FF2B5EF4-FFF2-40B4-BE49-F238E27FC236}">
                  <a16:creationId xmlns:a16="http://schemas.microsoft.com/office/drawing/2014/main" id="{37563EE5-F24F-9E45-A1F6-18D199FCEA06}"/>
                </a:ext>
              </a:extLst>
            </p:cNvPr>
            <p:cNvCxnSpPr/>
            <p:nvPr/>
          </p:nvCxnSpPr>
          <p:spPr>
            <a:xfrm>
              <a:off x="721666" y="3136900"/>
              <a:ext cx="3333094" cy="0"/>
            </a:xfrm>
            <a:prstGeom prst="line">
              <a:avLst/>
            </a:prstGeom>
            <a:ln w="254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BA1D23A-8041-D941-810C-FAB6761B89C3}"/>
                </a:ext>
              </a:extLst>
            </p:cNvPr>
            <p:cNvCxnSpPr/>
            <p:nvPr/>
          </p:nvCxnSpPr>
          <p:spPr>
            <a:xfrm>
              <a:off x="730906" y="2941110"/>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B3DA1B-A339-0C45-BECE-812BA8EE0430}"/>
                </a:ext>
              </a:extLst>
            </p:cNvPr>
            <p:cNvCxnSpPr/>
            <p:nvPr/>
          </p:nvCxnSpPr>
          <p:spPr>
            <a:xfrm>
              <a:off x="730906" y="2745318"/>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011CD9-2AC1-2544-A04A-BBDE34672517}"/>
                </a:ext>
              </a:extLst>
            </p:cNvPr>
            <p:cNvCxnSpPr/>
            <p:nvPr/>
          </p:nvCxnSpPr>
          <p:spPr>
            <a:xfrm>
              <a:off x="730906" y="2549526"/>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36C6933-DBDB-5045-999B-F6F02577A2BC}"/>
                </a:ext>
              </a:extLst>
            </p:cNvPr>
            <p:cNvCxnSpPr/>
            <p:nvPr/>
          </p:nvCxnSpPr>
          <p:spPr>
            <a:xfrm>
              <a:off x="730906" y="2353734"/>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5058D72-D96F-AE4B-BF8B-5C14AE6CB9B1}"/>
                </a:ext>
              </a:extLst>
            </p:cNvPr>
            <p:cNvCxnSpPr/>
            <p:nvPr/>
          </p:nvCxnSpPr>
          <p:spPr>
            <a:xfrm>
              <a:off x="730906" y="2157942"/>
              <a:ext cx="3333094"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CAF685-C95C-A344-8D5F-C103B580EFC2}"/>
                </a:ext>
              </a:extLst>
            </p:cNvPr>
            <p:cNvCxnSpPr>
              <a:cxnSpLocks/>
            </p:cNvCxnSpPr>
            <p:nvPr/>
          </p:nvCxnSpPr>
          <p:spPr>
            <a:xfrm>
              <a:off x="779057" y="1962150"/>
              <a:ext cx="3284943" cy="0"/>
            </a:xfrm>
            <a:prstGeom prst="line">
              <a:avLst/>
            </a:prstGeom>
            <a:ln w="63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DA8FEA31-F5EE-2642-9D63-71F23B3A9AA3}"/>
              </a:ext>
            </a:extLst>
          </p:cNvPr>
          <p:cNvGrpSpPr/>
          <p:nvPr/>
        </p:nvGrpSpPr>
        <p:grpSpPr>
          <a:xfrm>
            <a:off x="468178" y="2061883"/>
            <a:ext cx="521297" cy="1202382"/>
            <a:chOff x="235406" y="1845868"/>
            <a:chExt cx="521297" cy="1202382"/>
          </a:xfrm>
        </p:grpSpPr>
        <p:sp>
          <p:nvSpPr>
            <p:cNvPr id="35" name="TextBox 34">
              <a:extLst>
                <a:ext uri="{FF2B5EF4-FFF2-40B4-BE49-F238E27FC236}">
                  <a16:creationId xmlns:a16="http://schemas.microsoft.com/office/drawing/2014/main" id="{538B77AE-4C4E-AB43-9D00-1C350F067130}"/>
                </a:ext>
              </a:extLst>
            </p:cNvPr>
            <p:cNvSpPr txBox="1"/>
            <p:nvPr/>
          </p:nvSpPr>
          <p:spPr>
            <a:xfrm>
              <a:off x="309145" y="2817418"/>
              <a:ext cx="447558"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4,00</a:t>
              </a:r>
            </a:p>
          </p:txBody>
        </p:sp>
        <p:sp>
          <p:nvSpPr>
            <p:cNvPr id="36" name="TextBox 35">
              <a:extLst>
                <a:ext uri="{FF2B5EF4-FFF2-40B4-BE49-F238E27FC236}">
                  <a16:creationId xmlns:a16="http://schemas.microsoft.com/office/drawing/2014/main" id="{AA990918-FE88-9740-B788-368825280869}"/>
                </a:ext>
              </a:extLst>
            </p:cNvPr>
            <p:cNvSpPr txBox="1"/>
            <p:nvPr/>
          </p:nvSpPr>
          <p:spPr>
            <a:xfrm>
              <a:off x="309145" y="2630093"/>
              <a:ext cx="447558"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6,00</a:t>
              </a:r>
            </a:p>
          </p:txBody>
        </p:sp>
        <p:sp>
          <p:nvSpPr>
            <p:cNvPr id="37" name="TextBox 36">
              <a:extLst>
                <a:ext uri="{FF2B5EF4-FFF2-40B4-BE49-F238E27FC236}">
                  <a16:creationId xmlns:a16="http://schemas.microsoft.com/office/drawing/2014/main" id="{CF2C1E32-34E2-2240-8DE5-AF4CFD84FA6A}"/>
                </a:ext>
              </a:extLst>
            </p:cNvPr>
            <p:cNvSpPr txBox="1"/>
            <p:nvPr/>
          </p:nvSpPr>
          <p:spPr>
            <a:xfrm>
              <a:off x="309145" y="2430068"/>
              <a:ext cx="447558"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8,00</a:t>
              </a:r>
            </a:p>
          </p:txBody>
        </p:sp>
        <p:sp>
          <p:nvSpPr>
            <p:cNvPr id="38" name="TextBox 37">
              <a:extLst>
                <a:ext uri="{FF2B5EF4-FFF2-40B4-BE49-F238E27FC236}">
                  <a16:creationId xmlns:a16="http://schemas.microsoft.com/office/drawing/2014/main" id="{0E2E07FC-8D3E-5547-8345-291CCD8A7C4F}"/>
                </a:ext>
              </a:extLst>
            </p:cNvPr>
            <p:cNvSpPr txBox="1"/>
            <p:nvPr/>
          </p:nvSpPr>
          <p:spPr>
            <a:xfrm>
              <a:off x="235406" y="2236393"/>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10,00</a:t>
              </a:r>
            </a:p>
          </p:txBody>
        </p:sp>
        <p:sp>
          <p:nvSpPr>
            <p:cNvPr id="39" name="TextBox 38">
              <a:extLst>
                <a:ext uri="{FF2B5EF4-FFF2-40B4-BE49-F238E27FC236}">
                  <a16:creationId xmlns:a16="http://schemas.microsoft.com/office/drawing/2014/main" id="{11D2AF8A-A760-F948-BE1B-408CAFD5BF4A}"/>
                </a:ext>
              </a:extLst>
            </p:cNvPr>
            <p:cNvSpPr txBox="1"/>
            <p:nvPr/>
          </p:nvSpPr>
          <p:spPr>
            <a:xfrm>
              <a:off x="235406" y="2045893"/>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12,00</a:t>
              </a:r>
            </a:p>
          </p:txBody>
        </p:sp>
        <p:sp>
          <p:nvSpPr>
            <p:cNvPr id="40" name="TextBox 39">
              <a:extLst>
                <a:ext uri="{FF2B5EF4-FFF2-40B4-BE49-F238E27FC236}">
                  <a16:creationId xmlns:a16="http://schemas.microsoft.com/office/drawing/2014/main" id="{854E2849-F2A8-F64C-91F2-DB06B49A15EB}"/>
                </a:ext>
              </a:extLst>
            </p:cNvPr>
            <p:cNvSpPr txBox="1"/>
            <p:nvPr/>
          </p:nvSpPr>
          <p:spPr>
            <a:xfrm>
              <a:off x="235406" y="1845868"/>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14,00</a:t>
              </a:r>
            </a:p>
          </p:txBody>
        </p:sp>
      </p:grpSp>
      <p:grpSp>
        <p:nvGrpSpPr>
          <p:cNvPr id="8" name="Group 7">
            <a:extLst>
              <a:ext uri="{FF2B5EF4-FFF2-40B4-BE49-F238E27FC236}">
                <a16:creationId xmlns:a16="http://schemas.microsoft.com/office/drawing/2014/main" id="{03FDE4D4-AA52-F840-B6D2-72B90547167C}"/>
              </a:ext>
            </a:extLst>
          </p:cNvPr>
          <p:cNvGrpSpPr/>
          <p:nvPr/>
        </p:nvGrpSpPr>
        <p:grpSpPr>
          <a:xfrm>
            <a:off x="583595" y="4028072"/>
            <a:ext cx="405880" cy="1078557"/>
            <a:chOff x="350823" y="3812057"/>
            <a:chExt cx="405880" cy="1078557"/>
          </a:xfrm>
        </p:grpSpPr>
        <p:sp>
          <p:nvSpPr>
            <p:cNvPr id="42" name="TextBox 41">
              <a:extLst>
                <a:ext uri="{FF2B5EF4-FFF2-40B4-BE49-F238E27FC236}">
                  <a16:creationId xmlns:a16="http://schemas.microsoft.com/office/drawing/2014/main" id="{F8E704FD-F632-C344-8E81-4528392A3141}"/>
                </a:ext>
              </a:extLst>
            </p:cNvPr>
            <p:cNvSpPr txBox="1"/>
            <p:nvPr/>
          </p:nvSpPr>
          <p:spPr>
            <a:xfrm>
              <a:off x="424560" y="4659782"/>
              <a:ext cx="332143"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60</a:t>
              </a:r>
            </a:p>
          </p:txBody>
        </p:sp>
        <p:sp>
          <p:nvSpPr>
            <p:cNvPr id="43" name="TextBox 42">
              <a:extLst>
                <a:ext uri="{FF2B5EF4-FFF2-40B4-BE49-F238E27FC236}">
                  <a16:creationId xmlns:a16="http://schemas.microsoft.com/office/drawing/2014/main" id="{9EA7B571-7CB3-DF42-995E-57F7E884E269}"/>
                </a:ext>
              </a:extLst>
            </p:cNvPr>
            <p:cNvSpPr txBox="1"/>
            <p:nvPr/>
          </p:nvSpPr>
          <p:spPr>
            <a:xfrm>
              <a:off x="424560" y="4485157"/>
              <a:ext cx="332143"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80</a:t>
              </a:r>
            </a:p>
          </p:txBody>
        </p:sp>
        <p:sp>
          <p:nvSpPr>
            <p:cNvPr id="44" name="TextBox 43">
              <a:extLst>
                <a:ext uri="{FF2B5EF4-FFF2-40B4-BE49-F238E27FC236}">
                  <a16:creationId xmlns:a16="http://schemas.microsoft.com/office/drawing/2014/main" id="{2986038E-42DA-4E46-B90F-BD50A66503D9}"/>
                </a:ext>
              </a:extLst>
            </p:cNvPr>
            <p:cNvSpPr txBox="1"/>
            <p:nvPr/>
          </p:nvSpPr>
          <p:spPr>
            <a:xfrm>
              <a:off x="350823" y="4313707"/>
              <a:ext cx="405880"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100</a:t>
              </a:r>
            </a:p>
          </p:txBody>
        </p:sp>
        <p:sp>
          <p:nvSpPr>
            <p:cNvPr id="45" name="TextBox 44">
              <a:extLst>
                <a:ext uri="{FF2B5EF4-FFF2-40B4-BE49-F238E27FC236}">
                  <a16:creationId xmlns:a16="http://schemas.microsoft.com/office/drawing/2014/main" id="{5C117772-7BA9-694B-A881-C35CDC64F632}"/>
                </a:ext>
              </a:extLst>
            </p:cNvPr>
            <p:cNvSpPr txBox="1"/>
            <p:nvPr/>
          </p:nvSpPr>
          <p:spPr>
            <a:xfrm>
              <a:off x="350823" y="4151782"/>
              <a:ext cx="405880"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120</a:t>
              </a:r>
            </a:p>
          </p:txBody>
        </p:sp>
        <p:sp>
          <p:nvSpPr>
            <p:cNvPr id="46" name="TextBox 45">
              <a:extLst>
                <a:ext uri="{FF2B5EF4-FFF2-40B4-BE49-F238E27FC236}">
                  <a16:creationId xmlns:a16="http://schemas.microsoft.com/office/drawing/2014/main" id="{1009A0FA-E9E2-5A41-9645-6F68E158F663}"/>
                </a:ext>
              </a:extLst>
            </p:cNvPr>
            <p:cNvSpPr txBox="1"/>
            <p:nvPr/>
          </p:nvSpPr>
          <p:spPr>
            <a:xfrm>
              <a:off x="350823" y="3977157"/>
              <a:ext cx="405880"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140</a:t>
              </a:r>
            </a:p>
          </p:txBody>
        </p:sp>
        <p:sp>
          <p:nvSpPr>
            <p:cNvPr id="47" name="TextBox 46">
              <a:extLst>
                <a:ext uri="{FF2B5EF4-FFF2-40B4-BE49-F238E27FC236}">
                  <a16:creationId xmlns:a16="http://schemas.microsoft.com/office/drawing/2014/main" id="{D1212DE7-CA37-0C41-A90A-13C2046FC75B}"/>
                </a:ext>
              </a:extLst>
            </p:cNvPr>
            <p:cNvSpPr txBox="1"/>
            <p:nvPr/>
          </p:nvSpPr>
          <p:spPr>
            <a:xfrm>
              <a:off x="350823" y="3812057"/>
              <a:ext cx="405880"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160</a:t>
              </a:r>
            </a:p>
          </p:txBody>
        </p:sp>
      </p:grpSp>
      <p:grpSp>
        <p:nvGrpSpPr>
          <p:cNvPr id="10" name="Group 9">
            <a:extLst>
              <a:ext uri="{FF2B5EF4-FFF2-40B4-BE49-F238E27FC236}">
                <a16:creationId xmlns:a16="http://schemas.microsoft.com/office/drawing/2014/main" id="{D70DD8FA-A61F-CA4A-A990-C4FDFF5161DA}"/>
              </a:ext>
            </a:extLst>
          </p:cNvPr>
          <p:cNvGrpSpPr/>
          <p:nvPr/>
        </p:nvGrpSpPr>
        <p:grpSpPr>
          <a:xfrm>
            <a:off x="863357" y="5193933"/>
            <a:ext cx="3529718" cy="230832"/>
            <a:chOff x="630585" y="4977918"/>
            <a:chExt cx="3529718" cy="230832"/>
          </a:xfrm>
        </p:grpSpPr>
        <p:sp>
          <p:nvSpPr>
            <p:cNvPr id="48" name="TextBox 47">
              <a:extLst>
                <a:ext uri="{FF2B5EF4-FFF2-40B4-BE49-F238E27FC236}">
                  <a16:creationId xmlns:a16="http://schemas.microsoft.com/office/drawing/2014/main" id="{FA985548-2404-834D-8E73-6A6A73252B23}"/>
                </a:ext>
              </a:extLst>
            </p:cNvPr>
            <p:cNvSpPr txBox="1"/>
            <p:nvPr/>
          </p:nvSpPr>
          <p:spPr>
            <a:xfrm>
              <a:off x="630585" y="4977918"/>
              <a:ext cx="532518"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sz="900" spc="0" dirty="0"/>
                <a:t>10:52</a:t>
              </a:r>
            </a:p>
          </p:txBody>
        </p:sp>
        <p:sp>
          <p:nvSpPr>
            <p:cNvPr id="49" name="TextBox 48">
              <a:extLst>
                <a:ext uri="{FF2B5EF4-FFF2-40B4-BE49-F238E27FC236}">
                  <a16:creationId xmlns:a16="http://schemas.microsoft.com/office/drawing/2014/main" id="{B4E333DE-3E12-4A46-AB91-2AA49E9174D4}"/>
                </a:ext>
              </a:extLst>
            </p:cNvPr>
            <p:cNvSpPr txBox="1"/>
            <p:nvPr/>
          </p:nvSpPr>
          <p:spPr>
            <a:xfrm>
              <a:off x="3627785" y="4977918"/>
              <a:ext cx="532518"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11:44</a:t>
              </a:r>
            </a:p>
          </p:txBody>
        </p:sp>
      </p:grpSp>
      <p:grpSp>
        <p:nvGrpSpPr>
          <p:cNvPr id="9" name="Group 8">
            <a:extLst>
              <a:ext uri="{FF2B5EF4-FFF2-40B4-BE49-F238E27FC236}">
                <a16:creationId xmlns:a16="http://schemas.microsoft.com/office/drawing/2014/main" id="{EFBE8742-7383-394E-B680-6518F3939492}"/>
              </a:ext>
            </a:extLst>
          </p:cNvPr>
          <p:cNvGrpSpPr/>
          <p:nvPr/>
        </p:nvGrpSpPr>
        <p:grpSpPr>
          <a:xfrm>
            <a:off x="863357" y="3370743"/>
            <a:ext cx="3529718" cy="230832"/>
            <a:chOff x="630585" y="3154728"/>
            <a:chExt cx="3529718" cy="230832"/>
          </a:xfrm>
        </p:grpSpPr>
        <p:sp>
          <p:nvSpPr>
            <p:cNvPr id="50" name="TextBox 49">
              <a:extLst>
                <a:ext uri="{FF2B5EF4-FFF2-40B4-BE49-F238E27FC236}">
                  <a16:creationId xmlns:a16="http://schemas.microsoft.com/office/drawing/2014/main" id="{12D0CDF4-57D5-5046-B57C-426EC684E79C}"/>
                </a:ext>
              </a:extLst>
            </p:cNvPr>
            <p:cNvSpPr txBox="1"/>
            <p:nvPr/>
          </p:nvSpPr>
          <p:spPr>
            <a:xfrm>
              <a:off x="630585" y="3154728"/>
              <a:ext cx="532518"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sz="900" spc="0" dirty="0"/>
                <a:t>10:50</a:t>
              </a:r>
            </a:p>
          </p:txBody>
        </p:sp>
        <p:sp>
          <p:nvSpPr>
            <p:cNvPr id="51" name="TextBox 50">
              <a:extLst>
                <a:ext uri="{FF2B5EF4-FFF2-40B4-BE49-F238E27FC236}">
                  <a16:creationId xmlns:a16="http://schemas.microsoft.com/office/drawing/2014/main" id="{85DE9E0C-F32F-5D46-A382-6B84852EC660}"/>
                </a:ext>
              </a:extLst>
            </p:cNvPr>
            <p:cNvSpPr txBox="1"/>
            <p:nvPr/>
          </p:nvSpPr>
          <p:spPr>
            <a:xfrm>
              <a:off x="3627785" y="3154728"/>
              <a:ext cx="532518"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11:50</a:t>
              </a:r>
            </a:p>
          </p:txBody>
        </p:sp>
      </p:grpSp>
      <p:sp>
        <p:nvSpPr>
          <p:cNvPr id="15" name="Freeform 1">
            <a:extLst>
              <a:ext uri="{FF2B5EF4-FFF2-40B4-BE49-F238E27FC236}">
                <a16:creationId xmlns:a16="http://schemas.microsoft.com/office/drawing/2014/main" id="{7E0AB692-2710-3F47-B4A7-9530E42ACB2F}"/>
              </a:ext>
            </a:extLst>
          </p:cNvPr>
          <p:cNvSpPr>
            <a:spLocks noChangeArrowheads="1"/>
          </p:cNvSpPr>
          <p:nvPr/>
        </p:nvSpPr>
        <p:spPr bwMode="auto">
          <a:xfrm>
            <a:off x="1029052" y="4222866"/>
            <a:ext cx="3202347" cy="786763"/>
          </a:xfrm>
          <a:custGeom>
            <a:avLst/>
            <a:gdLst>
              <a:gd name="T0" fmla="*/ 471 w 16187"/>
              <a:gd name="T1" fmla="*/ 3704 h 3914"/>
              <a:gd name="T2" fmla="*/ 49 w 16187"/>
              <a:gd name="T3" fmla="*/ 3853 h 3914"/>
              <a:gd name="T4" fmla="*/ 430 w 16187"/>
              <a:gd name="T5" fmla="*/ 145 h 3914"/>
              <a:gd name="T6" fmla="*/ 832 w 16187"/>
              <a:gd name="T7" fmla="*/ 3306 h 3914"/>
              <a:gd name="T8" fmla="*/ 1296 w 16187"/>
              <a:gd name="T9" fmla="*/ 163 h 3914"/>
              <a:gd name="T10" fmla="*/ 1671 w 16187"/>
              <a:gd name="T11" fmla="*/ 246 h 3914"/>
              <a:gd name="T12" fmla="*/ 2198 w 16187"/>
              <a:gd name="T13" fmla="*/ 156 h 3914"/>
              <a:gd name="T14" fmla="*/ 2611 w 16187"/>
              <a:gd name="T15" fmla="*/ 3313 h 3914"/>
              <a:gd name="T16" fmla="*/ 3044 w 16187"/>
              <a:gd name="T17" fmla="*/ 2844 h 3914"/>
              <a:gd name="T18" fmla="*/ 3483 w 16187"/>
              <a:gd name="T19" fmla="*/ 74 h 3914"/>
              <a:gd name="T20" fmla="*/ 3820 w 16187"/>
              <a:gd name="T21" fmla="*/ 76 h 3914"/>
              <a:gd name="T22" fmla="*/ 4282 w 16187"/>
              <a:gd name="T23" fmla="*/ 3670 h 3914"/>
              <a:gd name="T24" fmla="*/ 4659 w 16187"/>
              <a:gd name="T25" fmla="*/ 3514 h 3914"/>
              <a:gd name="T26" fmla="*/ 4989 w 16187"/>
              <a:gd name="T27" fmla="*/ 250 h 3914"/>
              <a:gd name="T28" fmla="*/ 5471 w 16187"/>
              <a:gd name="T29" fmla="*/ 31 h 3914"/>
              <a:gd name="T30" fmla="*/ 5904 w 16187"/>
              <a:gd name="T31" fmla="*/ 2610 h 3914"/>
              <a:gd name="T32" fmla="*/ 6395 w 16187"/>
              <a:gd name="T33" fmla="*/ 3512 h 3914"/>
              <a:gd name="T34" fmla="*/ 6810 w 16187"/>
              <a:gd name="T35" fmla="*/ 210 h 3914"/>
              <a:gd name="T36" fmla="*/ 7183 w 16187"/>
              <a:gd name="T37" fmla="*/ 116 h 3914"/>
              <a:gd name="T38" fmla="*/ 7669 w 16187"/>
              <a:gd name="T39" fmla="*/ 141 h 3914"/>
              <a:gd name="T40" fmla="*/ 8124 w 16187"/>
              <a:gd name="T41" fmla="*/ 3541 h 3914"/>
              <a:gd name="T42" fmla="*/ 8543 w 16187"/>
              <a:gd name="T43" fmla="*/ 2612 h 3914"/>
              <a:gd name="T44" fmla="*/ 8887 w 16187"/>
              <a:gd name="T45" fmla="*/ 3402 h 3914"/>
              <a:gd name="T46" fmla="*/ 9266 w 16187"/>
              <a:gd name="T47" fmla="*/ 98 h 3914"/>
              <a:gd name="T48" fmla="*/ 9762 w 16187"/>
              <a:gd name="T49" fmla="*/ 1274 h 3914"/>
              <a:gd name="T50" fmla="*/ 10235 w 16187"/>
              <a:gd name="T51" fmla="*/ 201 h 3914"/>
              <a:gd name="T52" fmla="*/ 10761 w 16187"/>
              <a:gd name="T53" fmla="*/ 145 h 3914"/>
              <a:gd name="T54" fmla="*/ 11172 w 16187"/>
              <a:gd name="T55" fmla="*/ 3264 h 3914"/>
              <a:gd name="T56" fmla="*/ 11694 w 16187"/>
              <a:gd name="T57" fmla="*/ 1663 h 3914"/>
              <a:gd name="T58" fmla="*/ 12189 w 16187"/>
              <a:gd name="T59" fmla="*/ 25 h 3914"/>
              <a:gd name="T60" fmla="*/ 12600 w 16187"/>
              <a:gd name="T61" fmla="*/ 56 h 3914"/>
              <a:gd name="T62" fmla="*/ 12975 w 16187"/>
              <a:gd name="T63" fmla="*/ 431 h 3914"/>
              <a:gd name="T64" fmla="*/ 13377 w 16187"/>
              <a:gd name="T65" fmla="*/ 2474 h 3914"/>
              <a:gd name="T66" fmla="*/ 13792 w 16187"/>
              <a:gd name="T67" fmla="*/ 3442 h 3914"/>
              <a:gd name="T68" fmla="*/ 14238 w 16187"/>
              <a:gd name="T69" fmla="*/ 609 h 3914"/>
              <a:gd name="T70" fmla="*/ 14608 w 16187"/>
              <a:gd name="T71" fmla="*/ 480 h 3914"/>
              <a:gd name="T72" fmla="*/ 15119 w 16187"/>
              <a:gd name="T73" fmla="*/ 3396 h 3914"/>
              <a:gd name="T74" fmla="*/ 15523 w 16187"/>
              <a:gd name="T75" fmla="*/ 3666 h 3914"/>
              <a:gd name="T76" fmla="*/ 15932 w 16187"/>
              <a:gd name="T77" fmla="*/ 174 h 3914"/>
              <a:gd name="T78" fmla="*/ 15749 w 16187"/>
              <a:gd name="T79" fmla="*/ 3467 h 3914"/>
              <a:gd name="T80" fmla="*/ 15023 w 16187"/>
              <a:gd name="T81" fmla="*/ 3543 h 3914"/>
              <a:gd name="T82" fmla="*/ 14312 w 16187"/>
              <a:gd name="T83" fmla="*/ 2706 h 3914"/>
              <a:gd name="T84" fmla="*/ 13660 w 16187"/>
              <a:gd name="T85" fmla="*/ 2936 h 3914"/>
              <a:gd name="T86" fmla="*/ 12986 w 16187"/>
              <a:gd name="T87" fmla="*/ 3688 h 3914"/>
              <a:gd name="T88" fmla="*/ 12306 w 16187"/>
              <a:gd name="T89" fmla="*/ 3802 h 3914"/>
              <a:gd name="T90" fmla="*/ 11440 w 16187"/>
              <a:gd name="T91" fmla="*/ 2389 h 3914"/>
              <a:gd name="T92" fmla="*/ 10768 w 16187"/>
              <a:gd name="T93" fmla="*/ 3587 h 3914"/>
              <a:gd name="T94" fmla="*/ 10081 w 16187"/>
              <a:gd name="T95" fmla="*/ 3128 h 3914"/>
              <a:gd name="T96" fmla="*/ 9347 w 16187"/>
              <a:gd name="T97" fmla="*/ 3199 h 3914"/>
              <a:gd name="T98" fmla="*/ 9003 w 16187"/>
              <a:gd name="T99" fmla="*/ 3362 h 3914"/>
              <a:gd name="T100" fmla="*/ 8354 w 16187"/>
              <a:gd name="T101" fmla="*/ 2963 h 3914"/>
              <a:gd name="T102" fmla="*/ 7754 w 16187"/>
              <a:gd name="T103" fmla="*/ 3786 h 3914"/>
              <a:gd name="T104" fmla="*/ 7181 w 16187"/>
              <a:gd name="T105" fmla="*/ 3779 h 3914"/>
              <a:gd name="T106" fmla="*/ 6505 w 16187"/>
              <a:gd name="T107" fmla="*/ 3755 h 3914"/>
              <a:gd name="T108" fmla="*/ 5494 w 16187"/>
              <a:gd name="T109" fmla="*/ 3360 h 3914"/>
              <a:gd name="T110" fmla="*/ 4929 w 16187"/>
              <a:gd name="T111" fmla="*/ 3782 h 3914"/>
              <a:gd name="T112" fmla="*/ 4244 w 16187"/>
              <a:gd name="T113" fmla="*/ 3802 h 3914"/>
              <a:gd name="T114" fmla="*/ 3644 w 16187"/>
              <a:gd name="T115" fmla="*/ 3770 h 3914"/>
              <a:gd name="T116" fmla="*/ 2838 w 16187"/>
              <a:gd name="T117" fmla="*/ 2251 h 3914"/>
              <a:gd name="T118" fmla="*/ 2120 w 16187"/>
              <a:gd name="T119" fmla="*/ 2762 h 3914"/>
              <a:gd name="T120" fmla="*/ 1481 w 16187"/>
              <a:gd name="T121" fmla="*/ 3114 h 3914"/>
              <a:gd name="T122" fmla="*/ 1028 w 16187"/>
              <a:gd name="T123" fmla="*/ 3387 h 3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87" h="3914">
                <a:moveTo>
                  <a:pt x="959" y="1330"/>
                </a:moveTo>
                <a:cubicBezTo>
                  <a:pt x="959" y="1527"/>
                  <a:pt x="962" y="1723"/>
                  <a:pt x="959" y="1917"/>
                </a:cubicBezTo>
                <a:cubicBezTo>
                  <a:pt x="950" y="2416"/>
                  <a:pt x="937" y="2918"/>
                  <a:pt x="926" y="3418"/>
                </a:cubicBezTo>
                <a:cubicBezTo>
                  <a:pt x="924" y="3529"/>
                  <a:pt x="924" y="3641"/>
                  <a:pt x="924" y="3753"/>
                </a:cubicBezTo>
                <a:cubicBezTo>
                  <a:pt x="924" y="3779"/>
                  <a:pt x="933" y="3815"/>
                  <a:pt x="890" y="3820"/>
                </a:cubicBezTo>
                <a:cubicBezTo>
                  <a:pt x="857" y="3824"/>
                  <a:pt x="825" y="3826"/>
                  <a:pt x="803" y="3786"/>
                </a:cubicBezTo>
                <a:cubicBezTo>
                  <a:pt x="758" y="3699"/>
                  <a:pt x="776" y="3601"/>
                  <a:pt x="741" y="3514"/>
                </a:cubicBezTo>
                <a:cubicBezTo>
                  <a:pt x="687" y="3380"/>
                  <a:pt x="689" y="3235"/>
                  <a:pt x="694" y="3092"/>
                </a:cubicBezTo>
                <a:cubicBezTo>
                  <a:pt x="656" y="3099"/>
                  <a:pt x="665" y="3123"/>
                  <a:pt x="665" y="3139"/>
                </a:cubicBezTo>
                <a:cubicBezTo>
                  <a:pt x="663" y="3344"/>
                  <a:pt x="658" y="3552"/>
                  <a:pt x="656" y="3757"/>
                </a:cubicBezTo>
                <a:cubicBezTo>
                  <a:pt x="656" y="3795"/>
                  <a:pt x="665" y="3835"/>
                  <a:pt x="620" y="3853"/>
                </a:cubicBezTo>
                <a:cubicBezTo>
                  <a:pt x="573" y="3871"/>
                  <a:pt x="541" y="3833"/>
                  <a:pt x="517" y="3808"/>
                </a:cubicBezTo>
                <a:cubicBezTo>
                  <a:pt x="492" y="3784"/>
                  <a:pt x="480" y="3744"/>
                  <a:pt x="471" y="3704"/>
                </a:cubicBezTo>
                <a:cubicBezTo>
                  <a:pt x="348" y="3143"/>
                  <a:pt x="415" y="2577"/>
                  <a:pt x="395" y="2012"/>
                </a:cubicBezTo>
                <a:cubicBezTo>
                  <a:pt x="386" y="1785"/>
                  <a:pt x="393" y="1556"/>
                  <a:pt x="393" y="1326"/>
                </a:cubicBezTo>
                <a:cubicBezTo>
                  <a:pt x="384" y="1326"/>
                  <a:pt x="377" y="1326"/>
                  <a:pt x="368" y="1324"/>
                </a:cubicBezTo>
                <a:cubicBezTo>
                  <a:pt x="368" y="1382"/>
                  <a:pt x="370" y="1442"/>
                  <a:pt x="368" y="1500"/>
                </a:cubicBezTo>
                <a:cubicBezTo>
                  <a:pt x="350" y="2155"/>
                  <a:pt x="350" y="2809"/>
                  <a:pt x="352" y="3465"/>
                </a:cubicBezTo>
                <a:cubicBezTo>
                  <a:pt x="352" y="3556"/>
                  <a:pt x="330" y="3641"/>
                  <a:pt x="317" y="3728"/>
                </a:cubicBezTo>
                <a:cubicBezTo>
                  <a:pt x="312" y="3757"/>
                  <a:pt x="297" y="3779"/>
                  <a:pt x="268" y="3777"/>
                </a:cubicBezTo>
                <a:cubicBezTo>
                  <a:pt x="241" y="3777"/>
                  <a:pt x="216" y="3766"/>
                  <a:pt x="210" y="3735"/>
                </a:cubicBezTo>
                <a:cubicBezTo>
                  <a:pt x="196" y="3675"/>
                  <a:pt x="165" y="3619"/>
                  <a:pt x="172" y="3552"/>
                </a:cubicBezTo>
                <a:cubicBezTo>
                  <a:pt x="181" y="3440"/>
                  <a:pt x="131" y="3335"/>
                  <a:pt x="100" y="3228"/>
                </a:cubicBezTo>
                <a:cubicBezTo>
                  <a:pt x="96" y="3309"/>
                  <a:pt x="91" y="3389"/>
                  <a:pt x="89" y="3471"/>
                </a:cubicBezTo>
                <a:cubicBezTo>
                  <a:pt x="87" y="3574"/>
                  <a:pt x="89" y="3677"/>
                  <a:pt x="91" y="3782"/>
                </a:cubicBezTo>
                <a:cubicBezTo>
                  <a:pt x="91" y="3817"/>
                  <a:pt x="85" y="3851"/>
                  <a:pt x="49" y="3853"/>
                </a:cubicBezTo>
                <a:cubicBezTo>
                  <a:pt x="0" y="3855"/>
                  <a:pt x="20" y="3813"/>
                  <a:pt x="20" y="3791"/>
                </a:cubicBezTo>
                <a:lnTo>
                  <a:pt x="20" y="237"/>
                </a:lnTo>
                <a:cubicBezTo>
                  <a:pt x="20" y="214"/>
                  <a:pt x="18" y="188"/>
                  <a:pt x="27" y="170"/>
                </a:cubicBezTo>
                <a:cubicBezTo>
                  <a:pt x="51" y="132"/>
                  <a:pt x="62" y="67"/>
                  <a:pt x="125" y="78"/>
                </a:cubicBezTo>
                <a:cubicBezTo>
                  <a:pt x="181" y="90"/>
                  <a:pt x="165" y="145"/>
                  <a:pt x="169" y="185"/>
                </a:cubicBezTo>
                <a:cubicBezTo>
                  <a:pt x="243" y="1069"/>
                  <a:pt x="189" y="1953"/>
                  <a:pt x="205" y="2835"/>
                </a:cubicBezTo>
                <a:lnTo>
                  <a:pt x="205" y="2969"/>
                </a:lnTo>
                <a:cubicBezTo>
                  <a:pt x="261" y="2949"/>
                  <a:pt x="245" y="2909"/>
                  <a:pt x="245" y="2880"/>
                </a:cubicBezTo>
                <a:lnTo>
                  <a:pt x="245" y="1310"/>
                </a:lnTo>
                <a:cubicBezTo>
                  <a:pt x="245" y="1013"/>
                  <a:pt x="243" y="714"/>
                  <a:pt x="245" y="418"/>
                </a:cubicBezTo>
                <a:cubicBezTo>
                  <a:pt x="245" y="310"/>
                  <a:pt x="299" y="214"/>
                  <a:pt x="326" y="114"/>
                </a:cubicBezTo>
                <a:cubicBezTo>
                  <a:pt x="332" y="87"/>
                  <a:pt x="359" y="72"/>
                  <a:pt x="386" y="81"/>
                </a:cubicBezTo>
                <a:cubicBezTo>
                  <a:pt x="415" y="90"/>
                  <a:pt x="428" y="112"/>
                  <a:pt x="430" y="145"/>
                </a:cubicBezTo>
                <a:cubicBezTo>
                  <a:pt x="442" y="353"/>
                  <a:pt x="462" y="560"/>
                  <a:pt x="466" y="770"/>
                </a:cubicBezTo>
                <a:cubicBezTo>
                  <a:pt x="477" y="1504"/>
                  <a:pt x="493" y="2237"/>
                  <a:pt x="506" y="2972"/>
                </a:cubicBezTo>
                <a:cubicBezTo>
                  <a:pt x="509" y="3056"/>
                  <a:pt x="502" y="3143"/>
                  <a:pt x="504" y="3228"/>
                </a:cubicBezTo>
                <a:cubicBezTo>
                  <a:pt x="504" y="3268"/>
                  <a:pt x="500" y="3309"/>
                  <a:pt x="524" y="3346"/>
                </a:cubicBezTo>
                <a:cubicBezTo>
                  <a:pt x="569" y="3329"/>
                  <a:pt x="553" y="3288"/>
                  <a:pt x="553" y="3259"/>
                </a:cubicBezTo>
                <a:cubicBezTo>
                  <a:pt x="562" y="2769"/>
                  <a:pt x="569" y="2275"/>
                  <a:pt x="575" y="1785"/>
                </a:cubicBezTo>
                <a:cubicBezTo>
                  <a:pt x="580" y="1437"/>
                  <a:pt x="578" y="1087"/>
                  <a:pt x="591" y="739"/>
                </a:cubicBezTo>
                <a:cubicBezTo>
                  <a:pt x="598" y="545"/>
                  <a:pt x="629" y="353"/>
                  <a:pt x="625" y="156"/>
                </a:cubicBezTo>
                <a:cubicBezTo>
                  <a:pt x="622" y="114"/>
                  <a:pt x="636" y="76"/>
                  <a:pt x="680" y="78"/>
                </a:cubicBezTo>
                <a:cubicBezTo>
                  <a:pt x="721" y="81"/>
                  <a:pt x="736" y="116"/>
                  <a:pt x="736" y="161"/>
                </a:cubicBezTo>
                <a:cubicBezTo>
                  <a:pt x="743" y="578"/>
                  <a:pt x="767" y="995"/>
                  <a:pt x="774" y="1413"/>
                </a:cubicBezTo>
                <a:cubicBezTo>
                  <a:pt x="781" y="1922"/>
                  <a:pt x="801" y="2429"/>
                  <a:pt x="812" y="2938"/>
                </a:cubicBezTo>
                <a:cubicBezTo>
                  <a:pt x="814" y="3061"/>
                  <a:pt x="812" y="3184"/>
                  <a:pt x="832" y="3306"/>
                </a:cubicBezTo>
                <a:cubicBezTo>
                  <a:pt x="839" y="3092"/>
                  <a:pt x="850" y="2878"/>
                  <a:pt x="850" y="2664"/>
                </a:cubicBezTo>
                <a:cubicBezTo>
                  <a:pt x="852" y="1897"/>
                  <a:pt x="854" y="1132"/>
                  <a:pt x="850" y="364"/>
                </a:cubicBezTo>
                <a:cubicBezTo>
                  <a:pt x="850" y="266"/>
                  <a:pt x="899" y="192"/>
                  <a:pt x="935" y="110"/>
                </a:cubicBezTo>
                <a:cubicBezTo>
                  <a:pt x="941" y="94"/>
                  <a:pt x="964" y="76"/>
                  <a:pt x="984" y="83"/>
                </a:cubicBezTo>
                <a:cubicBezTo>
                  <a:pt x="1013" y="90"/>
                  <a:pt x="1031" y="112"/>
                  <a:pt x="1035" y="143"/>
                </a:cubicBezTo>
                <a:cubicBezTo>
                  <a:pt x="1051" y="248"/>
                  <a:pt x="1071" y="351"/>
                  <a:pt x="1071" y="458"/>
                </a:cubicBezTo>
                <a:cubicBezTo>
                  <a:pt x="1071" y="621"/>
                  <a:pt x="1071" y="783"/>
                  <a:pt x="1073" y="946"/>
                </a:cubicBezTo>
                <a:cubicBezTo>
                  <a:pt x="1073" y="971"/>
                  <a:pt x="1062" y="1016"/>
                  <a:pt x="1102" y="1013"/>
                </a:cubicBezTo>
                <a:cubicBezTo>
                  <a:pt x="1140" y="1011"/>
                  <a:pt x="1127" y="969"/>
                  <a:pt x="1129" y="944"/>
                </a:cubicBezTo>
                <a:cubicBezTo>
                  <a:pt x="1149" y="708"/>
                  <a:pt x="1140" y="469"/>
                  <a:pt x="1145" y="232"/>
                </a:cubicBezTo>
                <a:cubicBezTo>
                  <a:pt x="1145" y="199"/>
                  <a:pt x="1142" y="163"/>
                  <a:pt x="1162" y="132"/>
                </a:cubicBezTo>
                <a:cubicBezTo>
                  <a:pt x="1185" y="98"/>
                  <a:pt x="1209" y="72"/>
                  <a:pt x="1252" y="83"/>
                </a:cubicBezTo>
                <a:cubicBezTo>
                  <a:pt x="1294" y="92"/>
                  <a:pt x="1294" y="127"/>
                  <a:pt x="1296" y="163"/>
                </a:cubicBezTo>
                <a:cubicBezTo>
                  <a:pt x="1334" y="681"/>
                  <a:pt x="1332" y="1196"/>
                  <a:pt x="1332" y="1714"/>
                </a:cubicBezTo>
                <a:cubicBezTo>
                  <a:pt x="1332" y="1748"/>
                  <a:pt x="1323" y="1783"/>
                  <a:pt x="1348" y="1819"/>
                </a:cubicBezTo>
                <a:cubicBezTo>
                  <a:pt x="1379" y="1790"/>
                  <a:pt x="1368" y="1754"/>
                  <a:pt x="1368" y="1725"/>
                </a:cubicBezTo>
                <a:cubicBezTo>
                  <a:pt x="1370" y="1250"/>
                  <a:pt x="1372" y="775"/>
                  <a:pt x="1372" y="299"/>
                </a:cubicBezTo>
                <a:cubicBezTo>
                  <a:pt x="1372" y="232"/>
                  <a:pt x="1394" y="177"/>
                  <a:pt x="1430" y="125"/>
                </a:cubicBezTo>
                <a:cubicBezTo>
                  <a:pt x="1448" y="96"/>
                  <a:pt x="1479" y="72"/>
                  <a:pt x="1515" y="78"/>
                </a:cubicBezTo>
                <a:cubicBezTo>
                  <a:pt x="1557" y="87"/>
                  <a:pt x="1557" y="125"/>
                  <a:pt x="1557" y="161"/>
                </a:cubicBezTo>
                <a:lnTo>
                  <a:pt x="1557" y="453"/>
                </a:lnTo>
                <a:cubicBezTo>
                  <a:pt x="1560" y="1165"/>
                  <a:pt x="1557" y="1879"/>
                  <a:pt x="1562" y="2590"/>
                </a:cubicBezTo>
                <a:cubicBezTo>
                  <a:pt x="1564" y="2780"/>
                  <a:pt x="1602" y="2969"/>
                  <a:pt x="1598" y="3170"/>
                </a:cubicBezTo>
                <a:cubicBezTo>
                  <a:pt x="1651" y="3141"/>
                  <a:pt x="1635" y="3103"/>
                  <a:pt x="1635" y="3074"/>
                </a:cubicBezTo>
                <a:cubicBezTo>
                  <a:pt x="1640" y="2873"/>
                  <a:pt x="1638" y="2673"/>
                  <a:pt x="1642" y="2474"/>
                </a:cubicBezTo>
                <a:cubicBezTo>
                  <a:pt x="1664" y="1732"/>
                  <a:pt x="1673" y="989"/>
                  <a:pt x="1671" y="246"/>
                </a:cubicBezTo>
                <a:cubicBezTo>
                  <a:pt x="1671" y="210"/>
                  <a:pt x="1676" y="181"/>
                  <a:pt x="1702" y="152"/>
                </a:cubicBezTo>
                <a:cubicBezTo>
                  <a:pt x="1736" y="114"/>
                  <a:pt x="1767" y="69"/>
                  <a:pt x="1821" y="83"/>
                </a:cubicBezTo>
                <a:cubicBezTo>
                  <a:pt x="1883" y="98"/>
                  <a:pt x="1856" y="159"/>
                  <a:pt x="1856" y="201"/>
                </a:cubicBezTo>
                <a:cubicBezTo>
                  <a:pt x="1861" y="560"/>
                  <a:pt x="1859" y="922"/>
                  <a:pt x="1874" y="1281"/>
                </a:cubicBezTo>
                <a:cubicBezTo>
                  <a:pt x="1888" y="1591"/>
                  <a:pt x="1881" y="1904"/>
                  <a:pt x="1890" y="2213"/>
                </a:cubicBezTo>
                <a:cubicBezTo>
                  <a:pt x="1901" y="2637"/>
                  <a:pt x="1919" y="3059"/>
                  <a:pt x="1934" y="3480"/>
                </a:cubicBezTo>
                <a:cubicBezTo>
                  <a:pt x="1934" y="3500"/>
                  <a:pt x="1930" y="3527"/>
                  <a:pt x="1966" y="3538"/>
                </a:cubicBezTo>
                <a:cubicBezTo>
                  <a:pt x="1986" y="3512"/>
                  <a:pt x="1979" y="3480"/>
                  <a:pt x="1979" y="3451"/>
                </a:cubicBezTo>
                <a:cubicBezTo>
                  <a:pt x="2008" y="2757"/>
                  <a:pt x="2017" y="2063"/>
                  <a:pt x="2033" y="1370"/>
                </a:cubicBezTo>
                <a:cubicBezTo>
                  <a:pt x="2042" y="991"/>
                  <a:pt x="2044" y="609"/>
                  <a:pt x="2048" y="230"/>
                </a:cubicBezTo>
                <a:cubicBezTo>
                  <a:pt x="2048" y="190"/>
                  <a:pt x="2048" y="150"/>
                  <a:pt x="2077" y="116"/>
                </a:cubicBezTo>
                <a:cubicBezTo>
                  <a:pt x="2100" y="94"/>
                  <a:pt x="2122" y="69"/>
                  <a:pt x="2158" y="81"/>
                </a:cubicBezTo>
                <a:cubicBezTo>
                  <a:pt x="2196" y="92"/>
                  <a:pt x="2198" y="123"/>
                  <a:pt x="2198" y="156"/>
                </a:cubicBezTo>
                <a:cubicBezTo>
                  <a:pt x="2200" y="377"/>
                  <a:pt x="2204" y="596"/>
                  <a:pt x="2209" y="817"/>
                </a:cubicBezTo>
                <a:cubicBezTo>
                  <a:pt x="2225" y="1589"/>
                  <a:pt x="2234" y="2360"/>
                  <a:pt x="2234" y="3132"/>
                </a:cubicBezTo>
                <a:cubicBezTo>
                  <a:pt x="2234" y="3266"/>
                  <a:pt x="2269" y="3398"/>
                  <a:pt x="2298" y="3527"/>
                </a:cubicBezTo>
                <a:cubicBezTo>
                  <a:pt x="2312" y="3585"/>
                  <a:pt x="2314" y="3643"/>
                  <a:pt x="2321" y="3710"/>
                </a:cubicBezTo>
                <a:cubicBezTo>
                  <a:pt x="2370" y="3681"/>
                  <a:pt x="2352" y="3641"/>
                  <a:pt x="2352" y="3608"/>
                </a:cubicBezTo>
                <a:cubicBezTo>
                  <a:pt x="2354" y="3074"/>
                  <a:pt x="2350" y="2543"/>
                  <a:pt x="2358" y="2010"/>
                </a:cubicBezTo>
                <a:cubicBezTo>
                  <a:pt x="2370" y="1442"/>
                  <a:pt x="2392" y="875"/>
                  <a:pt x="2392" y="306"/>
                </a:cubicBezTo>
                <a:cubicBezTo>
                  <a:pt x="2392" y="241"/>
                  <a:pt x="2414" y="177"/>
                  <a:pt x="2432" y="114"/>
                </a:cubicBezTo>
                <a:cubicBezTo>
                  <a:pt x="2439" y="92"/>
                  <a:pt x="2466" y="69"/>
                  <a:pt x="2492" y="76"/>
                </a:cubicBezTo>
                <a:cubicBezTo>
                  <a:pt x="2528" y="85"/>
                  <a:pt x="2535" y="116"/>
                  <a:pt x="2537" y="150"/>
                </a:cubicBezTo>
                <a:cubicBezTo>
                  <a:pt x="2539" y="322"/>
                  <a:pt x="2541" y="493"/>
                  <a:pt x="2548" y="665"/>
                </a:cubicBezTo>
                <a:cubicBezTo>
                  <a:pt x="2577" y="1259"/>
                  <a:pt x="2564" y="1855"/>
                  <a:pt x="2591" y="2447"/>
                </a:cubicBezTo>
                <a:cubicBezTo>
                  <a:pt x="2604" y="2735"/>
                  <a:pt x="2608" y="3025"/>
                  <a:pt x="2611" y="3313"/>
                </a:cubicBezTo>
                <a:cubicBezTo>
                  <a:pt x="2611" y="3355"/>
                  <a:pt x="2606" y="3400"/>
                  <a:pt x="2635" y="3440"/>
                </a:cubicBezTo>
                <a:cubicBezTo>
                  <a:pt x="2664" y="3402"/>
                  <a:pt x="2662" y="3360"/>
                  <a:pt x="2664" y="3320"/>
                </a:cubicBezTo>
                <a:cubicBezTo>
                  <a:pt x="2666" y="2972"/>
                  <a:pt x="2662" y="2621"/>
                  <a:pt x="2673" y="2273"/>
                </a:cubicBezTo>
                <a:cubicBezTo>
                  <a:pt x="2695" y="1674"/>
                  <a:pt x="2686" y="1074"/>
                  <a:pt x="2702" y="473"/>
                </a:cubicBezTo>
                <a:cubicBezTo>
                  <a:pt x="2704" y="371"/>
                  <a:pt x="2722" y="268"/>
                  <a:pt x="2736" y="168"/>
                </a:cubicBezTo>
                <a:cubicBezTo>
                  <a:pt x="2745" y="110"/>
                  <a:pt x="2782" y="65"/>
                  <a:pt x="2845" y="65"/>
                </a:cubicBezTo>
                <a:cubicBezTo>
                  <a:pt x="2916" y="67"/>
                  <a:pt x="2914" y="125"/>
                  <a:pt x="2914" y="179"/>
                </a:cubicBezTo>
                <a:cubicBezTo>
                  <a:pt x="2916" y="737"/>
                  <a:pt x="2910" y="1295"/>
                  <a:pt x="2921" y="1852"/>
                </a:cubicBezTo>
                <a:cubicBezTo>
                  <a:pt x="2930" y="2266"/>
                  <a:pt x="2945" y="2679"/>
                  <a:pt x="2957" y="3094"/>
                </a:cubicBezTo>
                <a:cubicBezTo>
                  <a:pt x="2961" y="3235"/>
                  <a:pt x="2994" y="3378"/>
                  <a:pt x="2990" y="3521"/>
                </a:cubicBezTo>
                <a:cubicBezTo>
                  <a:pt x="2990" y="3538"/>
                  <a:pt x="2990" y="3561"/>
                  <a:pt x="3023" y="3576"/>
                </a:cubicBezTo>
                <a:cubicBezTo>
                  <a:pt x="3030" y="3463"/>
                  <a:pt x="3035" y="3355"/>
                  <a:pt x="3041" y="3246"/>
                </a:cubicBezTo>
                <a:cubicBezTo>
                  <a:pt x="3048" y="3112"/>
                  <a:pt x="3044" y="2978"/>
                  <a:pt x="3044" y="2844"/>
                </a:cubicBezTo>
                <a:cubicBezTo>
                  <a:pt x="3044" y="2601"/>
                  <a:pt x="3052" y="2358"/>
                  <a:pt x="3055" y="2117"/>
                </a:cubicBezTo>
                <a:cubicBezTo>
                  <a:pt x="3061" y="1696"/>
                  <a:pt x="3066" y="1272"/>
                  <a:pt x="3070" y="848"/>
                </a:cubicBezTo>
                <a:cubicBezTo>
                  <a:pt x="3073" y="612"/>
                  <a:pt x="3079" y="375"/>
                  <a:pt x="3110" y="139"/>
                </a:cubicBezTo>
                <a:cubicBezTo>
                  <a:pt x="3115" y="103"/>
                  <a:pt x="3128" y="74"/>
                  <a:pt x="3162" y="72"/>
                </a:cubicBezTo>
                <a:cubicBezTo>
                  <a:pt x="3204" y="72"/>
                  <a:pt x="3211" y="105"/>
                  <a:pt x="3215" y="143"/>
                </a:cubicBezTo>
                <a:cubicBezTo>
                  <a:pt x="3256" y="614"/>
                  <a:pt x="3258" y="1085"/>
                  <a:pt x="3262" y="1558"/>
                </a:cubicBezTo>
                <a:cubicBezTo>
                  <a:pt x="3269" y="2135"/>
                  <a:pt x="3300" y="2711"/>
                  <a:pt x="3293" y="3288"/>
                </a:cubicBezTo>
                <a:cubicBezTo>
                  <a:pt x="3293" y="3353"/>
                  <a:pt x="3316" y="3418"/>
                  <a:pt x="3327" y="3483"/>
                </a:cubicBezTo>
                <a:cubicBezTo>
                  <a:pt x="3331" y="3500"/>
                  <a:pt x="3325" y="3529"/>
                  <a:pt x="3354" y="3527"/>
                </a:cubicBezTo>
                <a:cubicBezTo>
                  <a:pt x="3376" y="3525"/>
                  <a:pt x="3380" y="3498"/>
                  <a:pt x="3380" y="3480"/>
                </a:cubicBezTo>
                <a:cubicBezTo>
                  <a:pt x="3385" y="3369"/>
                  <a:pt x="3389" y="3257"/>
                  <a:pt x="3392" y="3146"/>
                </a:cubicBezTo>
                <a:cubicBezTo>
                  <a:pt x="3421" y="2242"/>
                  <a:pt x="3401" y="1339"/>
                  <a:pt x="3405" y="433"/>
                </a:cubicBezTo>
                <a:cubicBezTo>
                  <a:pt x="3405" y="308"/>
                  <a:pt x="3398" y="181"/>
                  <a:pt x="3483" y="74"/>
                </a:cubicBezTo>
                <a:cubicBezTo>
                  <a:pt x="3501" y="49"/>
                  <a:pt x="3517" y="23"/>
                  <a:pt x="3548" y="31"/>
                </a:cubicBezTo>
                <a:cubicBezTo>
                  <a:pt x="3581" y="38"/>
                  <a:pt x="3588" y="69"/>
                  <a:pt x="3588" y="98"/>
                </a:cubicBezTo>
                <a:cubicBezTo>
                  <a:pt x="3588" y="212"/>
                  <a:pt x="3590" y="326"/>
                  <a:pt x="3590" y="442"/>
                </a:cubicBezTo>
                <a:cubicBezTo>
                  <a:pt x="3592" y="969"/>
                  <a:pt x="3588" y="1495"/>
                  <a:pt x="3595" y="2021"/>
                </a:cubicBezTo>
                <a:cubicBezTo>
                  <a:pt x="3599" y="2360"/>
                  <a:pt x="3615" y="2702"/>
                  <a:pt x="3624" y="3041"/>
                </a:cubicBezTo>
                <a:cubicBezTo>
                  <a:pt x="3628" y="3204"/>
                  <a:pt x="3686" y="3362"/>
                  <a:pt x="3668" y="3527"/>
                </a:cubicBezTo>
                <a:cubicBezTo>
                  <a:pt x="3666" y="3543"/>
                  <a:pt x="3666" y="3567"/>
                  <a:pt x="3691" y="3563"/>
                </a:cubicBezTo>
                <a:cubicBezTo>
                  <a:pt x="3711" y="3561"/>
                  <a:pt x="3715" y="3538"/>
                  <a:pt x="3715" y="3523"/>
                </a:cubicBezTo>
                <a:cubicBezTo>
                  <a:pt x="3724" y="3411"/>
                  <a:pt x="3735" y="3300"/>
                  <a:pt x="3738" y="3190"/>
                </a:cubicBezTo>
                <a:cubicBezTo>
                  <a:pt x="3744" y="2804"/>
                  <a:pt x="3744" y="2418"/>
                  <a:pt x="3751" y="2032"/>
                </a:cubicBezTo>
                <a:cubicBezTo>
                  <a:pt x="3760" y="1536"/>
                  <a:pt x="3771" y="1038"/>
                  <a:pt x="3782" y="540"/>
                </a:cubicBezTo>
                <a:cubicBezTo>
                  <a:pt x="3784" y="429"/>
                  <a:pt x="3784" y="317"/>
                  <a:pt x="3784" y="206"/>
                </a:cubicBezTo>
                <a:cubicBezTo>
                  <a:pt x="3784" y="159"/>
                  <a:pt x="3796" y="114"/>
                  <a:pt x="3820" y="76"/>
                </a:cubicBezTo>
                <a:cubicBezTo>
                  <a:pt x="3838" y="49"/>
                  <a:pt x="3860" y="25"/>
                  <a:pt x="3896" y="36"/>
                </a:cubicBezTo>
                <a:cubicBezTo>
                  <a:pt x="3932" y="47"/>
                  <a:pt x="3927" y="78"/>
                  <a:pt x="3929" y="107"/>
                </a:cubicBezTo>
                <a:cubicBezTo>
                  <a:pt x="3950" y="438"/>
                  <a:pt x="3987" y="768"/>
                  <a:pt x="3979" y="1100"/>
                </a:cubicBezTo>
                <a:cubicBezTo>
                  <a:pt x="3979" y="1112"/>
                  <a:pt x="3983" y="1123"/>
                  <a:pt x="4003" y="1132"/>
                </a:cubicBezTo>
                <a:lnTo>
                  <a:pt x="4003" y="632"/>
                </a:lnTo>
                <a:cubicBezTo>
                  <a:pt x="4003" y="491"/>
                  <a:pt x="4005" y="351"/>
                  <a:pt x="4005" y="210"/>
                </a:cubicBezTo>
                <a:cubicBezTo>
                  <a:pt x="4005" y="174"/>
                  <a:pt x="4003" y="141"/>
                  <a:pt x="4030" y="112"/>
                </a:cubicBezTo>
                <a:cubicBezTo>
                  <a:pt x="4052" y="87"/>
                  <a:pt x="4079" y="60"/>
                  <a:pt x="4117" y="74"/>
                </a:cubicBezTo>
                <a:cubicBezTo>
                  <a:pt x="4155" y="85"/>
                  <a:pt x="4155" y="119"/>
                  <a:pt x="4155" y="152"/>
                </a:cubicBezTo>
                <a:cubicBezTo>
                  <a:pt x="4159" y="397"/>
                  <a:pt x="4159" y="645"/>
                  <a:pt x="4168" y="891"/>
                </a:cubicBezTo>
                <a:cubicBezTo>
                  <a:pt x="4195" y="1585"/>
                  <a:pt x="4184" y="2280"/>
                  <a:pt x="4191" y="2974"/>
                </a:cubicBezTo>
                <a:cubicBezTo>
                  <a:pt x="4193" y="3155"/>
                  <a:pt x="4220" y="3331"/>
                  <a:pt x="4264" y="3505"/>
                </a:cubicBezTo>
                <a:cubicBezTo>
                  <a:pt x="4278" y="3556"/>
                  <a:pt x="4257" y="3612"/>
                  <a:pt x="4282" y="3670"/>
                </a:cubicBezTo>
                <a:cubicBezTo>
                  <a:pt x="4315" y="3641"/>
                  <a:pt x="4309" y="3608"/>
                  <a:pt x="4309" y="3579"/>
                </a:cubicBezTo>
                <a:cubicBezTo>
                  <a:pt x="4313" y="2974"/>
                  <a:pt x="4304" y="2371"/>
                  <a:pt x="4322" y="1768"/>
                </a:cubicBezTo>
                <a:cubicBezTo>
                  <a:pt x="4336" y="1268"/>
                  <a:pt x="4345" y="768"/>
                  <a:pt x="4351" y="268"/>
                </a:cubicBezTo>
                <a:cubicBezTo>
                  <a:pt x="4351" y="201"/>
                  <a:pt x="4378" y="136"/>
                  <a:pt x="4396" y="69"/>
                </a:cubicBezTo>
                <a:cubicBezTo>
                  <a:pt x="4403" y="47"/>
                  <a:pt x="4420" y="27"/>
                  <a:pt x="4447" y="31"/>
                </a:cubicBezTo>
                <a:cubicBezTo>
                  <a:pt x="4485" y="38"/>
                  <a:pt x="4494" y="69"/>
                  <a:pt x="4496" y="103"/>
                </a:cubicBezTo>
                <a:cubicBezTo>
                  <a:pt x="4501" y="203"/>
                  <a:pt x="4503" y="304"/>
                  <a:pt x="4505" y="402"/>
                </a:cubicBezTo>
                <a:cubicBezTo>
                  <a:pt x="4514" y="685"/>
                  <a:pt x="4523" y="966"/>
                  <a:pt x="4530" y="1250"/>
                </a:cubicBezTo>
                <a:cubicBezTo>
                  <a:pt x="4536" y="1618"/>
                  <a:pt x="4534" y="1988"/>
                  <a:pt x="4550" y="2356"/>
                </a:cubicBezTo>
                <a:cubicBezTo>
                  <a:pt x="4561" y="2682"/>
                  <a:pt x="4572" y="3007"/>
                  <a:pt x="4570" y="3333"/>
                </a:cubicBezTo>
                <a:cubicBezTo>
                  <a:pt x="4570" y="3398"/>
                  <a:pt x="4599" y="3456"/>
                  <a:pt x="4608" y="3518"/>
                </a:cubicBezTo>
                <a:cubicBezTo>
                  <a:pt x="4610" y="3536"/>
                  <a:pt x="4610" y="3565"/>
                  <a:pt x="4637" y="3563"/>
                </a:cubicBezTo>
                <a:cubicBezTo>
                  <a:pt x="4664" y="3561"/>
                  <a:pt x="4657" y="3532"/>
                  <a:pt x="4659" y="3514"/>
                </a:cubicBezTo>
                <a:cubicBezTo>
                  <a:pt x="4666" y="3360"/>
                  <a:pt x="4675" y="3206"/>
                  <a:pt x="4677" y="3052"/>
                </a:cubicBezTo>
                <a:cubicBezTo>
                  <a:pt x="4684" y="2686"/>
                  <a:pt x="4690" y="2320"/>
                  <a:pt x="4690" y="1955"/>
                </a:cubicBezTo>
                <a:cubicBezTo>
                  <a:pt x="4693" y="1402"/>
                  <a:pt x="4690" y="850"/>
                  <a:pt x="4690" y="297"/>
                </a:cubicBezTo>
                <a:cubicBezTo>
                  <a:pt x="4690" y="219"/>
                  <a:pt x="4710" y="150"/>
                  <a:pt x="4766" y="96"/>
                </a:cubicBezTo>
                <a:cubicBezTo>
                  <a:pt x="4784" y="81"/>
                  <a:pt x="4806" y="60"/>
                  <a:pt x="4835" y="74"/>
                </a:cubicBezTo>
                <a:cubicBezTo>
                  <a:pt x="4867" y="87"/>
                  <a:pt x="4873" y="114"/>
                  <a:pt x="4873" y="145"/>
                </a:cubicBezTo>
                <a:lnTo>
                  <a:pt x="4873" y="453"/>
                </a:lnTo>
                <a:cubicBezTo>
                  <a:pt x="4876" y="1123"/>
                  <a:pt x="4871" y="1792"/>
                  <a:pt x="4880" y="2461"/>
                </a:cubicBezTo>
                <a:cubicBezTo>
                  <a:pt x="4882" y="2693"/>
                  <a:pt x="4914" y="2923"/>
                  <a:pt x="4914" y="3155"/>
                </a:cubicBezTo>
                <a:cubicBezTo>
                  <a:pt x="4914" y="3177"/>
                  <a:pt x="4902" y="3217"/>
                  <a:pt x="4938" y="3215"/>
                </a:cubicBezTo>
                <a:cubicBezTo>
                  <a:pt x="4969" y="3213"/>
                  <a:pt x="4960" y="3175"/>
                  <a:pt x="4960" y="3150"/>
                </a:cubicBezTo>
                <a:cubicBezTo>
                  <a:pt x="4967" y="2766"/>
                  <a:pt x="4974" y="2385"/>
                  <a:pt x="4978" y="2001"/>
                </a:cubicBezTo>
                <a:cubicBezTo>
                  <a:pt x="4985" y="1417"/>
                  <a:pt x="4987" y="835"/>
                  <a:pt x="4989" y="250"/>
                </a:cubicBezTo>
                <a:cubicBezTo>
                  <a:pt x="4989" y="181"/>
                  <a:pt x="5016" y="130"/>
                  <a:pt x="5072" y="94"/>
                </a:cubicBezTo>
                <a:cubicBezTo>
                  <a:pt x="5141" y="49"/>
                  <a:pt x="5172" y="65"/>
                  <a:pt x="5177" y="145"/>
                </a:cubicBezTo>
                <a:cubicBezTo>
                  <a:pt x="5184" y="239"/>
                  <a:pt x="5181" y="335"/>
                  <a:pt x="5184" y="429"/>
                </a:cubicBezTo>
                <a:cubicBezTo>
                  <a:pt x="5195" y="978"/>
                  <a:pt x="5204" y="1527"/>
                  <a:pt x="5215" y="2075"/>
                </a:cubicBezTo>
                <a:cubicBezTo>
                  <a:pt x="5219" y="2338"/>
                  <a:pt x="5204" y="2601"/>
                  <a:pt x="5237" y="2862"/>
                </a:cubicBezTo>
                <a:cubicBezTo>
                  <a:pt x="5257" y="3027"/>
                  <a:pt x="5253" y="3193"/>
                  <a:pt x="5253" y="3360"/>
                </a:cubicBezTo>
                <a:cubicBezTo>
                  <a:pt x="5253" y="3445"/>
                  <a:pt x="5282" y="3521"/>
                  <a:pt x="5304" y="3605"/>
                </a:cubicBezTo>
                <a:cubicBezTo>
                  <a:pt x="5342" y="3574"/>
                  <a:pt x="5331" y="3536"/>
                  <a:pt x="5331" y="3507"/>
                </a:cubicBezTo>
                <a:cubicBezTo>
                  <a:pt x="5333" y="3126"/>
                  <a:pt x="5331" y="2746"/>
                  <a:pt x="5335" y="2365"/>
                </a:cubicBezTo>
                <a:cubicBezTo>
                  <a:pt x="5340" y="2025"/>
                  <a:pt x="5353" y="1685"/>
                  <a:pt x="5360" y="1346"/>
                </a:cubicBezTo>
                <a:cubicBezTo>
                  <a:pt x="5367" y="1000"/>
                  <a:pt x="5369" y="654"/>
                  <a:pt x="5369" y="308"/>
                </a:cubicBezTo>
                <a:cubicBezTo>
                  <a:pt x="5369" y="226"/>
                  <a:pt x="5409" y="154"/>
                  <a:pt x="5416" y="74"/>
                </a:cubicBezTo>
                <a:cubicBezTo>
                  <a:pt x="5418" y="45"/>
                  <a:pt x="5445" y="29"/>
                  <a:pt x="5471" y="31"/>
                </a:cubicBezTo>
                <a:cubicBezTo>
                  <a:pt x="5507" y="34"/>
                  <a:pt x="5516" y="60"/>
                  <a:pt x="5518" y="92"/>
                </a:cubicBezTo>
                <a:cubicBezTo>
                  <a:pt x="5521" y="197"/>
                  <a:pt x="5527" y="304"/>
                  <a:pt x="5525" y="409"/>
                </a:cubicBezTo>
                <a:cubicBezTo>
                  <a:pt x="5518" y="933"/>
                  <a:pt x="5552" y="1455"/>
                  <a:pt x="5552" y="1976"/>
                </a:cubicBezTo>
                <a:cubicBezTo>
                  <a:pt x="5552" y="2445"/>
                  <a:pt x="5599" y="2914"/>
                  <a:pt x="5592" y="3382"/>
                </a:cubicBezTo>
                <a:cubicBezTo>
                  <a:pt x="5592" y="3460"/>
                  <a:pt x="5639" y="3521"/>
                  <a:pt x="5639" y="3599"/>
                </a:cubicBezTo>
                <a:cubicBezTo>
                  <a:pt x="5688" y="3585"/>
                  <a:pt x="5679" y="3552"/>
                  <a:pt x="5679" y="3525"/>
                </a:cubicBezTo>
                <a:cubicBezTo>
                  <a:pt x="5701" y="3012"/>
                  <a:pt x="5710" y="2496"/>
                  <a:pt x="5708" y="1981"/>
                </a:cubicBezTo>
                <a:cubicBezTo>
                  <a:pt x="5706" y="1406"/>
                  <a:pt x="5708" y="830"/>
                  <a:pt x="5706" y="255"/>
                </a:cubicBezTo>
                <a:cubicBezTo>
                  <a:pt x="5706" y="183"/>
                  <a:pt x="5728" y="127"/>
                  <a:pt x="5768" y="74"/>
                </a:cubicBezTo>
                <a:cubicBezTo>
                  <a:pt x="5791" y="45"/>
                  <a:pt x="5813" y="18"/>
                  <a:pt x="5853" y="27"/>
                </a:cubicBezTo>
                <a:cubicBezTo>
                  <a:pt x="5900" y="38"/>
                  <a:pt x="5891" y="78"/>
                  <a:pt x="5891" y="112"/>
                </a:cubicBezTo>
                <a:cubicBezTo>
                  <a:pt x="5891" y="509"/>
                  <a:pt x="5891" y="908"/>
                  <a:pt x="5893" y="1306"/>
                </a:cubicBezTo>
                <a:cubicBezTo>
                  <a:pt x="5895" y="1741"/>
                  <a:pt x="5880" y="2175"/>
                  <a:pt x="5904" y="2610"/>
                </a:cubicBezTo>
                <a:cubicBezTo>
                  <a:pt x="5922" y="2920"/>
                  <a:pt x="5947" y="3230"/>
                  <a:pt x="5967" y="3541"/>
                </a:cubicBezTo>
                <a:cubicBezTo>
                  <a:pt x="5969" y="3561"/>
                  <a:pt x="5967" y="3581"/>
                  <a:pt x="5987" y="3594"/>
                </a:cubicBezTo>
                <a:cubicBezTo>
                  <a:pt x="6027" y="3576"/>
                  <a:pt x="6011" y="3541"/>
                  <a:pt x="6011" y="3512"/>
                </a:cubicBezTo>
                <a:cubicBezTo>
                  <a:pt x="6016" y="2907"/>
                  <a:pt x="6014" y="2304"/>
                  <a:pt x="6025" y="1701"/>
                </a:cubicBezTo>
                <a:cubicBezTo>
                  <a:pt x="6034" y="1232"/>
                  <a:pt x="6049" y="766"/>
                  <a:pt x="6049" y="297"/>
                </a:cubicBezTo>
                <a:cubicBezTo>
                  <a:pt x="6049" y="237"/>
                  <a:pt x="6076" y="185"/>
                  <a:pt x="6094" y="134"/>
                </a:cubicBezTo>
                <a:cubicBezTo>
                  <a:pt x="6110" y="90"/>
                  <a:pt x="6152" y="49"/>
                  <a:pt x="6208" y="58"/>
                </a:cubicBezTo>
                <a:cubicBezTo>
                  <a:pt x="6273" y="69"/>
                  <a:pt x="6268" y="123"/>
                  <a:pt x="6268" y="172"/>
                </a:cubicBezTo>
                <a:cubicBezTo>
                  <a:pt x="6268" y="737"/>
                  <a:pt x="6273" y="1299"/>
                  <a:pt x="6266" y="1864"/>
                </a:cubicBezTo>
                <a:cubicBezTo>
                  <a:pt x="6261" y="2284"/>
                  <a:pt x="6308" y="2702"/>
                  <a:pt x="6310" y="3123"/>
                </a:cubicBezTo>
                <a:cubicBezTo>
                  <a:pt x="6310" y="3268"/>
                  <a:pt x="6357" y="3411"/>
                  <a:pt x="6351" y="3558"/>
                </a:cubicBezTo>
                <a:cubicBezTo>
                  <a:pt x="6351" y="3567"/>
                  <a:pt x="6360" y="3576"/>
                  <a:pt x="6364" y="3587"/>
                </a:cubicBezTo>
                <a:cubicBezTo>
                  <a:pt x="6404" y="3570"/>
                  <a:pt x="6395" y="3538"/>
                  <a:pt x="6395" y="3512"/>
                </a:cubicBezTo>
                <a:cubicBezTo>
                  <a:pt x="6418" y="2777"/>
                  <a:pt x="6426" y="2043"/>
                  <a:pt x="6440" y="1310"/>
                </a:cubicBezTo>
                <a:cubicBezTo>
                  <a:pt x="6447" y="924"/>
                  <a:pt x="6464" y="538"/>
                  <a:pt x="6464" y="152"/>
                </a:cubicBezTo>
                <a:cubicBezTo>
                  <a:pt x="6464" y="114"/>
                  <a:pt x="6480" y="87"/>
                  <a:pt x="6500" y="58"/>
                </a:cubicBezTo>
                <a:cubicBezTo>
                  <a:pt x="6518" y="31"/>
                  <a:pt x="6543" y="18"/>
                  <a:pt x="6574" y="27"/>
                </a:cubicBezTo>
                <a:cubicBezTo>
                  <a:pt x="6607" y="36"/>
                  <a:pt x="6616" y="63"/>
                  <a:pt x="6616" y="94"/>
                </a:cubicBezTo>
                <a:cubicBezTo>
                  <a:pt x="6616" y="165"/>
                  <a:pt x="6616" y="237"/>
                  <a:pt x="6618" y="308"/>
                </a:cubicBezTo>
                <a:cubicBezTo>
                  <a:pt x="6623" y="589"/>
                  <a:pt x="6625" y="868"/>
                  <a:pt x="6636" y="1149"/>
                </a:cubicBezTo>
                <a:cubicBezTo>
                  <a:pt x="6663" y="1781"/>
                  <a:pt x="6641" y="2414"/>
                  <a:pt x="6654" y="3045"/>
                </a:cubicBezTo>
                <a:cubicBezTo>
                  <a:pt x="6656" y="3193"/>
                  <a:pt x="6679" y="3340"/>
                  <a:pt x="6719" y="3483"/>
                </a:cubicBezTo>
                <a:cubicBezTo>
                  <a:pt x="6734" y="3541"/>
                  <a:pt x="6734" y="3605"/>
                  <a:pt x="6743" y="3681"/>
                </a:cubicBezTo>
                <a:cubicBezTo>
                  <a:pt x="6777" y="3632"/>
                  <a:pt x="6768" y="3592"/>
                  <a:pt x="6768" y="3554"/>
                </a:cubicBezTo>
                <a:cubicBezTo>
                  <a:pt x="6768" y="3034"/>
                  <a:pt x="6763" y="2512"/>
                  <a:pt x="6770" y="1992"/>
                </a:cubicBezTo>
                <a:cubicBezTo>
                  <a:pt x="6777" y="1399"/>
                  <a:pt x="6815" y="804"/>
                  <a:pt x="6810" y="210"/>
                </a:cubicBezTo>
                <a:cubicBezTo>
                  <a:pt x="6810" y="152"/>
                  <a:pt x="6848" y="110"/>
                  <a:pt x="6862" y="58"/>
                </a:cubicBezTo>
                <a:cubicBezTo>
                  <a:pt x="6866" y="38"/>
                  <a:pt x="6888" y="20"/>
                  <a:pt x="6915" y="29"/>
                </a:cubicBezTo>
                <a:cubicBezTo>
                  <a:pt x="6949" y="40"/>
                  <a:pt x="6955" y="69"/>
                  <a:pt x="6955" y="98"/>
                </a:cubicBezTo>
                <a:cubicBezTo>
                  <a:pt x="6960" y="197"/>
                  <a:pt x="6962" y="293"/>
                  <a:pt x="6962" y="391"/>
                </a:cubicBezTo>
                <a:cubicBezTo>
                  <a:pt x="6958" y="685"/>
                  <a:pt x="6978" y="980"/>
                  <a:pt x="6987" y="1274"/>
                </a:cubicBezTo>
                <a:cubicBezTo>
                  <a:pt x="6996" y="1609"/>
                  <a:pt x="6996" y="1944"/>
                  <a:pt x="6996" y="2278"/>
                </a:cubicBezTo>
                <a:cubicBezTo>
                  <a:pt x="6996" y="2646"/>
                  <a:pt x="7047" y="3014"/>
                  <a:pt x="7031" y="3384"/>
                </a:cubicBezTo>
                <a:cubicBezTo>
                  <a:pt x="7029" y="3413"/>
                  <a:pt x="7022" y="3460"/>
                  <a:pt x="7065" y="3460"/>
                </a:cubicBezTo>
                <a:cubicBezTo>
                  <a:pt x="7103" y="3460"/>
                  <a:pt x="7098" y="3411"/>
                  <a:pt x="7100" y="3384"/>
                </a:cubicBezTo>
                <a:cubicBezTo>
                  <a:pt x="7107" y="3219"/>
                  <a:pt x="7114" y="3052"/>
                  <a:pt x="7116" y="2887"/>
                </a:cubicBezTo>
                <a:cubicBezTo>
                  <a:pt x="7120" y="2494"/>
                  <a:pt x="7118" y="2104"/>
                  <a:pt x="7129" y="1712"/>
                </a:cubicBezTo>
                <a:cubicBezTo>
                  <a:pt x="7143" y="1230"/>
                  <a:pt x="7143" y="746"/>
                  <a:pt x="7147" y="264"/>
                </a:cubicBezTo>
                <a:cubicBezTo>
                  <a:pt x="7147" y="210"/>
                  <a:pt x="7158" y="161"/>
                  <a:pt x="7183" y="116"/>
                </a:cubicBezTo>
                <a:cubicBezTo>
                  <a:pt x="7203" y="81"/>
                  <a:pt x="7232" y="58"/>
                  <a:pt x="7272" y="65"/>
                </a:cubicBezTo>
                <a:cubicBezTo>
                  <a:pt x="7317" y="74"/>
                  <a:pt x="7335" y="105"/>
                  <a:pt x="7337" y="152"/>
                </a:cubicBezTo>
                <a:cubicBezTo>
                  <a:pt x="7337" y="364"/>
                  <a:pt x="7339" y="576"/>
                  <a:pt x="7344" y="788"/>
                </a:cubicBezTo>
                <a:cubicBezTo>
                  <a:pt x="7353" y="1384"/>
                  <a:pt x="7357" y="1976"/>
                  <a:pt x="7377" y="2572"/>
                </a:cubicBezTo>
                <a:cubicBezTo>
                  <a:pt x="7386" y="2851"/>
                  <a:pt x="7415" y="3130"/>
                  <a:pt x="7411" y="3411"/>
                </a:cubicBezTo>
                <a:cubicBezTo>
                  <a:pt x="7411" y="3480"/>
                  <a:pt x="7437" y="3547"/>
                  <a:pt x="7471" y="3634"/>
                </a:cubicBezTo>
                <a:cubicBezTo>
                  <a:pt x="7498" y="3525"/>
                  <a:pt x="7486" y="3438"/>
                  <a:pt x="7489" y="3351"/>
                </a:cubicBezTo>
                <a:cubicBezTo>
                  <a:pt x="7495" y="2943"/>
                  <a:pt x="7493" y="2532"/>
                  <a:pt x="7507" y="2124"/>
                </a:cubicBezTo>
                <a:cubicBezTo>
                  <a:pt x="7524" y="1596"/>
                  <a:pt x="7520" y="1067"/>
                  <a:pt x="7527" y="538"/>
                </a:cubicBezTo>
                <a:cubicBezTo>
                  <a:pt x="7529" y="424"/>
                  <a:pt x="7527" y="310"/>
                  <a:pt x="7527" y="194"/>
                </a:cubicBezTo>
                <a:cubicBezTo>
                  <a:pt x="7527" y="156"/>
                  <a:pt x="7531" y="119"/>
                  <a:pt x="7567" y="96"/>
                </a:cubicBezTo>
                <a:cubicBezTo>
                  <a:pt x="7587" y="83"/>
                  <a:pt x="7607" y="65"/>
                  <a:pt x="7638" y="78"/>
                </a:cubicBezTo>
                <a:cubicBezTo>
                  <a:pt x="7667" y="92"/>
                  <a:pt x="7667" y="116"/>
                  <a:pt x="7669" y="141"/>
                </a:cubicBezTo>
                <a:cubicBezTo>
                  <a:pt x="7705" y="534"/>
                  <a:pt x="7712" y="929"/>
                  <a:pt x="7712" y="1324"/>
                </a:cubicBezTo>
                <a:cubicBezTo>
                  <a:pt x="7710" y="1881"/>
                  <a:pt x="7701" y="2438"/>
                  <a:pt x="7719" y="2996"/>
                </a:cubicBezTo>
                <a:cubicBezTo>
                  <a:pt x="7725" y="3210"/>
                  <a:pt x="7788" y="3418"/>
                  <a:pt x="7792" y="3637"/>
                </a:cubicBezTo>
                <a:cubicBezTo>
                  <a:pt x="7841" y="3614"/>
                  <a:pt x="7828" y="3576"/>
                  <a:pt x="7828" y="3545"/>
                </a:cubicBezTo>
                <a:cubicBezTo>
                  <a:pt x="7830" y="3324"/>
                  <a:pt x="7830" y="3105"/>
                  <a:pt x="7835" y="2885"/>
                </a:cubicBezTo>
                <a:cubicBezTo>
                  <a:pt x="7850" y="2041"/>
                  <a:pt x="7866" y="1199"/>
                  <a:pt x="7861" y="355"/>
                </a:cubicBezTo>
                <a:cubicBezTo>
                  <a:pt x="7861" y="259"/>
                  <a:pt x="7915" y="174"/>
                  <a:pt x="7910" y="78"/>
                </a:cubicBezTo>
                <a:cubicBezTo>
                  <a:pt x="7908" y="49"/>
                  <a:pt x="7935" y="31"/>
                  <a:pt x="7964" y="36"/>
                </a:cubicBezTo>
                <a:cubicBezTo>
                  <a:pt x="7995" y="43"/>
                  <a:pt x="8011" y="67"/>
                  <a:pt x="8011" y="98"/>
                </a:cubicBezTo>
                <a:lnTo>
                  <a:pt x="8024" y="433"/>
                </a:lnTo>
                <a:cubicBezTo>
                  <a:pt x="8035" y="942"/>
                  <a:pt x="8040" y="1451"/>
                  <a:pt x="8060" y="1960"/>
                </a:cubicBezTo>
                <a:cubicBezTo>
                  <a:pt x="8078" y="2389"/>
                  <a:pt x="8082" y="2822"/>
                  <a:pt x="8082" y="3253"/>
                </a:cubicBezTo>
                <a:cubicBezTo>
                  <a:pt x="8082" y="3351"/>
                  <a:pt x="8101" y="3445"/>
                  <a:pt x="8124" y="3541"/>
                </a:cubicBezTo>
                <a:cubicBezTo>
                  <a:pt x="8128" y="3561"/>
                  <a:pt x="8130" y="3585"/>
                  <a:pt x="8157" y="3583"/>
                </a:cubicBezTo>
                <a:cubicBezTo>
                  <a:pt x="8179" y="3581"/>
                  <a:pt x="8186" y="3558"/>
                  <a:pt x="8191" y="3538"/>
                </a:cubicBezTo>
                <a:cubicBezTo>
                  <a:pt x="8206" y="3422"/>
                  <a:pt x="8206" y="3304"/>
                  <a:pt x="8206" y="3188"/>
                </a:cubicBezTo>
                <a:lnTo>
                  <a:pt x="8206" y="355"/>
                </a:lnTo>
                <a:cubicBezTo>
                  <a:pt x="8206" y="261"/>
                  <a:pt x="8251" y="185"/>
                  <a:pt x="8287" y="105"/>
                </a:cubicBezTo>
                <a:cubicBezTo>
                  <a:pt x="8300" y="76"/>
                  <a:pt x="8336" y="54"/>
                  <a:pt x="8374" y="67"/>
                </a:cubicBezTo>
                <a:cubicBezTo>
                  <a:pt x="8414" y="81"/>
                  <a:pt x="8425" y="114"/>
                  <a:pt x="8425" y="156"/>
                </a:cubicBezTo>
                <a:cubicBezTo>
                  <a:pt x="8427" y="357"/>
                  <a:pt x="8429" y="556"/>
                  <a:pt x="8436" y="757"/>
                </a:cubicBezTo>
                <a:cubicBezTo>
                  <a:pt x="8465" y="1549"/>
                  <a:pt x="8458" y="2340"/>
                  <a:pt x="8461" y="3132"/>
                </a:cubicBezTo>
                <a:cubicBezTo>
                  <a:pt x="8461" y="3164"/>
                  <a:pt x="8465" y="3195"/>
                  <a:pt x="8467" y="3226"/>
                </a:cubicBezTo>
                <a:cubicBezTo>
                  <a:pt x="8470" y="3248"/>
                  <a:pt x="8470" y="3277"/>
                  <a:pt x="8501" y="3275"/>
                </a:cubicBezTo>
                <a:cubicBezTo>
                  <a:pt x="8534" y="3273"/>
                  <a:pt x="8528" y="3244"/>
                  <a:pt x="8528" y="3222"/>
                </a:cubicBezTo>
                <a:cubicBezTo>
                  <a:pt x="8534" y="3018"/>
                  <a:pt x="8539" y="2815"/>
                  <a:pt x="8543" y="2612"/>
                </a:cubicBezTo>
                <a:cubicBezTo>
                  <a:pt x="8548" y="2362"/>
                  <a:pt x="8541" y="2115"/>
                  <a:pt x="8552" y="1866"/>
                </a:cubicBezTo>
                <a:cubicBezTo>
                  <a:pt x="8577" y="1312"/>
                  <a:pt x="8574" y="757"/>
                  <a:pt x="8577" y="201"/>
                </a:cubicBezTo>
                <a:cubicBezTo>
                  <a:pt x="8577" y="145"/>
                  <a:pt x="8592" y="101"/>
                  <a:pt x="8626" y="60"/>
                </a:cubicBezTo>
                <a:cubicBezTo>
                  <a:pt x="8641" y="43"/>
                  <a:pt x="8657" y="25"/>
                  <a:pt x="8684" y="34"/>
                </a:cubicBezTo>
                <a:cubicBezTo>
                  <a:pt x="8708" y="43"/>
                  <a:pt x="8719" y="63"/>
                  <a:pt x="8722" y="87"/>
                </a:cubicBezTo>
                <a:cubicBezTo>
                  <a:pt x="8724" y="101"/>
                  <a:pt x="8724" y="116"/>
                  <a:pt x="8724" y="130"/>
                </a:cubicBezTo>
                <a:cubicBezTo>
                  <a:pt x="8731" y="478"/>
                  <a:pt x="8735" y="828"/>
                  <a:pt x="8748" y="1176"/>
                </a:cubicBezTo>
                <a:cubicBezTo>
                  <a:pt x="8773" y="1808"/>
                  <a:pt x="8757" y="2441"/>
                  <a:pt x="8762" y="3072"/>
                </a:cubicBezTo>
                <a:cubicBezTo>
                  <a:pt x="8764" y="3208"/>
                  <a:pt x="8791" y="3338"/>
                  <a:pt x="8822" y="3469"/>
                </a:cubicBezTo>
                <a:cubicBezTo>
                  <a:pt x="8831" y="3505"/>
                  <a:pt x="8829" y="3543"/>
                  <a:pt x="8833" y="3579"/>
                </a:cubicBezTo>
                <a:cubicBezTo>
                  <a:pt x="8838" y="3608"/>
                  <a:pt x="8820" y="3659"/>
                  <a:pt x="8856" y="3659"/>
                </a:cubicBezTo>
                <a:cubicBezTo>
                  <a:pt x="8896" y="3661"/>
                  <a:pt x="8880" y="3610"/>
                  <a:pt x="8882" y="3583"/>
                </a:cubicBezTo>
                <a:cubicBezTo>
                  <a:pt x="8887" y="3523"/>
                  <a:pt x="8885" y="3463"/>
                  <a:pt x="8887" y="3402"/>
                </a:cubicBezTo>
                <a:cubicBezTo>
                  <a:pt x="8889" y="3097"/>
                  <a:pt x="8889" y="2791"/>
                  <a:pt x="8896" y="2483"/>
                </a:cubicBezTo>
                <a:cubicBezTo>
                  <a:pt x="8905" y="1922"/>
                  <a:pt x="8914" y="1357"/>
                  <a:pt x="8929" y="795"/>
                </a:cubicBezTo>
                <a:cubicBezTo>
                  <a:pt x="8936" y="580"/>
                  <a:pt x="8956" y="366"/>
                  <a:pt x="8956" y="152"/>
                </a:cubicBezTo>
                <a:cubicBezTo>
                  <a:pt x="8956" y="123"/>
                  <a:pt x="8952" y="94"/>
                  <a:pt x="8992" y="85"/>
                </a:cubicBezTo>
                <a:cubicBezTo>
                  <a:pt x="9030" y="78"/>
                  <a:pt x="9059" y="85"/>
                  <a:pt x="9081" y="119"/>
                </a:cubicBezTo>
                <a:cubicBezTo>
                  <a:pt x="9099" y="148"/>
                  <a:pt x="9101" y="177"/>
                  <a:pt x="9101" y="210"/>
                </a:cubicBezTo>
                <a:cubicBezTo>
                  <a:pt x="9108" y="685"/>
                  <a:pt x="9108" y="1161"/>
                  <a:pt x="9121" y="1634"/>
                </a:cubicBezTo>
                <a:cubicBezTo>
                  <a:pt x="9137" y="2148"/>
                  <a:pt x="9135" y="2661"/>
                  <a:pt x="9137" y="3177"/>
                </a:cubicBezTo>
                <a:cubicBezTo>
                  <a:pt x="9137" y="3199"/>
                  <a:pt x="9139" y="3222"/>
                  <a:pt x="9141" y="3248"/>
                </a:cubicBezTo>
                <a:cubicBezTo>
                  <a:pt x="9193" y="3217"/>
                  <a:pt x="9184" y="3170"/>
                  <a:pt x="9184" y="3126"/>
                </a:cubicBezTo>
                <a:cubicBezTo>
                  <a:pt x="9184" y="2409"/>
                  <a:pt x="9181" y="1696"/>
                  <a:pt x="9188" y="980"/>
                </a:cubicBezTo>
                <a:cubicBezTo>
                  <a:pt x="9190" y="737"/>
                  <a:pt x="9208" y="493"/>
                  <a:pt x="9222" y="252"/>
                </a:cubicBezTo>
                <a:cubicBezTo>
                  <a:pt x="9224" y="201"/>
                  <a:pt x="9244" y="148"/>
                  <a:pt x="9266" y="98"/>
                </a:cubicBezTo>
                <a:cubicBezTo>
                  <a:pt x="9277" y="72"/>
                  <a:pt x="9311" y="52"/>
                  <a:pt x="9347" y="60"/>
                </a:cubicBezTo>
                <a:cubicBezTo>
                  <a:pt x="9382" y="69"/>
                  <a:pt x="9405" y="94"/>
                  <a:pt x="9405" y="134"/>
                </a:cubicBezTo>
                <a:cubicBezTo>
                  <a:pt x="9407" y="239"/>
                  <a:pt x="9411" y="346"/>
                  <a:pt x="9413" y="451"/>
                </a:cubicBezTo>
                <a:cubicBezTo>
                  <a:pt x="9429" y="1283"/>
                  <a:pt x="9447" y="2115"/>
                  <a:pt x="9440" y="2947"/>
                </a:cubicBezTo>
                <a:cubicBezTo>
                  <a:pt x="9438" y="3146"/>
                  <a:pt x="9463" y="3340"/>
                  <a:pt x="9512" y="3532"/>
                </a:cubicBezTo>
                <a:cubicBezTo>
                  <a:pt x="9525" y="3579"/>
                  <a:pt x="9503" y="3632"/>
                  <a:pt x="9538" y="3688"/>
                </a:cubicBezTo>
                <a:cubicBezTo>
                  <a:pt x="9567" y="3652"/>
                  <a:pt x="9559" y="3617"/>
                  <a:pt x="9559" y="3585"/>
                </a:cubicBezTo>
                <a:cubicBezTo>
                  <a:pt x="9561" y="2822"/>
                  <a:pt x="9559" y="2057"/>
                  <a:pt x="9563" y="1295"/>
                </a:cubicBezTo>
                <a:cubicBezTo>
                  <a:pt x="9565" y="935"/>
                  <a:pt x="9601" y="576"/>
                  <a:pt x="9599" y="214"/>
                </a:cubicBezTo>
                <a:cubicBezTo>
                  <a:pt x="9599" y="206"/>
                  <a:pt x="9599" y="197"/>
                  <a:pt x="9601" y="190"/>
                </a:cubicBezTo>
                <a:cubicBezTo>
                  <a:pt x="9619" y="141"/>
                  <a:pt x="9630" y="69"/>
                  <a:pt x="9692" y="72"/>
                </a:cubicBezTo>
                <a:cubicBezTo>
                  <a:pt x="9768" y="74"/>
                  <a:pt x="9744" y="148"/>
                  <a:pt x="9744" y="194"/>
                </a:cubicBezTo>
                <a:cubicBezTo>
                  <a:pt x="9753" y="554"/>
                  <a:pt x="9753" y="915"/>
                  <a:pt x="9762" y="1274"/>
                </a:cubicBezTo>
                <a:cubicBezTo>
                  <a:pt x="9771" y="1723"/>
                  <a:pt x="9786" y="2170"/>
                  <a:pt x="9782" y="2619"/>
                </a:cubicBezTo>
                <a:cubicBezTo>
                  <a:pt x="9779" y="2882"/>
                  <a:pt x="9822" y="3143"/>
                  <a:pt x="9822" y="3407"/>
                </a:cubicBezTo>
                <a:cubicBezTo>
                  <a:pt x="9822" y="3503"/>
                  <a:pt x="9855" y="3608"/>
                  <a:pt x="9911" y="3697"/>
                </a:cubicBezTo>
                <a:cubicBezTo>
                  <a:pt x="9947" y="3666"/>
                  <a:pt x="9936" y="3630"/>
                  <a:pt x="9936" y="3596"/>
                </a:cubicBezTo>
                <a:cubicBezTo>
                  <a:pt x="9936" y="2536"/>
                  <a:pt x="9936" y="1480"/>
                  <a:pt x="9933" y="420"/>
                </a:cubicBezTo>
                <a:cubicBezTo>
                  <a:pt x="9933" y="324"/>
                  <a:pt x="9969" y="235"/>
                  <a:pt x="9983" y="143"/>
                </a:cubicBezTo>
                <a:cubicBezTo>
                  <a:pt x="9989" y="96"/>
                  <a:pt x="10029" y="65"/>
                  <a:pt x="10074" y="67"/>
                </a:cubicBezTo>
                <a:cubicBezTo>
                  <a:pt x="10128" y="72"/>
                  <a:pt x="10121" y="121"/>
                  <a:pt x="10121" y="161"/>
                </a:cubicBezTo>
                <a:cubicBezTo>
                  <a:pt x="10125" y="770"/>
                  <a:pt x="10128" y="1379"/>
                  <a:pt x="10134" y="1990"/>
                </a:cubicBezTo>
                <a:cubicBezTo>
                  <a:pt x="10139" y="2295"/>
                  <a:pt x="10154" y="2601"/>
                  <a:pt x="10165" y="2907"/>
                </a:cubicBezTo>
                <a:cubicBezTo>
                  <a:pt x="10165" y="2920"/>
                  <a:pt x="10163" y="2936"/>
                  <a:pt x="10201" y="2947"/>
                </a:cubicBezTo>
                <a:cubicBezTo>
                  <a:pt x="10201" y="2789"/>
                  <a:pt x="10199" y="2637"/>
                  <a:pt x="10201" y="2483"/>
                </a:cubicBezTo>
                <a:cubicBezTo>
                  <a:pt x="10215" y="1723"/>
                  <a:pt x="10237" y="962"/>
                  <a:pt x="10235" y="201"/>
                </a:cubicBezTo>
                <a:cubicBezTo>
                  <a:pt x="10235" y="161"/>
                  <a:pt x="10239" y="121"/>
                  <a:pt x="10275" y="94"/>
                </a:cubicBezTo>
                <a:cubicBezTo>
                  <a:pt x="10304" y="72"/>
                  <a:pt x="10333" y="47"/>
                  <a:pt x="10375" y="65"/>
                </a:cubicBezTo>
                <a:cubicBezTo>
                  <a:pt x="10420" y="83"/>
                  <a:pt x="10418" y="119"/>
                  <a:pt x="10418" y="156"/>
                </a:cubicBezTo>
                <a:cubicBezTo>
                  <a:pt x="10418" y="663"/>
                  <a:pt x="10413" y="1170"/>
                  <a:pt x="10420" y="1676"/>
                </a:cubicBezTo>
                <a:cubicBezTo>
                  <a:pt x="10427" y="2144"/>
                  <a:pt x="10442" y="2612"/>
                  <a:pt x="10465" y="3081"/>
                </a:cubicBezTo>
                <a:cubicBezTo>
                  <a:pt x="10471" y="3228"/>
                  <a:pt x="10500" y="3376"/>
                  <a:pt x="10496" y="3525"/>
                </a:cubicBezTo>
                <a:cubicBezTo>
                  <a:pt x="10494" y="3572"/>
                  <a:pt x="10527" y="3608"/>
                  <a:pt x="10552" y="3652"/>
                </a:cubicBezTo>
                <a:cubicBezTo>
                  <a:pt x="10587" y="3605"/>
                  <a:pt x="10578" y="3558"/>
                  <a:pt x="10578" y="3516"/>
                </a:cubicBezTo>
                <a:cubicBezTo>
                  <a:pt x="10585" y="3027"/>
                  <a:pt x="10585" y="2539"/>
                  <a:pt x="10596" y="2050"/>
                </a:cubicBezTo>
                <a:cubicBezTo>
                  <a:pt x="10612" y="1444"/>
                  <a:pt x="10605" y="837"/>
                  <a:pt x="10610" y="230"/>
                </a:cubicBezTo>
                <a:cubicBezTo>
                  <a:pt x="10610" y="188"/>
                  <a:pt x="10605" y="143"/>
                  <a:pt x="10639" y="107"/>
                </a:cubicBezTo>
                <a:cubicBezTo>
                  <a:pt x="10661" y="85"/>
                  <a:pt x="10683" y="57"/>
                  <a:pt x="10719" y="69"/>
                </a:cubicBezTo>
                <a:cubicBezTo>
                  <a:pt x="10755" y="80"/>
                  <a:pt x="10761" y="110"/>
                  <a:pt x="10761" y="145"/>
                </a:cubicBezTo>
                <a:cubicBezTo>
                  <a:pt x="10772" y="451"/>
                  <a:pt x="10795" y="757"/>
                  <a:pt x="10795" y="1062"/>
                </a:cubicBezTo>
                <a:lnTo>
                  <a:pt x="10795" y="2864"/>
                </a:lnTo>
                <a:cubicBezTo>
                  <a:pt x="10795" y="3056"/>
                  <a:pt x="10828" y="3246"/>
                  <a:pt x="10864" y="3434"/>
                </a:cubicBezTo>
                <a:cubicBezTo>
                  <a:pt x="10875" y="3498"/>
                  <a:pt x="10859" y="3567"/>
                  <a:pt x="10891" y="3643"/>
                </a:cubicBezTo>
                <a:cubicBezTo>
                  <a:pt x="10922" y="3601"/>
                  <a:pt x="10913" y="3567"/>
                  <a:pt x="10913" y="3536"/>
                </a:cubicBezTo>
                <a:cubicBezTo>
                  <a:pt x="10915" y="3027"/>
                  <a:pt x="10909" y="2516"/>
                  <a:pt x="10924" y="2008"/>
                </a:cubicBezTo>
                <a:cubicBezTo>
                  <a:pt x="10942" y="1428"/>
                  <a:pt x="10951" y="848"/>
                  <a:pt x="10953" y="268"/>
                </a:cubicBezTo>
                <a:cubicBezTo>
                  <a:pt x="10953" y="201"/>
                  <a:pt x="10993" y="145"/>
                  <a:pt x="10993" y="76"/>
                </a:cubicBezTo>
                <a:cubicBezTo>
                  <a:pt x="10993" y="49"/>
                  <a:pt x="11020" y="23"/>
                  <a:pt x="11054" y="29"/>
                </a:cubicBezTo>
                <a:cubicBezTo>
                  <a:pt x="11087" y="36"/>
                  <a:pt x="11098" y="63"/>
                  <a:pt x="11098" y="94"/>
                </a:cubicBezTo>
                <a:cubicBezTo>
                  <a:pt x="11100" y="199"/>
                  <a:pt x="11098" y="306"/>
                  <a:pt x="11105" y="411"/>
                </a:cubicBezTo>
                <a:cubicBezTo>
                  <a:pt x="11132" y="969"/>
                  <a:pt x="11134" y="1527"/>
                  <a:pt x="11150" y="2081"/>
                </a:cubicBezTo>
                <a:cubicBezTo>
                  <a:pt x="11161" y="2476"/>
                  <a:pt x="11181" y="2871"/>
                  <a:pt x="11172" y="3264"/>
                </a:cubicBezTo>
                <a:cubicBezTo>
                  <a:pt x="11170" y="3369"/>
                  <a:pt x="11205" y="3463"/>
                  <a:pt x="11225" y="3570"/>
                </a:cubicBezTo>
                <a:cubicBezTo>
                  <a:pt x="11272" y="3534"/>
                  <a:pt x="11261" y="3494"/>
                  <a:pt x="11261" y="3458"/>
                </a:cubicBezTo>
                <a:cubicBezTo>
                  <a:pt x="11259" y="3003"/>
                  <a:pt x="11283" y="2550"/>
                  <a:pt x="11281" y="2095"/>
                </a:cubicBezTo>
                <a:cubicBezTo>
                  <a:pt x="11279" y="1752"/>
                  <a:pt x="11283" y="1408"/>
                  <a:pt x="11304" y="1067"/>
                </a:cubicBezTo>
                <a:cubicBezTo>
                  <a:pt x="11319" y="775"/>
                  <a:pt x="11328" y="484"/>
                  <a:pt x="11326" y="192"/>
                </a:cubicBezTo>
                <a:cubicBezTo>
                  <a:pt x="11326" y="112"/>
                  <a:pt x="11375" y="72"/>
                  <a:pt x="11426" y="36"/>
                </a:cubicBezTo>
                <a:cubicBezTo>
                  <a:pt x="11475" y="0"/>
                  <a:pt x="11511" y="29"/>
                  <a:pt x="11511" y="103"/>
                </a:cubicBezTo>
                <a:cubicBezTo>
                  <a:pt x="11513" y="400"/>
                  <a:pt x="11509" y="699"/>
                  <a:pt x="11513" y="995"/>
                </a:cubicBezTo>
                <a:cubicBezTo>
                  <a:pt x="11522" y="1609"/>
                  <a:pt x="11531" y="2224"/>
                  <a:pt x="11549" y="2838"/>
                </a:cubicBezTo>
                <a:cubicBezTo>
                  <a:pt x="11556" y="3036"/>
                  <a:pt x="11585" y="3235"/>
                  <a:pt x="11587" y="3436"/>
                </a:cubicBezTo>
                <a:cubicBezTo>
                  <a:pt x="11587" y="3498"/>
                  <a:pt x="11618" y="3561"/>
                  <a:pt x="11638" y="3628"/>
                </a:cubicBezTo>
                <a:cubicBezTo>
                  <a:pt x="11678" y="3601"/>
                  <a:pt x="11672" y="3565"/>
                  <a:pt x="11672" y="3532"/>
                </a:cubicBezTo>
                <a:cubicBezTo>
                  <a:pt x="11681" y="2909"/>
                  <a:pt x="11690" y="2284"/>
                  <a:pt x="11694" y="1663"/>
                </a:cubicBezTo>
                <a:cubicBezTo>
                  <a:pt x="11699" y="1176"/>
                  <a:pt x="11701" y="690"/>
                  <a:pt x="11703" y="203"/>
                </a:cubicBezTo>
                <a:cubicBezTo>
                  <a:pt x="11703" y="154"/>
                  <a:pt x="11704" y="107"/>
                  <a:pt x="11757" y="78"/>
                </a:cubicBezTo>
                <a:cubicBezTo>
                  <a:pt x="11811" y="49"/>
                  <a:pt x="11848" y="63"/>
                  <a:pt x="11853" y="123"/>
                </a:cubicBezTo>
                <a:cubicBezTo>
                  <a:pt x="11864" y="315"/>
                  <a:pt x="11890" y="505"/>
                  <a:pt x="11890" y="696"/>
                </a:cubicBezTo>
                <a:cubicBezTo>
                  <a:pt x="11888" y="1406"/>
                  <a:pt x="11888" y="2115"/>
                  <a:pt x="11890" y="2824"/>
                </a:cubicBezTo>
                <a:cubicBezTo>
                  <a:pt x="11890" y="3012"/>
                  <a:pt x="11922" y="3195"/>
                  <a:pt x="11953" y="3378"/>
                </a:cubicBezTo>
                <a:cubicBezTo>
                  <a:pt x="11964" y="3440"/>
                  <a:pt x="11960" y="3503"/>
                  <a:pt x="11964" y="3565"/>
                </a:cubicBezTo>
                <a:cubicBezTo>
                  <a:pt x="11966" y="3587"/>
                  <a:pt x="11964" y="3621"/>
                  <a:pt x="11991" y="3621"/>
                </a:cubicBezTo>
                <a:cubicBezTo>
                  <a:pt x="12022" y="3621"/>
                  <a:pt x="12015" y="3587"/>
                  <a:pt x="12018" y="3567"/>
                </a:cubicBezTo>
                <a:cubicBezTo>
                  <a:pt x="12031" y="3340"/>
                  <a:pt x="12049" y="3112"/>
                  <a:pt x="12053" y="2882"/>
                </a:cubicBezTo>
                <a:cubicBezTo>
                  <a:pt x="12062" y="1988"/>
                  <a:pt x="12076" y="1091"/>
                  <a:pt x="12085" y="197"/>
                </a:cubicBezTo>
                <a:cubicBezTo>
                  <a:pt x="12085" y="145"/>
                  <a:pt x="12100" y="103"/>
                  <a:pt x="12127" y="60"/>
                </a:cubicBezTo>
                <a:cubicBezTo>
                  <a:pt x="12140" y="38"/>
                  <a:pt x="12160" y="18"/>
                  <a:pt x="12189" y="25"/>
                </a:cubicBezTo>
                <a:cubicBezTo>
                  <a:pt x="12221" y="31"/>
                  <a:pt x="12234" y="56"/>
                  <a:pt x="12236" y="90"/>
                </a:cubicBezTo>
                <a:cubicBezTo>
                  <a:pt x="12241" y="194"/>
                  <a:pt x="12241" y="301"/>
                  <a:pt x="12247" y="406"/>
                </a:cubicBezTo>
                <a:cubicBezTo>
                  <a:pt x="12261" y="665"/>
                  <a:pt x="12268" y="926"/>
                  <a:pt x="12270" y="1185"/>
                </a:cubicBezTo>
                <a:cubicBezTo>
                  <a:pt x="12274" y="1783"/>
                  <a:pt x="12268" y="2380"/>
                  <a:pt x="12276" y="2978"/>
                </a:cubicBezTo>
                <a:cubicBezTo>
                  <a:pt x="12279" y="3123"/>
                  <a:pt x="12312" y="3266"/>
                  <a:pt x="12335" y="3409"/>
                </a:cubicBezTo>
                <a:cubicBezTo>
                  <a:pt x="12341" y="3458"/>
                  <a:pt x="12346" y="3505"/>
                  <a:pt x="12346" y="3554"/>
                </a:cubicBezTo>
                <a:cubicBezTo>
                  <a:pt x="12346" y="3590"/>
                  <a:pt x="12341" y="3628"/>
                  <a:pt x="12381" y="3679"/>
                </a:cubicBezTo>
                <a:cubicBezTo>
                  <a:pt x="12388" y="3581"/>
                  <a:pt x="12397" y="3498"/>
                  <a:pt x="12397" y="3416"/>
                </a:cubicBezTo>
                <a:cubicBezTo>
                  <a:pt x="12401" y="3143"/>
                  <a:pt x="12397" y="2871"/>
                  <a:pt x="12408" y="2601"/>
                </a:cubicBezTo>
                <a:cubicBezTo>
                  <a:pt x="12433" y="2005"/>
                  <a:pt x="12422" y="1413"/>
                  <a:pt x="12439" y="817"/>
                </a:cubicBezTo>
                <a:cubicBezTo>
                  <a:pt x="12446" y="605"/>
                  <a:pt x="12459" y="395"/>
                  <a:pt x="12466" y="183"/>
                </a:cubicBezTo>
                <a:cubicBezTo>
                  <a:pt x="12468" y="141"/>
                  <a:pt x="12482" y="105"/>
                  <a:pt x="12513" y="78"/>
                </a:cubicBezTo>
                <a:cubicBezTo>
                  <a:pt x="12538" y="58"/>
                  <a:pt x="12567" y="40"/>
                  <a:pt x="12600" y="56"/>
                </a:cubicBezTo>
                <a:cubicBezTo>
                  <a:pt x="12636" y="72"/>
                  <a:pt x="12649" y="98"/>
                  <a:pt x="12649" y="139"/>
                </a:cubicBezTo>
                <a:cubicBezTo>
                  <a:pt x="12649" y="335"/>
                  <a:pt x="12647" y="534"/>
                  <a:pt x="12651" y="730"/>
                </a:cubicBezTo>
                <a:cubicBezTo>
                  <a:pt x="12656" y="1067"/>
                  <a:pt x="12656" y="1404"/>
                  <a:pt x="12671" y="1741"/>
                </a:cubicBezTo>
                <a:cubicBezTo>
                  <a:pt x="12687" y="2119"/>
                  <a:pt x="12678" y="2501"/>
                  <a:pt x="12689" y="2880"/>
                </a:cubicBezTo>
                <a:cubicBezTo>
                  <a:pt x="12694" y="3065"/>
                  <a:pt x="12734" y="3248"/>
                  <a:pt x="12727" y="3436"/>
                </a:cubicBezTo>
                <a:cubicBezTo>
                  <a:pt x="12727" y="3454"/>
                  <a:pt x="12727" y="3476"/>
                  <a:pt x="12752" y="3492"/>
                </a:cubicBezTo>
                <a:cubicBezTo>
                  <a:pt x="12767" y="3467"/>
                  <a:pt x="12765" y="3438"/>
                  <a:pt x="12767" y="3411"/>
                </a:cubicBezTo>
                <a:cubicBezTo>
                  <a:pt x="12772" y="3105"/>
                  <a:pt x="12776" y="2800"/>
                  <a:pt x="12783" y="2494"/>
                </a:cubicBezTo>
                <a:cubicBezTo>
                  <a:pt x="12801" y="1790"/>
                  <a:pt x="12808" y="1083"/>
                  <a:pt x="12805" y="377"/>
                </a:cubicBezTo>
                <a:cubicBezTo>
                  <a:pt x="12805" y="284"/>
                  <a:pt x="12848" y="199"/>
                  <a:pt x="12848" y="107"/>
                </a:cubicBezTo>
                <a:cubicBezTo>
                  <a:pt x="12848" y="78"/>
                  <a:pt x="12872" y="58"/>
                  <a:pt x="12899" y="58"/>
                </a:cubicBezTo>
                <a:cubicBezTo>
                  <a:pt x="12935" y="60"/>
                  <a:pt x="12950" y="87"/>
                  <a:pt x="12953" y="123"/>
                </a:cubicBezTo>
                <a:cubicBezTo>
                  <a:pt x="12959" y="226"/>
                  <a:pt x="12970" y="328"/>
                  <a:pt x="12975" y="431"/>
                </a:cubicBezTo>
                <a:cubicBezTo>
                  <a:pt x="12999" y="866"/>
                  <a:pt x="12984" y="1301"/>
                  <a:pt x="13002" y="1736"/>
                </a:cubicBezTo>
                <a:cubicBezTo>
                  <a:pt x="13024" y="2242"/>
                  <a:pt x="13026" y="2746"/>
                  <a:pt x="13031" y="3253"/>
                </a:cubicBezTo>
                <a:cubicBezTo>
                  <a:pt x="13031" y="3353"/>
                  <a:pt x="13049" y="3458"/>
                  <a:pt x="13091" y="3552"/>
                </a:cubicBezTo>
                <a:cubicBezTo>
                  <a:pt x="13111" y="3594"/>
                  <a:pt x="13089" y="3643"/>
                  <a:pt x="13118" y="3688"/>
                </a:cubicBezTo>
                <a:cubicBezTo>
                  <a:pt x="13156" y="3663"/>
                  <a:pt x="13142" y="3625"/>
                  <a:pt x="13142" y="3596"/>
                </a:cubicBezTo>
                <a:cubicBezTo>
                  <a:pt x="13145" y="3110"/>
                  <a:pt x="13142" y="2623"/>
                  <a:pt x="13145" y="2137"/>
                </a:cubicBezTo>
                <a:cubicBezTo>
                  <a:pt x="13147" y="1881"/>
                  <a:pt x="13162" y="1625"/>
                  <a:pt x="13167" y="1366"/>
                </a:cubicBezTo>
                <a:cubicBezTo>
                  <a:pt x="13174" y="1020"/>
                  <a:pt x="13178" y="674"/>
                  <a:pt x="13176" y="328"/>
                </a:cubicBezTo>
                <a:cubicBezTo>
                  <a:pt x="13176" y="235"/>
                  <a:pt x="13214" y="152"/>
                  <a:pt x="13225" y="60"/>
                </a:cubicBezTo>
                <a:cubicBezTo>
                  <a:pt x="13229" y="31"/>
                  <a:pt x="13254" y="14"/>
                  <a:pt x="13281" y="18"/>
                </a:cubicBezTo>
                <a:cubicBezTo>
                  <a:pt x="13316" y="25"/>
                  <a:pt x="13330" y="56"/>
                  <a:pt x="13330" y="90"/>
                </a:cubicBezTo>
                <a:cubicBezTo>
                  <a:pt x="13332" y="199"/>
                  <a:pt x="13334" y="306"/>
                  <a:pt x="13336" y="415"/>
                </a:cubicBezTo>
                <a:cubicBezTo>
                  <a:pt x="13348" y="1103"/>
                  <a:pt x="13354" y="1788"/>
                  <a:pt x="13377" y="2474"/>
                </a:cubicBezTo>
                <a:cubicBezTo>
                  <a:pt x="13386" y="2762"/>
                  <a:pt x="13408" y="3050"/>
                  <a:pt x="13406" y="3340"/>
                </a:cubicBezTo>
                <a:cubicBezTo>
                  <a:pt x="13403" y="3434"/>
                  <a:pt x="13439" y="3516"/>
                  <a:pt x="13457" y="3628"/>
                </a:cubicBezTo>
                <a:cubicBezTo>
                  <a:pt x="13488" y="3579"/>
                  <a:pt x="13482" y="3545"/>
                  <a:pt x="13484" y="3514"/>
                </a:cubicBezTo>
                <a:cubicBezTo>
                  <a:pt x="13486" y="3204"/>
                  <a:pt x="13479" y="2896"/>
                  <a:pt x="13493" y="2588"/>
                </a:cubicBezTo>
                <a:cubicBezTo>
                  <a:pt x="13519" y="1910"/>
                  <a:pt x="13517" y="1234"/>
                  <a:pt x="13524" y="556"/>
                </a:cubicBezTo>
                <a:cubicBezTo>
                  <a:pt x="13524" y="464"/>
                  <a:pt x="13533" y="371"/>
                  <a:pt x="13522" y="281"/>
                </a:cubicBezTo>
                <a:cubicBezTo>
                  <a:pt x="13508" y="181"/>
                  <a:pt x="13571" y="116"/>
                  <a:pt x="13613" y="40"/>
                </a:cubicBezTo>
                <a:cubicBezTo>
                  <a:pt x="13622" y="25"/>
                  <a:pt x="13642" y="14"/>
                  <a:pt x="13664" y="20"/>
                </a:cubicBezTo>
                <a:cubicBezTo>
                  <a:pt x="13696" y="31"/>
                  <a:pt x="13709" y="56"/>
                  <a:pt x="13709" y="87"/>
                </a:cubicBezTo>
                <a:cubicBezTo>
                  <a:pt x="13711" y="197"/>
                  <a:pt x="13714" y="304"/>
                  <a:pt x="13716" y="413"/>
                </a:cubicBezTo>
                <a:cubicBezTo>
                  <a:pt x="13725" y="960"/>
                  <a:pt x="13734" y="1507"/>
                  <a:pt x="13740" y="2050"/>
                </a:cubicBezTo>
                <a:cubicBezTo>
                  <a:pt x="13747" y="2481"/>
                  <a:pt x="13796" y="2911"/>
                  <a:pt x="13785" y="3344"/>
                </a:cubicBezTo>
                <a:cubicBezTo>
                  <a:pt x="13785" y="3376"/>
                  <a:pt x="13789" y="3407"/>
                  <a:pt x="13792" y="3442"/>
                </a:cubicBezTo>
                <a:cubicBezTo>
                  <a:pt x="13843" y="3422"/>
                  <a:pt x="13832" y="3384"/>
                  <a:pt x="13832" y="3353"/>
                </a:cubicBezTo>
                <a:cubicBezTo>
                  <a:pt x="13856" y="2815"/>
                  <a:pt x="13859" y="2278"/>
                  <a:pt x="13863" y="1741"/>
                </a:cubicBezTo>
                <a:cubicBezTo>
                  <a:pt x="13868" y="1205"/>
                  <a:pt x="13912" y="672"/>
                  <a:pt x="13901" y="139"/>
                </a:cubicBezTo>
                <a:cubicBezTo>
                  <a:pt x="13901" y="112"/>
                  <a:pt x="13901" y="87"/>
                  <a:pt x="13919" y="65"/>
                </a:cubicBezTo>
                <a:cubicBezTo>
                  <a:pt x="13941" y="38"/>
                  <a:pt x="13964" y="9"/>
                  <a:pt x="14004" y="16"/>
                </a:cubicBezTo>
                <a:cubicBezTo>
                  <a:pt x="14048" y="25"/>
                  <a:pt x="14046" y="65"/>
                  <a:pt x="14046" y="98"/>
                </a:cubicBezTo>
                <a:cubicBezTo>
                  <a:pt x="14053" y="342"/>
                  <a:pt x="14053" y="585"/>
                  <a:pt x="14064" y="826"/>
                </a:cubicBezTo>
                <a:cubicBezTo>
                  <a:pt x="14097" y="1567"/>
                  <a:pt x="14077" y="2307"/>
                  <a:pt x="14084" y="3047"/>
                </a:cubicBezTo>
                <a:cubicBezTo>
                  <a:pt x="14086" y="3181"/>
                  <a:pt x="14111" y="3313"/>
                  <a:pt x="14142" y="3445"/>
                </a:cubicBezTo>
                <a:cubicBezTo>
                  <a:pt x="14158" y="3509"/>
                  <a:pt x="14160" y="3579"/>
                  <a:pt x="14169" y="3650"/>
                </a:cubicBezTo>
                <a:cubicBezTo>
                  <a:pt x="14216" y="3630"/>
                  <a:pt x="14202" y="3594"/>
                  <a:pt x="14202" y="3567"/>
                </a:cubicBezTo>
                <a:cubicBezTo>
                  <a:pt x="14207" y="3108"/>
                  <a:pt x="14207" y="2646"/>
                  <a:pt x="14211" y="2186"/>
                </a:cubicBezTo>
                <a:cubicBezTo>
                  <a:pt x="14218" y="1660"/>
                  <a:pt x="14229" y="1136"/>
                  <a:pt x="14238" y="609"/>
                </a:cubicBezTo>
                <a:cubicBezTo>
                  <a:pt x="14240" y="518"/>
                  <a:pt x="14245" y="426"/>
                  <a:pt x="14238" y="335"/>
                </a:cubicBezTo>
                <a:cubicBezTo>
                  <a:pt x="14231" y="252"/>
                  <a:pt x="14280" y="183"/>
                  <a:pt x="14278" y="101"/>
                </a:cubicBezTo>
                <a:cubicBezTo>
                  <a:pt x="14278" y="67"/>
                  <a:pt x="14312" y="58"/>
                  <a:pt x="14343" y="63"/>
                </a:cubicBezTo>
                <a:cubicBezTo>
                  <a:pt x="14381" y="69"/>
                  <a:pt x="14387" y="98"/>
                  <a:pt x="14387" y="132"/>
                </a:cubicBezTo>
                <a:cubicBezTo>
                  <a:pt x="14392" y="299"/>
                  <a:pt x="14396" y="469"/>
                  <a:pt x="14405" y="636"/>
                </a:cubicBezTo>
                <a:cubicBezTo>
                  <a:pt x="14428" y="1076"/>
                  <a:pt x="14421" y="1518"/>
                  <a:pt x="14441" y="1957"/>
                </a:cubicBezTo>
                <a:cubicBezTo>
                  <a:pt x="14461" y="2382"/>
                  <a:pt x="14457" y="2809"/>
                  <a:pt x="14457" y="3235"/>
                </a:cubicBezTo>
                <a:cubicBezTo>
                  <a:pt x="14457" y="3344"/>
                  <a:pt x="14499" y="3442"/>
                  <a:pt x="14515" y="3545"/>
                </a:cubicBezTo>
                <a:cubicBezTo>
                  <a:pt x="14517" y="3565"/>
                  <a:pt x="14521" y="3585"/>
                  <a:pt x="14528" y="3603"/>
                </a:cubicBezTo>
                <a:cubicBezTo>
                  <a:pt x="14539" y="3634"/>
                  <a:pt x="14508" y="3695"/>
                  <a:pt x="14559" y="3692"/>
                </a:cubicBezTo>
                <a:cubicBezTo>
                  <a:pt x="14591" y="3692"/>
                  <a:pt x="14575" y="3634"/>
                  <a:pt x="14575" y="3603"/>
                </a:cubicBezTo>
                <a:cubicBezTo>
                  <a:pt x="14577" y="2827"/>
                  <a:pt x="14573" y="2052"/>
                  <a:pt x="14577" y="1277"/>
                </a:cubicBezTo>
                <a:cubicBezTo>
                  <a:pt x="14579" y="1011"/>
                  <a:pt x="14597" y="746"/>
                  <a:pt x="14608" y="480"/>
                </a:cubicBezTo>
                <a:cubicBezTo>
                  <a:pt x="14611" y="397"/>
                  <a:pt x="14611" y="315"/>
                  <a:pt x="14613" y="232"/>
                </a:cubicBezTo>
                <a:cubicBezTo>
                  <a:pt x="14613" y="208"/>
                  <a:pt x="14611" y="179"/>
                  <a:pt x="14622" y="156"/>
                </a:cubicBezTo>
                <a:cubicBezTo>
                  <a:pt x="14642" y="112"/>
                  <a:pt x="14651" y="45"/>
                  <a:pt x="14718" y="56"/>
                </a:cubicBezTo>
                <a:cubicBezTo>
                  <a:pt x="14782" y="67"/>
                  <a:pt x="14756" y="130"/>
                  <a:pt x="14760" y="170"/>
                </a:cubicBezTo>
                <a:cubicBezTo>
                  <a:pt x="14816" y="777"/>
                  <a:pt x="14800" y="1386"/>
                  <a:pt x="14820" y="1994"/>
                </a:cubicBezTo>
                <a:cubicBezTo>
                  <a:pt x="14820" y="2019"/>
                  <a:pt x="14820" y="2019"/>
                  <a:pt x="14845" y="2066"/>
                </a:cubicBezTo>
                <a:cubicBezTo>
                  <a:pt x="14876" y="2041"/>
                  <a:pt x="14863" y="2008"/>
                  <a:pt x="14863" y="1981"/>
                </a:cubicBezTo>
                <a:cubicBezTo>
                  <a:pt x="14867" y="1386"/>
                  <a:pt x="14872" y="792"/>
                  <a:pt x="14878" y="197"/>
                </a:cubicBezTo>
                <a:cubicBezTo>
                  <a:pt x="14878" y="152"/>
                  <a:pt x="14863" y="98"/>
                  <a:pt x="14925" y="72"/>
                </a:cubicBezTo>
                <a:cubicBezTo>
                  <a:pt x="14988" y="45"/>
                  <a:pt x="15017" y="56"/>
                  <a:pt x="15019" y="125"/>
                </a:cubicBezTo>
                <a:cubicBezTo>
                  <a:pt x="15039" y="516"/>
                  <a:pt x="15061" y="906"/>
                  <a:pt x="15059" y="1299"/>
                </a:cubicBezTo>
                <a:cubicBezTo>
                  <a:pt x="15055" y="1837"/>
                  <a:pt x="15057" y="2374"/>
                  <a:pt x="15059" y="2911"/>
                </a:cubicBezTo>
                <a:cubicBezTo>
                  <a:pt x="15059" y="3074"/>
                  <a:pt x="15086" y="3235"/>
                  <a:pt x="15119" y="3396"/>
                </a:cubicBezTo>
                <a:cubicBezTo>
                  <a:pt x="15133" y="3458"/>
                  <a:pt x="15133" y="3521"/>
                  <a:pt x="15135" y="3583"/>
                </a:cubicBezTo>
                <a:cubicBezTo>
                  <a:pt x="15135" y="3605"/>
                  <a:pt x="15126" y="3643"/>
                  <a:pt x="15162" y="3643"/>
                </a:cubicBezTo>
                <a:cubicBezTo>
                  <a:pt x="15189" y="3643"/>
                  <a:pt x="15182" y="3608"/>
                  <a:pt x="15182" y="3587"/>
                </a:cubicBezTo>
                <a:cubicBezTo>
                  <a:pt x="15189" y="3391"/>
                  <a:pt x="15198" y="3193"/>
                  <a:pt x="15202" y="2996"/>
                </a:cubicBezTo>
                <a:cubicBezTo>
                  <a:pt x="15218" y="2454"/>
                  <a:pt x="15233" y="1910"/>
                  <a:pt x="15242" y="1368"/>
                </a:cubicBezTo>
                <a:cubicBezTo>
                  <a:pt x="15249" y="966"/>
                  <a:pt x="15247" y="567"/>
                  <a:pt x="15247" y="165"/>
                </a:cubicBezTo>
                <a:cubicBezTo>
                  <a:pt x="15247" y="125"/>
                  <a:pt x="15240" y="85"/>
                  <a:pt x="15278" y="54"/>
                </a:cubicBezTo>
                <a:cubicBezTo>
                  <a:pt x="15302" y="34"/>
                  <a:pt x="15320" y="5"/>
                  <a:pt x="15358" y="16"/>
                </a:cubicBezTo>
                <a:cubicBezTo>
                  <a:pt x="15396" y="27"/>
                  <a:pt x="15396" y="63"/>
                  <a:pt x="15396" y="94"/>
                </a:cubicBezTo>
                <a:cubicBezTo>
                  <a:pt x="15403" y="255"/>
                  <a:pt x="15405" y="413"/>
                  <a:pt x="15414" y="574"/>
                </a:cubicBezTo>
                <a:cubicBezTo>
                  <a:pt x="15452" y="1375"/>
                  <a:pt x="15423" y="2175"/>
                  <a:pt x="15434" y="2976"/>
                </a:cubicBezTo>
                <a:cubicBezTo>
                  <a:pt x="15436" y="3128"/>
                  <a:pt x="15472" y="3277"/>
                  <a:pt x="15490" y="3427"/>
                </a:cubicBezTo>
                <a:cubicBezTo>
                  <a:pt x="15499" y="3500"/>
                  <a:pt x="15510" y="3574"/>
                  <a:pt x="15523" y="3666"/>
                </a:cubicBezTo>
                <a:cubicBezTo>
                  <a:pt x="15559" y="3621"/>
                  <a:pt x="15552" y="3590"/>
                  <a:pt x="15552" y="3561"/>
                </a:cubicBezTo>
                <a:cubicBezTo>
                  <a:pt x="15557" y="3193"/>
                  <a:pt x="15548" y="2822"/>
                  <a:pt x="15566" y="2454"/>
                </a:cubicBezTo>
                <a:cubicBezTo>
                  <a:pt x="15590" y="1913"/>
                  <a:pt x="15579" y="1368"/>
                  <a:pt x="15597" y="826"/>
                </a:cubicBezTo>
                <a:cubicBezTo>
                  <a:pt x="15606" y="598"/>
                  <a:pt x="15626" y="368"/>
                  <a:pt x="15624" y="141"/>
                </a:cubicBezTo>
                <a:cubicBezTo>
                  <a:pt x="15624" y="98"/>
                  <a:pt x="15633" y="65"/>
                  <a:pt x="15680" y="60"/>
                </a:cubicBezTo>
                <a:cubicBezTo>
                  <a:pt x="15729" y="58"/>
                  <a:pt x="15733" y="94"/>
                  <a:pt x="15740" y="134"/>
                </a:cubicBezTo>
                <a:cubicBezTo>
                  <a:pt x="15802" y="592"/>
                  <a:pt x="15775" y="1054"/>
                  <a:pt x="15791" y="1513"/>
                </a:cubicBezTo>
                <a:cubicBezTo>
                  <a:pt x="15809" y="2072"/>
                  <a:pt x="15811" y="2635"/>
                  <a:pt x="15811" y="3195"/>
                </a:cubicBezTo>
                <a:cubicBezTo>
                  <a:pt x="15811" y="3233"/>
                  <a:pt x="15800" y="3297"/>
                  <a:pt x="15842" y="3300"/>
                </a:cubicBezTo>
                <a:cubicBezTo>
                  <a:pt x="15894" y="3302"/>
                  <a:pt x="15876" y="3235"/>
                  <a:pt x="15876" y="3201"/>
                </a:cubicBezTo>
                <a:cubicBezTo>
                  <a:pt x="15887" y="2902"/>
                  <a:pt x="15896" y="2601"/>
                  <a:pt x="15903" y="2300"/>
                </a:cubicBezTo>
                <a:cubicBezTo>
                  <a:pt x="15914" y="1718"/>
                  <a:pt x="15923" y="1134"/>
                  <a:pt x="15932" y="551"/>
                </a:cubicBezTo>
                <a:cubicBezTo>
                  <a:pt x="15934" y="426"/>
                  <a:pt x="15934" y="299"/>
                  <a:pt x="15932" y="174"/>
                </a:cubicBezTo>
                <a:cubicBezTo>
                  <a:pt x="15932" y="123"/>
                  <a:pt x="15952" y="87"/>
                  <a:pt x="15996" y="63"/>
                </a:cubicBezTo>
                <a:cubicBezTo>
                  <a:pt x="16059" y="27"/>
                  <a:pt x="16112" y="52"/>
                  <a:pt x="16115" y="123"/>
                </a:cubicBezTo>
                <a:cubicBezTo>
                  <a:pt x="16117" y="185"/>
                  <a:pt x="16117" y="248"/>
                  <a:pt x="16117" y="313"/>
                </a:cubicBezTo>
                <a:cubicBezTo>
                  <a:pt x="16133" y="1268"/>
                  <a:pt x="16166" y="2222"/>
                  <a:pt x="16155" y="3177"/>
                </a:cubicBezTo>
                <a:cubicBezTo>
                  <a:pt x="16155" y="3206"/>
                  <a:pt x="16186" y="3264"/>
                  <a:pt x="16126" y="3266"/>
                </a:cubicBezTo>
                <a:cubicBezTo>
                  <a:pt x="16079" y="3266"/>
                  <a:pt x="16088" y="3213"/>
                  <a:pt x="16083" y="3177"/>
                </a:cubicBezTo>
                <a:cubicBezTo>
                  <a:pt x="16043" y="2931"/>
                  <a:pt x="16043" y="2682"/>
                  <a:pt x="16041" y="2434"/>
                </a:cubicBezTo>
                <a:cubicBezTo>
                  <a:pt x="16041" y="2418"/>
                  <a:pt x="16043" y="2398"/>
                  <a:pt x="16001" y="2371"/>
                </a:cubicBezTo>
                <a:cubicBezTo>
                  <a:pt x="16001" y="2496"/>
                  <a:pt x="16003" y="2608"/>
                  <a:pt x="16001" y="2717"/>
                </a:cubicBezTo>
                <a:cubicBezTo>
                  <a:pt x="15992" y="3070"/>
                  <a:pt x="15981" y="3420"/>
                  <a:pt x="15972" y="3773"/>
                </a:cubicBezTo>
                <a:cubicBezTo>
                  <a:pt x="15972" y="3813"/>
                  <a:pt x="15952" y="3840"/>
                  <a:pt x="15921" y="3837"/>
                </a:cubicBezTo>
                <a:cubicBezTo>
                  <a:pt x="15878" y="3835"/>
                  <a:pt x="15836" y="3815"/>
                  <a:pt x="15816" y="3766"/>
                </a:cubicBezTo>
                <a:cubicBezTo>
                  <a:pt x="15773" y="3670"/>
                  <a:pt x="15769" y="3567"/>
                  <a:pt x="15749" y="3467"/>
                </a:cubicBezTo>
                <a:cubicBezTo>
                  <a:pt x="15675" y="3110"/>
                  <a:pt x="15710" y="2745"/>
                  <a:pt x="15687" y="2383"/>
                </a:cubicBezTo>
                <a:cubicBezTo>
                  <a:pt x="15683" y="2487"/>
                  <a:pt x="15668" y="2591"/>
                  <a:pt x="15668" y="2695"/>
                </a:cubicBezTo>
                <a:cubicBezTo>
                  <a:pt x="15671" y="3041"/>
                  <a:pt x="15664" y="3387"/>
                  <a:pt x="15664" y="3735"/>
                </a:cubicBezTo>
                <a:cubicBezTo>
                  <a:pt x="15664" y="3786"/>
                  <a:pt x="15657" y="3826"/>
                  <a:pt x="15604" y="3842"/>
                </a:cubicBezTo>
                <a:cubicBezTo>
                  <a:pt x="15552" y="3855"/>
                  <a:pt x="15503" y="3842"/>
                  <a:pt x="15476" y="3795"/>
                </a:cubicBezTo>
                <a:cubicBezTo>
                  <a:pt x="15439" y="3728"/>
                  <a:pt x="15398" y="3663"/>
                  <a:pt x="15403" y="3581"/>
                </a:cubicBezTo>
                <a:cubicBezTo>
                  <a:pt x="15410" y="3463"/>
                  <a:pt x="15351" y="3353"/>
                  <a:pt x="15363" y="3233"/>
                </a:cubicBezTo>
                <a:cubicBezTo>
                  <a:pt x="15365" y="3215"/>
                  <a:pt x="15360" y="3188"/>
                  <a:pt x="15331" y="3193"/>
                </a:cubicBezTo>
                <a:cubicBezTo>
                  <a:pt x="15307" y="3197"/>
                  <a:pt x="15307" y="3222"/>
                  <a:pt x="15307" y="3242"/>
                </a:cubicBezTo>
                <a:cubicBezTo>
                  <a:pt x="15300" y="3405"/>
                  <a:pt x="15293" y="3567"/>
                  <a:pt x="15291" y="3730"/>
                </a:cubicBezTo>
                <a:cubicBezTo>
                  <a:pt x="15291" y="3782"/>
                  <a:pt x="15291" y="3831"/>
                  <a:pt x="15229" y="3844"/>
                </a:cubicBezTo>
                <a:cubicBezTo>
                  <a:pt x="15169" y="3855"/>
                  <a:pt x="15117" y="3840"/>
                  <a:pt x="15086" y="3777"/>
                </a:cubicBezTo>
                <a:cubicBezTo>
                  <a:pt x="15050" y="3704"/>
                  <a:pt x="15017" y="3630"/>
                  <a:pt x="15023" y="3543"/>
                </a:cubicBezTo>
                <a:cubicBezTo>
                  <a:pt x="15032" y="3416"/>
                  <a:pt x="14979" y="3295"/>
                  <a:pt x="14970" y="3168"/>
                </a:cubicBezTo>
                <a:cubicBezTo>
                  <a:pt x="14928" y="3306"/>
                  <a:pt x="14936" y="3449"/>
                  <a:pt x="14914" y="3587"/>
                </a:cubicBezTo>
                <a:cubicBezTo>
                  <a:pt x="14912" y="3599"/>
                  <a:pt x="14914" y="3610"/>
                  <a:pt x="14912" y="3621"/>
                </a:cubicBezTo>
                <a:cubicBezTo>
                  <a:pt x="14907" y="3666"/>
                  <a:pt x="14916" y="3728"/>
                  <a:pt x="14856" y="3730"/>
                </a:cubicBezTo>
                <a:cubicBezTo>
                  <a:pt x="14796" y="3730"/>
                  <a:pt x="14809" y="3668"/>
                  <a:pt x="14798" y="3625"/>
                </a:cubicBezTo>
                <a:cubicBezTo>
                  <a:pt x="14662" y="3079"/>
                  <a:pt x="14749" y="2523"/>
                  <a:pt x="14720" y="1970"/>
                </a:cubicBezTo>
                <a:cubicBezTo>
                  <a:pt x="14711" y="1779"/>
                  <a:pt x="14718" y="1587"/>
                  <a:pt x="14711" y="1397"/>
                </a:cubicBezTo>
                <a:cubicBezTo>
                  <a:pt x="14673" y="2166"/>
                  <a:pt x="14682" y="2934"/>
                  <a:pt x="14680" y="3704"/>
                </a:cubicBezTo>
                <a:cubicBezTo>
                  <a:pt x="14680" y="3766"/>
                  <a:pt x="14700" y="3844"/>
                  <a:pt x="14595" y="3846"/>
                </a:cubicBezTo>
                <a:cubicBezTo>
                  <a:pt x="14510" y="3849"/>
                  <a:pt x="14441" y="3784"/>
                  <a:pt x="14421" y="3704"/>
                </a:cubicBezTo>
                <a:cubicBezTo>
                  <a:pt x="14325" y="3324"/>
                  <a:pt x="14336" y="2938"/>
                  <a:pt x="14334" y="2554"/>
                </a:cubicBezTo>
                <a:cubicBezTo>
                  <a:pt x="14334" y="2536"/>
                  <a:pt x="14332" y="2521"/>
                  <a:pt x="14312" y="2503"/>
                </a:cubicBezTo>
                <a:lnTo>
                  <a:pt x="14312" y="2706"/>
                </a:lnTo>
                <a:cubicBezTo>
                  <a:pt x="14312" y="2775"/>
                  <a:pt x="14307" y="2844"/>
                  <a:pt x="14307" y="2911"/>
                </a:cubicBezTo>
                <a:cubicBezTo>
                  <a:pt x="14305" y="3195"/>
                  <a:pt x="14303" y="3478"/>
                  <a:pt x="14303" y="3762"/>
                </a:cubicBezTo>
                <a:cubicBezTo>
                  <a:pt x="14303" y="3802"/>
                  <a:pt x="14289" y="3831"/>
                  <a:pt x="14254" y="3842"/>
                </a:cubicBezTo>
                <a:cubicBezTo>
                  <a:pt x="14213" y="3853"/>
                  <a:pt x="14164" y="3858"/>
                  <a:pt x="14135" y="3815"/>
                </a:cubicBezTo>
                <a:cubicBezTo>
                  <a:pt x="14088" y="3744"/>
                  <a:pt x="14042" y="3677"/>
                  <a:pt x="14039" y="3583"/>
                </a:cubicBezTo>
                <a:cubicBezTo>
                  <a:pt x="14037" y="3487"/>
                  <a:pt x="14013" y="3391"/>
                  <a:pt x="13999" y="3295"/>
                </a:cubicBezTo>
                <a:cubicBezTo>
                  <a:pt x="13997" y="3280"/>
                  <a:pt x="13995" y="3259"/>
                  <a:pt x="13972" y="3257"/>
                </a:cubicBezTo>
                <a:cubicBezTo>
                  <a:pt x="13943" y="3255"/>
                  <a:pt x="13943" y="3280"/>
                  <a:pt x="13941" y="3300"/>
                </a:cubicBezTo>
                <a:cubicBezTo>
                  <a:pt x="13921" y="3445"/>
                  <a:pt x="13932" y="3592"/>
                  <a:pt x="13928" y="3737"/>
                </a:cubicBezTo>
                <a:cubicBezTo>
                  <a:pt x="13928" y="3779"/>
                  <a:pt x="13939" y="3833"/>
                  <a:pt x="13885" y="3844"/>
                </a:cubicBezTo>
                <a:cubicBezTo>
                  <a:pt x="13834" y="3855"/>
                  <a:pt x="13796" y="3817"/>
                  <a:pt x="13769" y="3775"/>
                </a:cubicBezTo>
                <a:cubicBezTo>
                  <a:pt x="13749" y="3744"/>
                  <a:pt x="13745" y="3706"/>
                  <a:pt x="13731" y="3672"/>
                </a:cubicBezTo>
                <a:cubicBezTo>
                  <a:pt x="13644" y="3431"/>
                  <a:pt x="13662" y="3184"/>
                  <a:pt x="13660" y="2936"/>
                </a:cubicBezTo>
                <a:cubicBezTo>
                  <a:pt x="13660" y="2818"/>
                  <a:pt x="13656" y="2702"/>
                  <a:pt x="13635" y="2586"/>
                </a:cubicBezTo>
                <a:cubicBezTo>
                  <a:pt x="13631" y="2565"/>
                  <a:pt x="13631" y="2548"/>
                  <a:pt x="13604" y="2536"/>
                </a:cubicBezTo>
                <a:cubicBezTo>
                  <a:pt x="13584" y="2563"/>
                  <a:pt x="13591" y="2592"/>
                  <a:pt x="13591" y="2619"/>
                </a:cubicBezTo>
                <a:cubicBezTo>
                  <a:pt x="13589" y="2976"/>
                  <a:pt x="13586" y="3335"/>
                  <a:pt x="13589" y="3692"/>
                </a:cubicBezTo>
                <a:cubicBezTo>
                  <a:pt x="13589" y="3764"/>
                  <a:pt x="13580" y="3824"/>
                  <a:pt x="13502" y="3844"/>
                </a:cubicBezTo>
                <a:cubicBezTo>
                  <a:pt x="13452" y="3858"/>
                  <a:pt x="13379" y="3777"/>
                  <a:pt x="13359" y="3708"/>
                </a:cubicBezTo>
                <a:cubicBezTo>
                  <a:pt x="13278" y="3456"/>
                  <a:pt x="13278" y="3197"/>
                  <a:pt x="13283" y="2936"/>
                </a:cubicBezTo>
                <a:cubicBezTo>
                  <a:pt x="13283" y="2880"/>
                  <a:pt x="13292" y="2822"/>
                  <a:pt x="13270" y="2751"/>
                </a:cubicBezTo>
                <a:cubicBezTo>
                  <a:pt x="13238" y="2858"/>
                  <a:pt x="13249" y="2952"/>
                  <a:pt x="13245" y="3043"/>
                </a:cubicBezTo>
                <a:cubicBezTo>
                  <a:pt x="13238" y="3277"/>
                  <a:pt x="13240" y="3512"/>
                  <a:pt x="13243" y="3748"/>
                </a:cubicBezTo>
                <a:cubicBezTo>
                  <a:pt x="13243" y="3786"/>
                  <a:pt x="13249" y="3826"/>
                  <a:pt x="13209" y="3844"/>
                </a:cubicBezTo>
                <a:cubicBezTo>
                  <a:pt x="13169" y="3862"/>
                  <a:pt x="13129" y="3860"/>
                  <a:pt x="13087" y="3837"/>
                </a:cubicBezTo>
                <a:cubicBezTo>
                  <a:pt x="13026" y="3804"/>
                  <a:pt x="12999" y="3748"/>
                  <a:pt x="12986" y="3688"/>
                </a:cubicBezTo>
                <a:cubicBezTo>
                  <a:pt x="12915" y="3391"/>
                  <a:pt x="12890" y="3092"/>
                  <a:pt x="12904" y="2789"/>
                </a:cubicBezTo>
                <a:cubicBezTo>
                  <a:pt x="12906" y="2755"/>
                  <a:pt x="12908" y="2719"/>
                  <a:pt x="12892" y="2682"/>
                </a:cubicBezTo>
                <a:cubicBezTo>
                  <a:pt x="12859" y="2704"/>
                  <a:pt x="12870" y="2737"/>
                  <a:pt x="12870" y="2764"/>
                </a:cubicBezTo>
                <a:cubicBezTo>
                  <a:pt x="12868" y="3088"/>
                  <a:pt x="12868" y="3411"/>
                  <a:pt x="12866" y="3735"/>
                </a:cubicBezTo>
                <a:cubicBezTo>
                  <a:pt x="12866" y="3775"/>
                  <a:pt x="12888" y="3831"/>
                  <a:pt x="12828" y="3842"/>
                </a:cubicBezTo>
                <a:cubicBezTo>
                  <a:pt x="12779" y="3851"/>
                  <a:pt x="12729" y="3820"/>
                  <a:pt x="12712" y="3773"/>
                </a:cubicBezTo>
                <a:cubicBezTo>
                  <a:pt x="12667" y="3663"/>
                  <a:pt x="12622" y="3554"/>
                  <a:pt x="12611" y="3431"/>
                </a:cubicBezTo>
                <a:cubicBezTo>
                  <a:pt x="12558" y="2809"/>
                  <a:pt x="12562" y="2186"/>
                  <a:pt x="12558" y="1565"/>
                </a:cubicBezTo>
                <a:cubicBezTo>
                  <a:pt x="12558" y="1560"/>
                  <a:pt x="12555" y="1553"/>
                  <a:pt x="12547" y="1529"/>
                </a:cubicBezTo>
                <a:cubicBezTo>
                  <a:pt x="12540" y="1654"/>
                  <a:pt x="12535" y="1761"/>
                  <a:pt x="12531" y="1868"/>
                </a:cubicBezTo>
                <a:cubicBezTo>
                  <a:pt x="12500" y="2496"/>
                  <a:pt x="12491" y="3123"/>
                  <a:pt x="12493" y="3753"/>
                </a:cubicBezTo>
                <a:cubicBezTo>
                  <a:pt x="12493" y="3795"/>
                  <a:pt x="12495" y="3837"/>
                  <a:pt x="12442" y="3846"/>
                </a:cubicBezTo>
                <a:cubicBezTo>
                  <a:pt x="12390" y="3855"/>
                  <a:pt x="12337" y="3858"/>
                  <a:pt x="12306" y="3802"/>
                </a:cubicBezTo>
                <a:cubicBezTo>
                  <a:pt x="12261" y="3721"/>
                  <a:pt x="12225" y="3641"/>
                  <a:pt x="12232" y="3545"/>
                </a:cubicBezTo>
                <a:cubicBezTo>
                  <a:pt x="12241" y="3413"/>
                  <a:pt x="12172" y="3291"/>
                  <a:pt x="12178" y="3157"/>
                </a:cubicBezTo>
                <a:cubicBezTo>
                  <a:pt x="12127" y="3244"/>
                  <a:pt x="12140" y="3340"/>
                  <a:pt x="12129" y="3431"/>
                </a:cubicBezTo>
                <a:cubicBezTo>
                  <a:pt x="12118" y="3536"/>
                  <a:pt x="12118" y="3643"/>
                  <a:pt x="12116" y="3748"/>
                </a:cubicBezTo>
                <a:cubicBezTo>
                  <a:pt x="12116" y="3793"/>
                  <a:pt x="12123" y="3837"/>
                  <a:pt x="12064" y="3849"/>
                </a:cubicBezTo>
                <a:cubicBezTo>
                  <a:pt x="12006" y="3860"/>
                  <a:pt x="11960" y="3833"/>
                  <a:pt x="11935" y="3788"/>
                </a:cubicBezTo>
                <a:cubicBezTo>
                  <a:pt x="11886" y="3697"/>
                  <a:pt x="11853" y="3599"/>
                  <a:pt x="11855" y="3489"/>
                </a:cubicBezTo>
                <a:cubicBezTo>
                  <a:pt x="11855" y="3389"/>
                  <a:pt x="11823" y="3288"/>
                  <a:pt x="11806" y="3184"/>
                </a:cubicBezTo>
                <a:cubicBezTo>
                  <a:pt x="11763" y="3219"/>
                  <a:pt x="11777" y="3257"/>
                  <a:pt x="11774" y="3293"/>
                </a:cubicBezTo>
                <a:cubicBezTo>
                  <a:pt x="11768" y="3449"/>
                  <a:pt x="11790" y="3608"/>
                  <a:pt x="11750" y="3764"/>
                </a:cubicBezTo>
                <a:cubicBezTo>
                  <a:pt x="11739" y="3808"/>
                  <a:pt x="11734" y="3864"/>
                  <a:pt x="11681" y="3849"/>
                </a:cubicBezTo>
                <a:cubicBezTo>
                  <a:pt x="11634" y="3835"/>
                  <a:pt x="11571" y="3833"/>
                  <a:pt x="11553" y="3757"/>
                </a:cubicBezTo>
                <a:cubicBezTo>
                  <a:pt x="11442" y="3306"/>
                  <a:pt x="11446" y="2849"/>
                  <a:pt x="11440" y="2389"/>
                </a:cubicBezTo>
                <a:cubicBezTo>
                  <a:pt x="11437" y="2304"/>
                  <a:pt x="11440" y="2222"/>
                  <a:pt x="11440" y="2137"/>
                </a:cubicBezTo>
                <a:lnTo>
                  <a:pt x="11408" y="2137"/>
                </a:lnTo>
                <a:cubicBezTo>
                  <a:pt x="11402" y="2213"/>
                  <a:pt x="11393" y="2287"/>
                  <a:pt x="11391" y="2362"/>
                </a:cubicBezTo>
                <a:cubicBezTo>
                  <a:pt x="11382" y="2818"/>
                  <a:pt x="11375" y="3273"/>
                  <a:pt x="11368" y="3726"/>
                </a:cubicBezTo>
                <a:cubicBezTo>
                  <a:pt x="11368" y="3777"/>
                  <a:pt x="11377" y="3837"/>
                  <a:pt x="11312" y="3853"/>
                </a:cubicBezTo>
                <a:cubicBezTo>
                  <a:pt x="11248" y="3869"/>
                  <a:pt x="11199" y="3826"/>
                  <a:pt x="11165" y="3775"/>
                </a:cubicBezTo>
                <a:cubicBezTo>
                  <a:pt x="11154" y="3757"/>
                  <a:pt x="11150" y="3733"/>
                  <a:pt x="11143" y="3710"/>
                </a:cubicBezTo>
                <a:cubicBezTo>
                  <a:pt x="11054" y="3384"/>
                  <a:pt x="11071" y="3050"/>
                  <a:pt x="11063" y="2717"/>
                </a:cubicBezTo>
                <a:cubicBezTo>
                  <a:pt x="11060" y="2606"/>
                  <a:pt x="11049" y="2494"/>
                  <a:pt x="11042" y="2409"/>
                </a:cubicBezTo>
                <a:cubicBezTo>
                  <a:pt x="11011" y="2844"/>
                  <a:pt x="11022" y="3304"/>
                  <a:pt x="11022" y="3766"/>
                </a:cubicBezTo>
                <a:cubicBezTo>
                  <a:pt x="11022" y="3811"/>
                  <a:pt x="11009" y="3840"/>
                  <a:pt x="10967" y="3849"/>
                </a:cubicBezTo>
                <a:cubicBezTo>
                  <a:pt x="10920" y="3860"/>
                  <a:pt x="10868" y="3853"/>
                  <a:pt x="10844" y="3811"/>
                </a:cubicBezTo>
                <a:cubicBezTo>
                  <a:pt x="10804" y="3741"/>
                  <a:pt x="10761" y="3668"/>
                  <a:pt x="10768" y="3587"/>
                </a:cubicBezTo>
                <a:cubicBezTo>
                  <a:pt x="10779" y="3458"/>
                  <a:pt x="10708" y="3344"/>
                  <a:pt x="10723" y="3208"/>
                </a:cubicBezTo>
                <a:cubicBezTo>
                  <a:pt x="10677" y="3235"/>
                  <a:pt x="10688" y="3271"/>
                  <a:pt x="10688" y="3297"/>
                </a:cubicBezTo>
                <a:cubicBezTo>
                  <a:pt x="10685" y="3451"/>
                  <a:pt x="10692" y="3605"/>
                  <a:pt x="10656" y="3759"/>
                </a:cubicBezTo>
                <a:cubicBezTo>
                  <a:pt x="10645" y="3808"/>
                  <a:pt x="10643" y="3853"/>
                  <a:pt x="10583" y="3853"/>
                </a:cubicBezTo>
                <a:cubicBezTo>
                  <a:pt x="10525" y="3851"/>
                  <a:pt x="10487" y="3828"/>
                  <a:pt x="10467" y="3764"/>
                </a:cubicBezTo>
                <a:cubicBezTo>
                  <a:pt x="10346" y="3384"/>
                  <a:pt x="10353" y="2996"/>
                  <a:pt x="10351" y="2606"/>
                </a:cubicBezTo>
                <a:lnTo>
                  <a:pt x="10351" y="2353"/>
                </a:lnTo>
                <a:cubicBezTo>
                  <a:pt x="10311" y="2376"/>
                  <a:pt x="10317" y="2396"/>
                  <a:pt x="10317" y="2414"/>
                </a:cubicBezTo>
                <a:cubicBezTo>
                  <a:pt x="10304" y="2842"/>
                  <a:pt x="10268" y="3271"/>
                  <a:pt x="10275" y="3699"/>
                </a:cubicBezTo>
                <a:cubicBezTo>
                  <a:pt x="10275" y="3712"/>
                  <a:pt x="10277" y="3728"/>
                  <a:pt x="10275" y="3741"/>
                </a:cubicBezTo>
                <a:cubicBezTo>
                  <a:pt x="10270" y="3775"/>
                  <a:pt x="10268" y="3813"/>
                  <a:pt x="10219" y="3813"/>
                </a:cubicBezTo>
                <a:cubicBezTo>
                  <a:pt x="10170" y="3813"/>
                  <a:pt x="10179" y="3770"/>
                  <a:pt x="10165" y="3741"/>
                </a:cubicBezTo>
                <a:cubicBezTo>
                  <a:pt x="10076" y="3545"/>
                  <a:pt x="10110" y="3333"/>
                  <a:pt x="10081" y="3128"/>
                </a:cubicBezTo>
                <a:cubicBezTo>
                  <a:pt x="10081" y="3121"/>
                  <a:pt x="10074" y="3112"/>
                  <a:pt x="10065" y="3094"/>
                </a:cubicBezTo>
                <a:cubicBezTo>
                  <a:pt x="10043" y="3226"/>
                  <a:pt x="10054" y="3349"/>
                  <a:pt x="10049" y="3469"/>
                </a:cubicBezTo>
                <a:cubicBezTo>
                  <a:pt x="10047" y="3563"/>
                  <a:pt x="10054" y="3657"/>
                  <a:pt x="10025" y="3750"/>
                </a:cubicBezTo>
                <a:cubicBezTo>
                  <a:pt x="10012" y="3793"/>
                  <a:pt x="10012" y="3846"/>
                  <a:pt x="9949" y="3849"/>
                </a:cubicBezTo>
                <a:cubicBezTo>
                  <a:pt x="9884" y="3851"/>
                  <a:pt x="9826" y="3824"/>
                  <a:pt x="9808" y="3762"/>
                </a:cubicBezTo>
                <a:cubicBezTo>
                  <a:pt x="9768" y="3632"/>
                  <a:pt x="9717" y="3505"/>
                  <a:pt x="9717" y="3367"/>
                </a:cubicBezTo>
                <a:cubicBezTo>
                  <a:pt x="9717" y="3239"/>
                  <a:pt x="9719" y="3110"/>
                  <a:pt x="9695" y="2976"/>
                </a:cubicBezTo>
                <a:cubicBezTo>
                  <a:pt x="9668" y="3010"/>
                  <a:pt x="9677" y="3041"/>
                  <a:pt x="9677" y="3070"/>
                </a:cubicBezTo>
                <a:cubicBezTo>
                  <a:pt x="9675" y="3295"/>
                  <a:pt x="9675" y="3523"/>
                  <a:pt x="9675" y="3748"/>
                </a:cubicBezTo>
                <a:cubicBezTo>
                  <a:pt x="9675" y="3791"/>
                  <a:pt x="9672" y="3833"/>
                  <a:pt x="9625" y="3844"/>
                </a:cubicBezTo>
                <a:cubicBezTo>
                  <a:pt x="9579" y="3855"/>
                  <a:pt x="9527" y="3862"/>
                  <a:pt x="9492" y="3813"/>
                </a:cubicBezTo>
                <a:cubicBezTo>
                  <a:pt x="9447" y="3750"/>
                  <a:pt x="9411" y="3688"/>
                  <a:pt x="9407" y="3603"/>
                </a:cubicBezTo>
                <a:cubicBezTo>
                  <a:pt x="9400" y="3467"/>
                  <a:pt x="9371" y="3333"/>
                  <a:pt x="9347" y="3199"/>
                </a:cubicBezTo>
                <a:cubicBezTo>
                  <a:pt x="9331" y="3119"/>
                  <a:pt x="9335" y="3039"/>
                  <a:pt x="9335" y="2960"/>
                </a:cubicBezTo>
                <a:cubicBezTo>
                  <a:pt x="9331" y="2342"/>
                  <a:pt x="9329" y="1725"/>
                  <a:pt x="9326" y="1107"/>
                </a:cubicBezTo>
                <a:cubicBezTo>
                  <a:pt x="9326" y="1076"/>
                  <a:pt x="9326" y="1045"/>
                  <a:pt x="9311" y="1018"/>
                </a:cubicBezTo>
                <a:cubicBezTo>
                  <a:pt x="9311" y="1018"/>
                  <a:pt x="9309" y="1018"/>
                  <a:pt x="9309" y="1020"/>
                </a:cubicBezTo>
                <a:lnTo>
                  <a:pt x="9313" y="1025"/>
                </a:lnTo>
                <a:cubicBezTo>
                  <a:pt x="9289" y="1663"/>
                  <a:pt x="9293" y="2300"/>
                  <a:pt x="9293" y="2938"/>
                </a:cubicBezTo>
                <a:cubicBezTo>
                  <a:pt x="9293" y="3199"/>
                  <a:pt x="9293" y="3458"/>
                  <a:pt x="9291" y="3719"/>
                </a:cubicBezTo>
                <a:cubicBezTo>
                  <a:pt x="9291" y="3755"/>
                  <a:pt x="9300" y="3797"/>
                  <a:pt x="9253" y="3813"/>
                </a:cubicBezTo>
                <a:cubicBezTo>
                  <a:pt x="9204" y="3826"/>
                  <a:pt x="9179" y="3791"/>
                  <a:pt x="9155" y="3759"/>
                </a:cubicBezTo>
                <a:cubicBezTo>
                  <a:pt x="9130" y="3728"/>
                  <a:pt x="9114" y="3692"/>
                  <a:pt x="9112" y="3650"/>
                </a:cubicBezTo>
                <a:cubicBezTo>
                  <a:pt x="9103" y="3505"/>
                  <a:pt x="9074" y="3362"/>
                  <a:pt x="9027" y="3224"/>
                </a:cubicBezTo>
                <a:cubicBezTo>
                  <a:pt x="9027" y="3222"/>
                  <a:pt x="9023" y="3222"/>
                  <a:pt x="9003" y="3213"/>
                </a:cubicBezTo>
                <a:lnTo>
                  <a:pt x="9003" y="3362"/>
                </a:lnTo>
                <a:cubicBezTo>
                  <a:pt x="9003" y="3492"/>
                  <a:pt x="8998" y="3619"/>
                  <a:pt x="9001" y="3748"/>
                </a:cubicBezTo>
                <a:cubicBezTo>
                  <a:pt x="9001" y="3793"/>
                  <a:pt x="8996" y="3831"/>
                  <a:pt x="8949" y="3844"/>
                </a:cubicBezTo>
                <a:cubicBezTo>
                  <a:pt x="8905" y="3855"/>
                  <a:pt x="8858" y="3862"/>
                  <a:pt x="8822" y="3820"/>
                </a:cubicBezTo>
                <a:cubicBezTo>
                  <a:pt x="8775" y="3764"/>
                  <a:pt x="8740" y="3697"/>
                  <a:pt x="8737" y="3628"/>
                </a:cubicBezTo>
                <a:cubicBezTo>
                  <a:pt x="8737" y="3514"/>
                  <a:pt x="8693" y="3409"/>
                  <a:pt x="8690" y="3297"/>
                </a:cubicBezTo>
                <a:cubicBezTo>
                  <a:pt x="8690" y="3280"/>
                  <a:pt x="8693" y="3251"/>
                  <a:pt x="8666" y="3251"/>
                </a:cubicBezTo>
                <a:cubicBezTo>
                  <a:pt x="8639" y="3251"/>
                  <a:pt x="8641" y="3280"/>
                  <a:pt x="8639" y="3297"/>
                </a:cubicBezTo>
                <a:cubicBezTo>
                  <a:pt x="8630" y="3451"/>
                  <a:pt x="8621" y="3605"/>
                  <a:pt x="8619" y="3759"/>
                </a:cubicBezTo>
                <a:cubicBezTo>
                  <a:pt x="8619" y="3799"/>
                  <a:pt x="8615" y="3828"/>
                  <a:pt x="8579" y="3842"/>
                </a:cubicBezTo>
                <a:cubicBezTo>
                  <a:pt x="8541" y="3858"/>
                  <a:pt x="8523" y="3824"/>
                  <a:pt x="8503" y="3799"/>
                </a:cubicBezTo>
                <a:cubicBezTo>
                  <a:pt x="8456" y="3737"/>
                  <a:pt x="8438" y="3668"/>
                  <a:pt x="8425" y="3590"/>
                </a:cubicBezTo>
                <a:cubicBezTo>
                  <a:pt x="8405" y="3458"/>
                  <a:pt x="8400" y="3322"/>
                  <a:pt x="8365" y="3193"/>
                </a:cubicBezTo>
                <a:cubicBezTo>
                  <a:pt x="8345" y="3117"/>
                  <a:pt x="8354" y="3039"/>
                  <a:pt x="8354" y="2963"/>
                </a:cubicBezTo>
                <a:cubicBezTo>
                  <a:pt x="8349" y="2313"/>
                  <a:pt x="8351" y="1665"/>
                  <a:pt x="8342" y="1016"/>
                </a:cubicBezTo>
                <a:cubicBezTo>
                  <a:pt x="8340" y="904"/>
                  <a:pt x="8333" y="792"/>
                  <a:pt x="8331" y="683"/>
                </a:cubicBezTo>
                <a:cubicBezTo>
                  <a:pt x="8307" y="1527"/>
                  <a:pt x="8307" y="2369"/>
                  <a:pt x="8309" y="3213"/>
                </a:cubicBezTo>
                <a:cubicBezTo>
                  <a:pt x="8309" y="3405"/>
                  <a:pt x="8266" y="3594"/>
                  <a:pt x="8275" y="3786"/>
                </a:cubicBezTo>
                <a:cubicBezTo>
                  <a:pt x="8278" y="3826"/>
                  <a:pt x="8251" y="3844"/>
                  <a:pt x="8217" y="3849"/>
                </a:cubicBezTo>
                <a:cubicBezTo>
                  <a:pt x="8162" y="3855"/>
                  <a:pt x="8117" y="3826"/>
                  <a:pt x="8088" y="3786"/>
                </a:cubicBezTo>
                <a:cubicBezTo>
                  <a:pt x="8031" y="3710"/>
                  <a:pt x="8047" y="3612"/>
                  <a:pt x="8020" y="3525"/>
                </a:cubicBezTo>
                <a:cubicBezTo>
                  <a:pt x="7939" y="3259"/>
                  <a:pt x="7991" y="2985"/>
                  <a:pt x="7973" y="2715"/>
                </a:cubicBezTo>
                <a:cubicBezTo>
                  <a:pt x="7971" y="2686"/>
                  <a:pt x="7982" y="2652"/>
                  <a:pt x="7951" y="2608"/>
                </a:cubicBezTo>
                <a:cubicBezTo>
                  <a:pt x="7944" y="2704"/>
                  <a:pt x="7937" y="2784"/>
                  <a:pt x="7935" y="2864"/>
                </a:cubicBezTo>
                <a:cubicBezTo>
                  <a:pt x="7933" y="3157"/>
                  <a:pt x="7931" y="3449"/>
                  <a:pt x="7931" y="3739"/>
                </a:cubicBezTo>
                <a:cubicBezTo>
                  <a:pt x="7931" y="3784"/>
                  <a:pt x="7937" y="3831"/>
                  <a:pt x="7884" y="3846"/>
                </a:cubicBezTo>
                <a:cubicBezTo>
                  <a:pt x="7828" y="3862"/>
                  <a:pt x="7776" y="3832"/>
                  <a:pt x="7754" y="3786"/>
                </a:cubicBezTo>
                <a:cubicBezTo>
                  <a:pt x="7709" y="3698"/>
                  <a:pt x="7656" y="3608"/>
                  <a:pt x="7669" y="3496"/>
                </a:cubicBezTo>
                <a:cubicBezTo>
                  <a:pt x="7683" y="3393"/>
                  <a:pt x="7627" y="3297"/>
                  <a:pt x="7623" y="3181"/>
                </a:cubicBezTo>
                <a:cubicBezTo>
                  <a:pt x="7591" y="3210"/>
                  <a:pt x="7598" y="3233"/>
                  <a:pt x="7598" y="3251"/>
                </a:cubicBezTo>
                <a:cubicBezTo>
                  <a:pt x="7596" y="3413"/>
                  <a:pt x="7596" y="3576"/>
                  <a:pt x="7596" y="3739"/>
                </a:cubicBezTo>
                <a:cubicBezTo>
                  <a:pt x="7596" y="3782"/>
                  <a:pt x="7607" y="3828"/>
                  <a:pt x="7551" y="3846"/>
                </a:cubicBezTo>
                <a:cubicBezTo>
                  <a:pt x="7493" y="3864"/>
                  <a:pt x="7449" y="3835"/>
                  <a:pt x="7417" y="3793"/>
                </a:cubicBezTo>
                <a:cubicBezTo>
                  <a:pt x="7391" y="3757"/>
                  <a:pt x="7382" y="3710"/>
                  <a:pt x="7366" y="3670"/>
                </a:cubicBezTo>
                <a:cubicBezTo>
                  <a:pt x="7272" y="3425"/>
                  <a:pt x="7303" y="3168"/>
                  <a:pt x="7297" y="2916"/>
                </a:cubicBezTo>
                <a:cubicBezTo>
                  <a:pt x="7288" y="2655"/>
                  <a:pt x="7239" y="2396"/>
                  <a:pt x="7250" y="2133"/>
                </a:cubicBezTo>
                <a:lnTo>
                  <a:pt x="7221" y="2133"/>
                </a:lnTo>
                <a:lnTo>
                  <a:pt x="7221" y="2365"/>
                </a:lnTo>
                <a:cubicBezTo>
                  <a:pt x="7219" y="2648"/>
                  <a:pt x="7221" y="2931"/>
                  <a:pt x="7210" y="3215"/>
                </a:cubicBezTo>
                <a:cubicBezTo>
                  <a:pt x="7203" y="3402"/>
                  <a:pt x="7176" y="3590"/>
                  <a:pt x="7181" y="3779"/>
                </a:cubicBezTo>
                <a:cubicBezTo>
                  <a:pt x="7181" y="3846"/>
                  <a:pt x="7143" y="3866"/>
                  <a:pt x="7087" y="3835"/>
                </a:cubicBezTo>
                <a:cubicBezTo>
                  <a:pt x="7045" y="3811"/>
                  <a:pt x="7013" y="3777"/>
                  <a:pt x="6998" y="3728"/>
                </a:cubicBezTo>
                <a:cubicBezTo>
                  <a:pt x="6926" y="3514"/>
                  <a:pt x="6911" y="3293"/>
                  <a:pt x="6922" y="3070"/>
                </a:cubicBezTo>
                <a:cubicBezTo>
                  <a:pt x="6924" y="3043"/>
                  <a:pt x="6931" y="3014"/>
                  <a:pt x="6900" y="2989"/>
                </a:cubicBezTo>
                <a:cubicBezTo>
                  <a:pt x="6868" y="3016"/>
                  <a:pt x="6879" y="3052"/>
                  <a:pt x="6879" y="3083"/>
                </a:cubicBezTo>
                <a:lnTo>
                  <a:pt x="6879" y="3753"/>
                </a:lnTo>
                <a:cubicBezTo>
                  <a:pt x="6879" y="3793"/>
                  <a:pt x="6886" y="3837"/>
                  <a:pt x="6833" y="3849"/>
                </a:cubicBezTo>
                <a:cubicBezTo>
                  <a:pt x="6781" y="3860"/>
                  <a:pt x="6723" y="3860"/>
                  <a:pt x="6697" y="3806"/>
                </a:cubicBezTo>
                <a:cubicBezTo>
                  <a:pt x="6659" y="3728"/>
                  <a:pt x="6614" y="3654"/>
                  <a:pt x="6621" y="3558"/>
                </a:cubicBezTo>
                <a:cubicBezTo>
                  <a:pt x="6627" y="3460"/>
                  <a:pt x="6572" y="3367"/>
                  <a:pt x="6572" y="3264"/>
                </a:cubicBezTo>
                <a:cubicBezTo>
                  <a:pt x="6572" y="3246"/>
                  <a:pt x="6560" y="3228"/>
                  <a:pt x="6540" y="3230"/>
                </a:cubicBezTo>
                <a:cubicBezTo>
                  <a:pt x="6514" y="3233"/>
                  <a:pt x="6514" y="3257"/>
                  <a:pt x="6514" y="3275"/>
                </a:cubicBezTo>
                <a:cubicBezTo>
                  <a:pt x="6509" y="3436"/>
                  <a:pt x="6507" y="3596"/>
                  <a:pt x="6505" y="3755"/>
                </a:cubicBezTo>
                <a:cubicBezTo>
                  <a:pt x="6505" y="3804"/>
                  <a:pt x="6505" y="3851"/>
                  <a:pt x="6440" y="3851"/>
                </a:cubicBezTo>
                <a:cubicBezTo>
                  <a:pt x="6382" y="3851"/>
                  <a:pt x="6339" y="3826"/>
                  <a:pt x="6319" y="3766"/>
                </a:cubicBezTo>
                <a:cubicBezTo>
                  <a:pt x="6210" y="3447"/>
                  <a:pt x="6215" y="3114"/>
                  <a:pt x="6203" y="2782"/>
                </a:cubicBezTo>
                <a:cubicBezTo>
                  <a:pt x="6186" y="2306"/>
                  <a:pt x="6139" y="1834"/>
                  <a:pt x="6153" y="1356"/>
                </a:cubicBezTo>
                <a:cubicBezTo>
                  <a:pt x="6127" y="2154"/>
                  <a:pt x="6125" y="2953"/>
                  <a:pt x="6127" y="3753"/>
                </a:cubicBezTo>
                <a:cubicBezTo>
                  <a:pt x="6127" y="3799"/>
                  <a:pt x="6127" y="3842"/>
                  <a:pt x="6072" y="3851"/>
                </a:cubicBezTo>
                <a:cubicBezTo>
                  <a:pt x="6016" y="3860"/>
                  <a:pt x="5976" y="3831"/>
                  <a:pt x="5953" y="3786"/>
                </a:cubicBezTo>
                <a:cubicBezTo>
                  <a:pt x="5902" y="3688"/>
                  <a:pt x="5864" y="3583"/>
                  <a:pt x="5875" y="3467"/>
                </a:cubicBezTo>
                <a:cubicBezTo>
                  <a:pt x="5889" y="3320"/>
                  <a:pt x="5813" y="3184"/>
                  <a:pt x="5815" y="3039"/>
                </a:cubicBezTo>
                <a:cubicBezTo>
                  <a:pt x="5779" y="3268"/>
                  <a:pt x="5795" y="3500"/>
                  <a:pt x="5788" y="3733"/>
                </a:cubicBezTo>
                <a:cubicBezTo>
                  <a:pt x="5786" y="3782"/>
                  <a:pt x="5799" y="3840"/>
                  <a:pt x="5732" y="3846"/>
                </a:cubicBezTo>
                <a:cubicBezTo>
                  <a:pt x="5674" y="3853"/>
                  <a:pt x="5614" y="3831"/>
                  <a:pt x="5594" y="3770"/>
                </a:cubicBezTo>
                <a:cubicBezTo>
                  <a:pt x="5547" y="3637"/>
                  <a:pt x="5494" y="3505"/>
                  <a:pt x="5494" y="3360"/>
                </a:cubicBezTo>
                <a:lnTo>
                  <a:pt x="5494" y="3085"/>
                </a:lnTo>
                <a:cubicBezTo>
                  <a:pt x="5494" y="3056"/>
                  <a:pt x="5500" y="3023"/>
                  <a:pt x="5469" y="2992"/>
                </a:cubicBezTo>
                <a:cubicBezTo>
                  <a:pt x="5449" y="3021"/>
                  <a:pt x="5456" y="3052"/>
                  <a:pt x="5456" y="3079"/>
                </a:cubicBezTo>
                <a:lnTo>
                  <a:pt x="5456" y="3757"/>
                </a:lnTo>
                <a:cubicBezTo>
                  <a:pt x="5456" y="3793"/>
                  <a:pt x="5458" y="3826"/>
                  <a:pt x="5420" y="3846"/>
                </a:cubicBezTo>
                <a:cubicBezTo>
                  <a:pt x="5382" y="3866"/>
                  <a:pt x="5349" y="3858"/>
                  <a:pt x="5315" y="3833"/>
                </a:cubicBezTo>
                <a:cubicBezTo>
                  <a:pt x="5266" y="3799"/>
                  <a:pt x="5246" y="3753"/>
                  <a:pt x="5228" y="3695"/>
                </a:cubicBezTo>
                <a:cubicBezTo>
                  <a:pt x="5119" y="3371"/>
                  <a:pt x="5190" y="3034"/>
                  <a:pt x="5137" y="2708"/>
                </a:cubicBezTo>
                <a:cubicBezTo>
                  <a:pt x="5110" y="2545"/>
                  <a:pt x="5112" y="2385"/>
                  <a:pt x="5105" y="2206"/>
                </a:cubicBezTo>
                <a:cubicBezTo>
                  <a:pt x="5081" y="2242"/>
                  <a:pt x="5088" y="2269"/>
                  <a:pt x="5085" y="2293"/>
                </a:cubicBezTo>
                <a:cubicBezTo>
                  <a:pt x="5083" y="2782"/>
                  <a:pt x="5079" y="3273"/>
                  <a:pt x="5076" y="3762"/>
                </a:cubicBezTo>
                <a:cubicBezTo>
                  <a:pt x="5076" y="3804"/>
                  <a:pt x="5070" y="3842"/>
                  <a:pt x="5027" y="3849"/>
                </a:cubicBezTo>
                <a:cubicBezTo>
                  <a:pt x="4980" y="3858"/>
                  <a:pt x="4947" y="3817"/>
                  <a:pt x="4929" y="3782"/>
                </a:cubicBezTo>
                <a:cubicBezTo>
                  <a:pt x="4878" y="3663"/>
                  <a:pt x="4835" y="3545"/>
                  <a:pt x="4851" y="3411"/>
                </a:cubicBezTo>
                <a:cubicBezTo>
                  <a:pt x="4867" y="3275"/>
                  <a:pt x="4786" y="3152"/>
                  <a:pt x="4791" y="3001"/>
                </a:cubicBezTo>
                <a:cubicBezTo>
                  <a:pt x="4766" y="3248"/>
                  <a:pt x="4775" y="3480"/>
                  <a:pt x="4771" y="3710"/>
                </a:cubicBezTo>
                <a:cubicBezTo>
                  <a:pt x="4768" y="3768"/>
                  <a:pt x="4789" y="3840"/>
                  <a:pt x="4699" y="3849"/>
                </a:cubicBezTo>
                <a:cubicBezTo>
                  <a:pt x="4637" y="3855"/>
                  <a:pt x="4552" y="3786"/>
                  <a:pt x="4552" y="3719"/>
                </a:cubicBezTo>
                <a:cubicBezTo>
                  <a:pt x="4550" y="3648"/>
                  <a:pt x="4530" y="3585"/>
                  <a:pt x="4510" y="3521"/>
                </a:cubicBezTo>
                <a:cubicBezTo>
                  <a:pt x="4449" y="3333"/>
                  <a:pt x="4485" y="3139"/>
                  <a:pt x="4476" y="2949"/>
                </a:cubicBezTo>
                <a:cubicBezTo>
                  <a:pt x="4469" y="2813"/>
                  <a:pt x="4472" y="2675"/>
                  <a:pt x="4469" y="2536"/>
                </a:cubicBezTo>
                <a:cubicBezTo>
                  <a:pt x="4469" y="2514"/>
                  <a:pt x="4478" y="2490"/>
                  <a:pt x="4445" y="2463"/>
                </a:cubicBezTo>
                <a:cubicBezTo>
                  <a:pt x="4440" y="2592"/>
                  <a:pt x="4432" y="2713"/>
                  <a:pt x="4432" y="2831"/>
                </a:cubicBezTo>
                <a:cubicBezTo>
                  <a:pt x="4429" y="3137"/>
                  <a:pt x="4429" y="3442"/>
                  <a:pt x="4429" y="3750"/>
                </a:cubicBezTo>
                <a:cubicBezTo>
                  <a:pt x="4429" y="3793"/>
                  <a:pt x="4433" y="3833"/>
                  <a:pt x="4380" y="3846"/>
                </a:cubicBezTo>
                <a:cubicBezTo>
                  <a:pt x="4326" y="3860"/>
                  <a:pt x="4275" y="3855"/>
                  <a:pt x="4244" y="3802"/>
                </a:cubicBezTo>
                <a:cubicBezTo>
                  <a:pt x="4202" y="3726"/>
                  <a:pt x="4155" y="3648"/>
                  <a:pt x="4170" y="3552"/>
                </a:cubicBezTo>
                <a:cubicBezTo>
                  <a:pt x="4179" y="3492"/>
                  <a:pt x="4135" y="3445"/>
                  <a:pt x="4133" y="3387"/>
                </a:cubicBezTo>
                <a:cubicBezTo>
                  <a:pt x="4128" y="3266"/>
                  <a:pt x="4074" y="3157"/>
                  <a:pt x="4081" y="3034"/>
                </a:cubicBezTo>
                <a:cubicBezTo>
                  <a:pt x="4072" y="3034"/>
                  <a:pt x="4066" y="3034"/>
                  <a:pt x="4057" y="3036"/>
                </a:cubicBezTo>
                <a:lnTo>
                  <a:pt x="4057" y="3416"/>
                </a:lnTo>
                <a:lnTo>
                  <a:pt x="4057" y="3545"/>
                </a:lnTo>
                <a:cubicBezTo>
                  <a:pt x="4054" y="3590"/>
                  <a:pt x="4074" y="3657"/>
                  <a:pt x="4001" y="3657"/>
                </a:cubicBezTo>
                <a:cubicBezTo>
                  <a:pt x="3932" y="3657"/>
                  <a:pt x="3941" y="3592"/>
                  <a:pt x="3943" y="3545"/>
                </a:cubicBezTo>
                <a:cubicBezTo>
                  <a:pt x="3947" y="3393"/>
                  <a:pt x="3894" y="3248"/>
                  <a:pt x="3887" y="3097"/>
                </a:cubicBezTo>
                <a:cubicBezTo>
                  <a:pt x="3851" y="3146"/>
                  <a:pt x="3854" y="3201"/>
                  <a:pt x="3851" y="3255"/>
                </a:cubicBezTo>
                <a:cubicBezTo>
                  <a:pt x="3840" y="3420"/>
                  <a:pt x="3833" y="3585"/>
                  <a:pt x="3829" y="3753"/>
                </a:cubicBezTo>
                <a:cubicBezTo>
                  <a:pt x="3827" y="3799"/>
                  <a:pt x="3827" y="3842"/>
                  <a:pt x="3771" y="3849"/>
                </a:cubicBezTo>
                <a:cubicBezTo>
                  <a:pt x="3709" y="3858"/>
                  <a:pt x="3666" y="3826"/>
                  <a:pt x="3644" y="3770"/>
                </a:cubicBezTo>
                <a:cubicBezTo>
                  <a:pt x="3588" y="3623"/>
                  <a:pt x="3550" y="3471"/>
                  <a:pt x="3566" y="3313"/>
                </a:cubicBezTo>
                <a:cubicBezTo>
                  <a:pt x="3575" y="3219"/>
                  <a:pt x="3532" y="3139"/>
                  <a:pt x="3490" y="3052"/>
                </a:cubicBezTo>
                <a:lnTo>
                  <a:pt x="3490" y="3768"/>
                </a:lnTo>
                <a:cubicBezTo>
                  <a:pt x="3490" y="3828"/>
                  <a:pt x="3450" y="3866"/>
                  <a:pt x="3392" y="3849"/>
                </a:cubicBezTo>
                <a:cubicBezTo>
                  <a:pt x="3331" y="3831"/>
                  <a:pt x="3273" y="3795"/>
                  <a:pt x="3271" y="3730"/>
                </a:cubicBezTo>
                <a:cubicBezTo>
                  <a:pt x="3267" y="3646"/>
                  <a:pt x="3247" y="3567"/>
                  <a:pt x="3224" y="3487"/>
                </a:cubicBezTo>
                <a:cubicBezTo>
                  <a:pt x="3164" y="3262"/>
                  <a:pt x="3193" y="3032"/>
                  <a:pt x="3182" y="2804"/>
                </a:cubicBezTo>
                <a:cubicBezTo>
                  <a:pt x="3180" y="2771"/>
                  <a:pt x="3191" y="2737"/>
                  <a:pt x="3166" y="2699"/>
                </a:cubicBezTo>
                <a:cubicBezTo>
                  <a:pt x="3144" y="2726"/>
                  <a:pt x="3151" y="2755"/>
                  <a:pt x="3151" y="2780"/>
                </a:cubicBezTo>
                <a:cubicBezTo>
                  <a:pt x="3148" y="3103"/>
                  <a:pt x="3146" y="3427"/>
                  <a:pt x="3146" y="3750"/>
                </a:cubicBezTo>
                <a:cubicBezTo>
                  <a:pt x="3146" y="3799"/>
                  <a:pt x="3148" y="3849"/>
                  <a:pt x="3084" y="3851"/>
                </a:cubicBezTo>
                <a:cubicBezTo>
                  <a:pt x="3021" y="3853"/>
                  <a:pt x="2979" y="3828"/>
                  <a:pt x="2961" y="3762"/>
                </a:cubicBezTo>
                <a:cubicBezTo>
                  <a:pt x="2820" y="3266"/>
                  <a:pt x="2852" y="2757"/>
                  <a:pt x="2838" y="2251"/>
                </a:cubicBezTo>
                <a:cubicBezTo>
                  <a:pt x="2834" y="2104"/>
                  <a:pt x="2836" y="1957"/>
                  <a:pt x="2796" y="1839"/>
                </a:cubicBezTo>
                <a:cubicBezTo>
                  <a:pt x="2767" y="2465"/>
                  <a:pt x="2774" y="3117"/>
                  <a:pt x="2771" y="3770"/>
                </a:cubicBezTo>
                <a:cubicBezTo>
                  <a:pt x="2771" y="3799"/>
                  <a:pt x="2778" y="3831"/>
                  <a:pt x="2745" y="3846"/>
                </a:cubicBezTo>
                <a:cubicBezTo>
                  <a:pt x="2711" y="3862"/>
                  <a:pt x="2686" y="3846"/>
                  <a:pt x="2657" y="3828"/>
                </a:cubicBezTo>
                <a:cubicBezTo>
                  <a:pt x="2613" y="3799"/>
                  <a:pt x="2597" y="3759"/>
                  <a:pt x="2584" y="3710"/>
                </a:cubicBezTo>
                <a:cubicBezTo>
                  <a:pt x="2470" y="3329"/>
                  <a:pt x="2530" y="2934"/>
                  <a:pt x="2499" y="2545"/>
                </a:cubicBezTo>
                <a:cubicBezTo>
                  <a:pt x="2499" y="2534"/>
                  <a:pt x="2497" y="2523"/>
                  <a:pt x="2495" y="2510"/>
                </a:cubicBezTo>
                <a:cubicBezTo>
                  <a:pt x="2466" y="2530"/>
                  <a:pt x="2481" y="2557"/>
                  <a:pt x="2477" y="2579"/>
                </a:cubicBezTo>
                <a:cubicBezTo>
                  <a:pt x="2472" y="2601"/>
                  <a:pt x="2475" y="2623"/>
                  <a:pt x="2475" y="2648"/>
                </a:cubicBezTo>
                <a:cubicBezTo>
                  <a:pt x="2472" y="3023"/>
                  <a:pt x="2470" y="3398"/>
                  <a:pt x="2470" y="3773"/>
                </a:cubicBezTo>
                <a:cubicBezTo>
                  <a:pt x="2470" y="3902"/>
                  <a:pt x="2450" y="3913"/>
                  <a:pt x="2334" y="3860"/>
                </a:cubicBezTo>
                <a:cubicBezTo>
                  <a:pt x="2256" y="3824"/>
                  <a:pt x="2220" y="3762"/>
                  <a:pt x="2213" y="3690"/>
                </a:cubicBezTo>
                <a:cubicBezTo>
                  <a:pt x="2191" y="3380"/>
                  <a:pt x="2073" y="3081"/>
                  <a:pt x="2120" y="2762"/>
                </a:cubicBezTo>
                <a:lnTo>
                  <a:pt x="2097" y="2762"/>
                </a:lnTo>
                <a:cubicBezTo>
                  <a:pt x="2097" y="2996"/>
                  <a:pt x="2100" y="3230"/>
                  <a:pt x="2097" y="3465"/>
                </a:cubicBezTo>
                <a:cubicBezTo>
                  <a:pt x="2097" y="3565"/>
                  <a:pt x="2086" y="3663"/>
                  <a:pt x="2086" y="3764"/>
                </a:cubicBezTo>
                <a:cubicBezTo>
                  <a:pt x="2086" y="3813"/>
                  <a:pt x="2082" y="3866"/>
                  <a:pt x="2024" y="3864"/>
                </a:cubicBezTo>
                <a:cubicBezTo>
                  <a:pt x="1970" y="3864"/>
                  <a:pt x="1932" y="3833"/>
                  <a:pt x="1910" y="3770"/>
                </a:cubicBezTo>
                <a:cubicBezTo>
                  <a:pt x="1830" y="3536"/>
                  <a:pt x="1856" y="3291"/>
                  <a:pt x="1818" y="3054"/>
                </a:cubicBezTo>
                <a:cubicBezTo>
                  <a:pt x="1781" y="2809"/>
                  <a:pt x="1803" y="2563"/>
                  <a:pt x="1785" y="2318"/>
                </a:cubicBezTo>
                <a:cubicBezTo>
                  <a:pt x="1749" y="2318"/>
                  <a:pt x="1760" y="2345"/>
                  <a:pt x="1760" y="2360"/>
                </a:cubicBezTo>
                <a:cubicBezTo>
                  <a:pt x="1763" y="2833"/>
                  <a:pt x="1729" y="3304"/>
                  <a:pt x="1718" y="3775"/>
                </a:cubicBezTo>
                <a:cubicBezTo>
                  <a:pt x="1718" y="3817"/>
                  <a:pt x="1700" y="3844"/>
                  <a:pt x="1664" y="3849"/>
                </a:cubicBezTo>
                <a:cubicBezTo>
                  <a:pt x="1631" y="3851"/>
                  <a:pt x="1618" y="3822"/>
                  <a:pt x="1602" y="3791"/>
                </a:cubicBezTo>
                <a:cubicBezTo>
                  <a:pt x="1506" y="3590"/>
                  <a:pt x="1540" y="3364"/>
                  <a:pt x="1488" y="3157"/>
                </a:cubicBezTo>
                <a:cubicBezTo>
                  <a:pt x="1484" y="3143"/>
                  <a:pt x="1486" y="3128"/>
                  <a:pt x="1481" y="3114"/>
                </a:cubicBezTo>
                <a:cubicBezTo>
                  <a:pt x="1481" y="3110"/>
                  <a:pt x="1473" y="3108"/>
                  <a:pt x="1452" y="3088"/>
                </a:cubicBezTo>
                <a:lnTo>
                  <a:pt x="1452" y="3467"/>
                </a:lnTo>
                <a:lnTo>
                  <a:pt x="1452" y="3699"/>
                </a:lnTo>
                <a:cubicBezTo>
                  <a:pt x="1452" y="3733"/>
                  <a:pt x="1452" y="3773"/>
                  <a:pt x="1410" y="3784"/>
                </a:cubicBezTo>
                <a:cubicBezTo>
                  <a:pt x="1365" y="3795"/>
                  <a:pt x="1350" y="3762"/>
                  <a:pt x="1336" y="3730"/>
                </a:cubicBezTo>
                <a:cubicBezTo>
                  <a:pt x="1325" y="3708"/>
                  <a:pt x="1305" y="3683"/>
                  <a:pt x="1307" y="3661"/>
                </a:cubicBezTo>
                <a:cubicBezTo>
                  <a:pt x="1323" y="3507"/>
                  <a:pt x="1261" y="3362"/>
                  <a:pt x="1261" y="3210"/>
                </a:cubicBezTo>
                <a:cubicBezTo>
                  <a:pt x="1261" y="3148"/>
                  <a:pt x="1247" y="3088"/>
                  <a:pt x="1214" y="3027"/>
                </a:cubicBezTo>
                <a:cubicBezTo>
                  <a:pt x="1176" y="3047"/>
                  <a:pt x="1191" y="3079"/>
                  <a:pt x="1191" y="3103"/>
                </a:cubicBezTo>
                <a:cubicBezTo>
                  <a:pt x="1189" y="3284"/>
                  <a:pt x="1189" y="3465"/>
                  <a:pt x="1187" y="3643"/>
                </a:cubicBezTo>
                <a:cubicBezTo>
                  <a:pt x="1187" y="3683"/>
                  <a:pt x="1194" y="3737"/>
                  <a:pt x="1140" y="3739"/>
                </a:cubicBezTo>
                <a:cubicBezTo>
                  <a:pt x="1087" y="3739"/>
                  <a:pt x="1071" y="3690"/>
                  <a:pt x="1073" y="3639"/>
                </a:cubicBezTo>
                <a:cubicBezTo>
                  <a:pt x="1078" y="3552"/>
                  <a:pt x="1049" y="3469"/>
                  <a:pt x="1028" y="3387"/>
                </a:cubicBezTo>
                <a:cubicBezTo>
                  <a:pt x="988" y="3233"/>
                  <a:pt x="1002" y="3076"/>
                  <a:pt x="1002" y="2923"/>
                </a:cubicBezTo>
                <a:cubicBezTo>
                  <a:pt x="999" y="2391"/>
                  <a:pt x="1002" y="1859"/>
                  <a:pt x="1002" y="1328"/>
                </a:cubicBezTo>
                <a:cubicBezTo>
                  <a:pt x="984" y="1330"/>
                  <a:pt x="973" y="1330"/>
                  <a:pt x="959" y="1330"/>
                </a:cubicBezTo>
                <a:close/>
                <a:moveTo>
                  <a:pt x="370" y="1241"/>
                </a:moveTo>
                <a:cubicBezTo>
                  <a:pt x="384" y="1219"/>
                  <a:pt x="386" y="1196"/>
                  <a:pt x="370" y="1172"/>
                </a:cubicBezTo>
                <a:lnTo>
                  <a:pt x="370" y="1241"/>
                </a:lnTo>
                <a:close/>
              </a:path>
            </a:pathLst>
          </a:custGeom>
          <a:solidFill>
            <a:srgbClr val="FE8F2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x-none"/>
          </a:p>
        </p:txBody>
      </p:sp>
      <p:sp>
        <p:nvSpPr>
          <p:cNvPr id="16" name="Freeform 1">
            <a:extLst>
              <a:ext uri="{FF2B5EF4-FFF2-40B4-BE49-F238E27FC236}">
                <a16:creationId xmlns:a16="http://schemas.microsoft.com/office/drawing/2014/main" id="{D3DE6D08-D138-3A42-85A0-F0619AE1D869}"/>
              </a:ext>
            </a:extLst>
          </p:cNvPr>
          <p:cNvSpPr>
            <a:spLocks noChangeArrowheads="1"/>
          </p:cNvSpPr>
          <p:nvPr/>
        </p:nvSpPr>
        <p:spPr bwMode="auto">
          <a:xfrm>
            <a:off x="1019812" y="2311517"/>
            <a:ext cx="3202347" cy="843902"/>
          </a:xfrm>
          <a:custGeom>
            <a:avLst/>
            <a:gdLst>
              <a:gd name="T0" fmla="*/ 3552 w 15881"/>
              <a:gd name="T1" fmla="*/ 2848 h 4233"/>
              <a:gd name="T2" fmla="*/ 4039 w 15881"/>
              <a:gd name="T3" fmla="*/ 1241 h 4233"/>
              <a:gd name="T4" fmla="*/ 4518 w 15881"/>
              <a:gd name="T5" fmla="*/ 2115 h 4233"/>
              <a:gd name="T6" fmla="*/ 4884 w 15881"/>
              <a:gd name="T7" fmla="*/ 3123 h 4233"/>
              <a:gd name="T8" fmla="*/ 5451 w 15881"/>
              <a:gd name="T9" fmla="*/ 1310 h 4233"/>
              <a:gd name="T10" fmla="*/ 5837 w 15881"/>
              <a:gd name="T11" fmla="*/ 2717 h 4233"/>
              <a:gd name="T12" fmla="*/ 6368 w 15881"/>
              <a:gd name="T13" fmla="*/ 370 h 4233"/>
              <a:gd name="T14" fmla="*/ 6812 w 15881"/>
              <a:gd name="T15" fmla="*/ 1993 h 4233"/>
              <a:gd name="T16" fmla="*/ 7225 w 15881"/>
              <a:gd name="T17" fmla="*/ 3319 h 4233"/>
              <a:gd name="T18" fmla="*/ 7687 w 15881"/>
              <a:gd name="T19" fmla="*/ 759 h 4233"/>
              <a:gd name="T20" fmla="*/ 8070 w 15881"/>
              <a:gd name="T21" fmla="*/ 2978 h 4233"/>
              <a:gd name="T22" fmla="*/ 8585 w 15881"/>
              <a:gd name="T23" fmla="*/ 1133 h 4233"/>
              <a:gd name="T24" fmla="*/ 9116 w 15881"/>
              <a:gd name="T25" fmla="*/ 1943 h 4233"/>
              <a:gd name="T26" fmla="*/ 9616 w 15881"/>
              <a:gd name="T27" fmla="*/ 3625 h 4233"/>
              <a:gd name="T28" fmla="*/ 10250 w 15881"/>
              <a:gd name="T29" fmla="*/ 1906 h 4233"/>
              <a:gd name="T30" fmla="*/ 10770 w 15881"/>
              <a:gd name="T31" fmla="*/ 2723 h 4233"/>
              <a:gd name="T32" fmla="*/ 11297 w 15881"/>
              <a:gd name="T33" fmla="*/ 3123 h 4233"/>
              <a:gd name="T34" fmla="*/ 11939 w 15881"/>
              <a:gd name="T35" fmla="*/ 2134 h 4233"/>
              <a:gd name="T36" fmla="*/ 12415 w 15881"/>
              <a:gd name="T37" fmla="*/ 1397 h 4233"/>
              <a:gd name="T38" fmla="*/ 12894 w 15881"/>
              <a:gd name="T39" fmla="*/ 2719 h 4233"/>
              <a:gd name="T40" fmla="*/ 13193 w 15881"/>
              <a:gd name="T41" fmla="*/ 2064 h 4233"/>
              <a:gd name="T42" fmla="*/ 13787 w 15881"/>
              <a:gd name="T43" fmla="*/ 2033 h 4233"/>
              <a:gd name="T44" fmla="*/ 14222 w 15881"/>
              <a:gd name="T45" fmla="*/ 1908 h 4233"/>
              <a:gd name="T46" fmla="*/ 14657 w 15881"/>
              <a:gd name="T47" fmla="*/ 2824 h 4233"/>
              <a:gd name="T48" fmla="*/ 15108 w 15881"/>
              <a:gd name="T49" fmla="*/ 2284 h 4233"/>
              <a:gd name="T50" fmla="*/ 15516 w 15881"/>
              <a:gd name="T51" fmla="*/ 214 h 4233"/>
              <a:gd name="T52" fmla="*/ 15608 w 15881"/>
              <a:gd name="T53" fmla="*/ 3580 h 4233"/>
              <a:gd name="T54" fmla="*/ 14972 w 15881"/>
              <a:gd name="T55" fmla="*/ 3701 h 4233"/>
              <a:gd name="T56" fmla="*/ 14552 w 15881"/>
              <a:gd name="T57" fmla="*/ 2940 h 4233"/>
              <a:gd name="T58" fmla="*/ 14037 w 15881"/>
              <a:gd name="T59" fmla="*/ 3190 h 4233"/>
              <a:gd name="T60" fmla="*/ 13624 w 15881"/>
              <a:gd name="T61" fmla="*/ 3810 h 4233"/>
              <a:gd name="T62" fmla="*/ 13209 w 15881"/>
              <a:gd name="T63" fmla="*/ 3705 h 4233"/>
              <a:gd name="T64" fmla="*/ 12803 w 15881"/>
              <a:gd name="T65" fmla="*/ 3837 h 4233"/>
              <a:gd name="T66" fmla="*/ 12310 w 15881"/>
              <a:gd name="T67" fmla="*/ 3781 h 4233"/>
              <a:gd name="T68" fmla="*/ 11814 w 15881"/>
              <a:gd name="T69" fmla="*/ 1591 h 4233"/>
              <a:gd name="T70" fmla="*/ 11109 w 15881"/>
              <a:gd name="T71" fmla="*/ 3786 h 4233"/>
              <a:gd name="T72" fmla="*/ 10583 w 15881"/>
              <a:gd name="T73" fmla="*/ 3873 h 4233"/>
              <a:gd name="T74" fmla="*/ 10147 w 15881"/>
              <a:gd name="T75" fmla="*/ 2044 h 4233"/>
              <a:gd name="T76" fmla="*/ 9549 w 15881"/>
              <a:gd name="T77" fmla="*/ 3839 h 4233"/>
              <a:gd name="T78" fmla="*/ 9128 w 15881"/>
              <a:gd name="T79" fmla="*/ 3141 h 4233"/>
              <a:gd name="T80" fmla="*/ 8617 w 15881"/>
              <a:gd name="T81" fmla="*/ 3899 h 4233"/>
              <a:gd name="T82" fmla="*/ 8184 w 15881"/>
              <a:gd name="T83" fmla="*/ 3819 h 4233"/>
              <a:gd name="T84" fmla="*/ 7596 w 15881"/>
              <a:gd name="T85" fmla="*/ 2777 h 4233"/>
              <a:gd name="T86" fmla="*/ 7071 w 15881"/>
              <a:gd name="T87" fmla="*/ 3603 h 4233"/>
              <a:gd name="T88" fmla="*/ 6489 w 15881"/>
              <a:gd name="T89" fmla="*/ 2824 h 4233"/>
              <a:gd name="T90" fmla="*/ 6076 w 15881"/>
              <a:gd name="T91" fmla="*/ 3487 h 4233"/>
              <a:gd name="T92" fmla="*/ 5529 w 15881"/>
              <a:gd name="T93" fmla="*/ 2393 h 4233"/>
              <a:gd name="T94" fmla="*/ 4880 w 15881"/>
              <a:gd name="T95" fmla="*/ 3609 h 4233"/>
              <a:gd name="T96" fmla="*/ 4434 w 15881"/>
              <a:gd name="T97" fmla="*/ 2770 h 4233"/>
              <a:gd name="T98" fmla="*/ 3934 w 15881"/>
              <a:gd name="T99" fmla="*/ 1821 h 4233"/>
              <a:gd name="T100" fmla="*/ 3405 w 15881"/>
              <a:gd name="T101" fmla="*/ 2017 h 4233"/>
              <a:gd name="T102" fmla="*/ 2836 w 15881"/>
              <a:gd name="T103" fmla="*/ 3255 h 4233"/>
              <a:gd name="T104" fmla="*/ 2215 w 15881"/>
              <a:gd name="T105" fmla="*/ 3174 h 4233"/>
              <a:gd name="T106" fmla="*/ 1484 w 15881"/>
              <a:gd name="T107" fmla="*/ 3931 h 4233"/>
              <a:gd name="T108" fmla="*/ 961 w 15881"/>
              <a:gd name="T109" fmla="*/ 3754 h 4233"/>
              <a:gd name="T110" fmla="*/ 140 w 15881"/>
              <a:gd name="T111" fmla="*/ 3893 h 4233"/>
              <a:gd name="T112" fmla="*/ 381 w 15881"/>
              <a:gd name="T113" fmla="*/ 944 h 4233"/>
              <a:gd name="T114" fmla="*/ 885 w 15881"/>
              <a:gd name="T115" fmla="*/ 3279 h 4233"/>
              <a:gd name="T116" fmla="*/ 1408 w 15881"/>
              <a:gd name="T117" fmla="*/ 3502 h 4233"/>
              <a:gd name="T118" fmla="*/ 2070 w 15881"/>
              <a:gd name="T119" fmla="*/ 1341 h 4233"/>
              <a:gd name="T120" fmla="*/ 2586 w 15881"/>
              <a:gd name="T121" fmla="*/ 1734 h 4233"/>
              <a:gd name="T122" fmla="*/ 3043 w 15881"/>
              <a:gd name="T123" fmla="*/ 3141 h 4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81" h="4233">
                <a:moveTo>
                  <a:pt x="3043" y="3141"/>
                </a:moveTo>
                <a:cubicBezTo>
                  <a:pt x="3059" y="3089"/>
                  <a:pt x="3077" y="3040"/>
                  <a:pt x="3086" y="2987"/>
                </a:cubicBezTo>
                <a:cubicBezTo>
                  <a:pt x="3095" y="2931"/>
                  <a:pt x="3104" y="2882"/>
                  <a:pt x="3155" y="2848"/>
                </a:cubicBezTo>
                <a:cubicBezTo>
                  <a:pt x="3182" y="2831"/>
                  <a:pt x="3179" y="2799"/>
                  <a:pt x="3179" y="2770"/>
                </a:cubicBezTo>
                <a:cubicBezTo>
                  <a:pt x="3186" y="2576"/>
                  <a:pt x="3195" y="2382"/>
                  <a:pt x="3202" y="2188"/>
                </a:cubicBezTo>
                <a:cubicBezTo>
                  <a:pt x="3204" y="2119"/>
                  <a:pt x="3213" y="2057"/>
                  <a:pt x="3242" y="1990"/>
                </a:cubicBezTo>
                <a:cubicBezTo>
                  <a:pt x="3304" y="1850"/>
                  <a:pt x="3309" y="1698"/>
                  <a:pt x="3316" y="1546"/>
                </a:cubicBezTo>
                <a:cubicBezTo>
                  <a:pt x="3318" y="1515"/>
                  <a:pt x="3316" y="1484"/>
                  <a:pt x="3318" y="1453"/>
                </a:cubicBezTo>
                <a:cubicBezTo>
                  <a:pt x="3322" y="1401"/>
                  <a:pt x="3298" y="1336"/>
                  <a:pt x="3376" y="1321"/>
                </a:cubicBezTo>
                <a:cubicBezTo>
                  <a:pt x="3420" y="1312"/>
                  <a:pt x="3503" y="1406"/>
                  <a:pt x="3503" y="1461"/>
                </a:cubicBezTo>
                <a:cubicBezTo>
                  <a:pt x="3512" y="1923"/>
                  <a:pt x="3552" y="2384"/>
                  <a:pt x="3552" y="2848"/>
                </a:cubicBezTo>
                <a:cubicBezTo>
                  <a:pt x="3552" y="2953"/>
                  <a:pt x="3561" y="3060"/>
                  <a:pt x="3568" y="3165"/>
                </a:cubicBezTo>
                <a:cubicBezTo>
                  <a:pt x="3570" y="3190"/>
                  <a:pt x="3561" y="3226"/>
                  <a:pt x="3599" y="3226"/>
                </a:cubicBezTo>
                <a:cubicBezTo>
                  <a:pt x="3628" y="3226"/>
                  <a:pt x="3621" y="3192"/>
                  <a:pt x="3624" y="3170"/>
                </a:cubicBezTo>
                <a:cubicBezTo>
                  <a:pt x="3659" y="2835"/>
                  <a:pt x="3699" y="2500"/>
                  <a:pt x="3697" y="2161"/>
                </a:cubicBezTo>
                <a:cubicBezTo>
                  <a:pt x="3697" y="2128"/>
                  <a:pt x="3699" y="2095"/>
                  <a:pt x="3733" y="2082"/>
                </a:cubicBezTo>
                <a:cubicBezTo>
                  <a:pt x="3802" y="2055"/>
                  <a:pt x="3800" y="1999"/>
                  <a:pt x="3802" y="1941"/>
                </a:cubicBezTo>
                <a:cubicBezTo>
                  <a:pt x="3807" y="1676"/>
                  <a:pt x="3811" y="1410"/>
                  <a:pt x="3820" y="1142"/>
                </a:cubicBezTo>
                <a:cubicBezTo>
                  <a:pt x="3824" y="1035"/>
                  <a:pt x="3842" y="926"/>
                  <a:pt x="3853" y="819"/>
                </a:cubicBezTo>
                <a:cubicBezTo>
                  <a:pt x="3858" y="783"/>
                  <a:pt x="3873" y="754"/>
                  <a:pt x="3909" y="754"/>
                </a:cubicBezTo>
                <a:cubicBezTo>
                  <a:pt x="3938" y="754"/>
                  <a:pt x="3958" y="781"/>
                  <a:pt x="3963" y="812"/>
                </a:cubicBezTo>
                <a:cubicBezTo>
                  <a:pt x="3987" y="955"/>
                  <a:pt x="4034" y="1093"/>
                  <a:pt x="4039" y="1241"/>
                </a:cubicBezTo>
                <a:cubicBezTo>
                  <a:pt x="4050" y="1595"/>
                  <a:pt x="4054" y="1950"/>
                  <a:pt x="4077" y="2302"/>
                </a:cubicBezTo>
                <a:cubicBezTo>
                  <a:pt x="4092" y="2561"/>
                  <a:pt x="4130" y="2819"/>
                  <a:pt x="4161" y="3076"/>
                </a:cubicBezTo>
                <a:cubicBezTo>
                  <a:pt x="4166" y="3116"/>
                  <a:pt x="4184" y="3156"/>
                  <a:pt x="4204" y="3217"/>
                </a:cubicBezTo>
                <a:cubicBezTo>
                  <a:pt x="4237" y="3107"/>
                  <a:pt x="4228" y="3020"/>
                  <a:pt x="4231" y="2933"/>
                </a:cubicBezTo>
                <a:cubicBezTo>
                  <a:pt x="4235" y="2436"/>
                  <a:pt x="4266" y="1939"/>
                  <a:pt x="4297" y="1444"/>
                </a:cubicBezTo>
                <a:cubicBezTo>
                  <a:pt x="4304" y="1330"/>
                  <a:pt x="4302" y="1214"/>
                  <a:pt x="4302" y="1100"/>
                </a:cubicBezTo>
                <a:cubicBezTo>
                  <a:pt x="4302" y="1058"/>
                  <a:pt x="4315" y="1022"/>
                  <a:pt x="4360" y="1022"/>
                </a:cubicBezTo>
                <a:cubicBezTo>
                  <a:pt x="4407" y="1022"/>
                  <a:pt x="4418" y="1058"/>
                  <a:pt x="4416" y="1100"/>
                </a:cubicBezTo>
                <a:cubicBezTo>
                  <a:pt x="4411" y="1394"/>
                  <a:pt x="4445" y="1689"/>
                  <a:pt x="4449" y="1984"/>
                </a:cubicBezTo>
                <a:cubicBezTo>
                  <a:pt x="4449" y="1995"/>
                  <a:pt x="4449" y="2006"/>
                  <a:pt x="4449" y="2017"/>
                </a:cubicBezTo>
                <a:cubicBezTo>
                  <a:pt x="4454" y="2062"/>
                  <a:pt x="4478" y="2113"/>
                  <a:pt x="4518" y="2115"/>
                </a:cubicBezTo>
                <a:cubicBezTo>
                  <a:pt x="4565" y="2117"/>
                  <a:pt x="4554" y="2057"/>
                  <a:pt x="4556" y="2026"/>
                </a:cubicBezTo>
                <a:cubicBezTo>
                  <a:pt x="4563" y="1914"/>
                  <a:pt x="4563" y="1803"/>
                  <a:pt x="4565" y="1691"/>
                </a:cubicBezTo>
                <a:cubicBezTo>
                  <a:pt x="4565" y="1669"/>
                  <a:pt x="4565" y="1644"/>
                  <a:pt x="4574" y="1624"/>
                </a:cubicBezTo>
                <a:cubicBezTo>
                  <a:pt x="4585" y="1602"/>
                  <a:pt x="4601" y="1575"/>
                  <a:pt x="4632" y="1582"/>
                </a:cubicBezTo>
                <a:cubicBezTo>
                  <a:pt x="4659" y="1589"/>
                  <a:pt x="4675" y="1609"/>
                  <a:pt x="4675" y="1638"/>
                </a:cubicBezTo>
                <a:cubicBezTo>
                  <a:pt x="4675" y="1720"/>
                  <a:pt x="4675" y="1803"/>
                  <a:pt x="4677" y="1888"/>
                </a:cubicBezTo>
                <a:cubicBezTo>
                  <a:pt x="4688" y="2270"/>
                  <a:pt x="4710" y="2657"/>
                  <a:pt x="4710" y="3040"/>
                </a:cubicBezTo>
                <a:cubicBezTo>
                  <a:pt x="4710" y="3078"/>
                  <a:pt x="4713" y="3112"/>
                  <a:pt x="4759" y="3127"/>
                </a:cubicBezTo>
                <a:cubicBezTo>
                  <a:pt x="4802" y="3143"/>
                  <a:pt x="4779" y="3199"/>
                  <a:pt x="4802" y="3230"/>
                </a:cubicBezTo>
                <a:cubicBezTo>
                  <a:pt x="4817" y="3230"/>
                  <a:pt x="4824" y="3219"/>
                  <a:pt x="4826" y="3208"/>
                </a:cubicBezTo>
                <a:cubicBezTo>
                  <a:pt x="4833" y="3170"/>
                  <a:pt x="4840" y="3127"/>
                  <a:pt x="4884" y="3123"/>
                </a:cubicBezTo>
                <a:cubicBezTo>
                  <a:pt x="4927" y="3118"/>
                  <a:pt x="4933" y="3163"/>
                  <a:pt x="4942" y="3194"/>
                </a:cubicBezTo>
                <a:cubicBezTo>
                  <a:pt x="4947" y="3210"/>
                  <a:pt x="4954" y="3226"/>
                  <a:pt x="4969" y="3223"/>
                </a:cubicBezTo>
                <a:cubicBezTo>
                  <a:pt x="5043" y="3221"/>
                  <a:pt x="5052" y="3279"/>
                  <a:pt x="5072" y="3337"/>
                </a:cubicBezTo>
                <a:cubicBezTo>
                  <a:pt x="5101" y="3301"/>
                  <a:pt x="5083" y="3248"/>
                  <a:pt x="5132" y="3234"/>
                </a:cubicBezTo>
                <a:cubicBezTo>
                  <a:pt x="5177" y="3223"/>
                  <a:pt x="5197" y="3252"/>
                  <a:pt x="5226" y="3277"/>
                </a:cubicBezTo>
                <a:cubicBezTo>
                  <a:pt x="5250" y="3297"/>
                  <a:pt x="5275" y="3288"/>
                  <a:pt x="5270" y="3248"/>
                </a:cubicBezTo>
                <a:cubicBezTo>
                  <a:pt x="5268" y="3219"/>
                  <a:pt x="5277" y="3192"/>
                  <a:pt x="5275" y="3163"/>
                </a:cubicBezTo>
                <a:cubicBezTo>
                  <a:pt x="5266" y="2819"/>
                  <a:pt x="5311" y="2478"/>
                  <a:pt x="5317" y="2134"/>
                </a:cubicBezTo>
                <a:cubicBezTo>
                  <a:pt x="5317" y="2084"/>
                  <a:pt x="5331" y="2046"/>
                  <a:pt x="5386" y="2033"/>
                </a:cubicBezTo>
                <a:cubicBezTo>
                  <a:pt x="5431" y="2022"/>
                  <a:pt x="5431" y="1986"/>
                  <a:pt x="5431" y="1952"/>
                </a:cubicBezTo>
                <a:cubicBezTo>
                  <a:pt x="5438" y="1738"/>
                  <a:pt x="5442" y="1524"/>
                  <a:pt x="5451" y="1310"/>
                </a:cubicBezTo>
                <a:cubicBezTo>
                  <a:pt x="5465" y="997"/>
                  <a:pt x="5465" y="687"/>
                  <a:pt x="5465" y="375"/>
                </a:cubicBezTo>
                <a:cubicBezTo>
                  <a:pt x="5465" y="330"/>
                  <a:pt x="5480" y="299"/>
                  <a:pt x="5525" y="299"/>
                </a:cubicBezTo>
                <a:cubicBezTo>
                  <a:pt x="5567" y="299"/>
                  <a:pt x="5578" y="330"/>
                  <a:pt x="5578" y="370"/>
                </a:cubicBezTo>
                <a:cubicBezTo>
                  <a:pt x="5594" y="819"/>
                  <a:pt x="5607" y="1267"/>
                  <a:pt x="5632" y="1716"/>
                </a:cubicBezTo>
                <a:cubicBezTo>
                  <a:pt x="5645" y="1952"/>
                  <a:pt x="5643" y="2190"/>
                  <a:pt x="5654" y="2427"/>
                </a:cubicBezTo>
                <a:cubicBezTo>
                  <a:pt x="5656" y="2478"/>
                  <a:pt x="5648" y="2532"/>
                  <a:pt x="5732" y="2489"/>
                </a:cubicBezTo>
                <a:cubicBezTo>
                  <a:pt x="5784" y="2465"/>
                  <a:pt x="5799" y="2509"/>
                  <a:pt x="5801" y="2554"/>
                </a:cubicBezTo>
                <a:cubicBezTo>
                  <a:pt x="5804" y="2628"/>
                  <a:pt x="5804" y="2703"/>
                  <a:pt x="5804" y="2777"/>
                </a:cubicBezTo>
                <a:cubicBezTo>
                  <a:pt x="5804" y="2806"/>
                  <a:pt x="5808" y="2835"/>
                  <a:pt x="5810" y="2864"/>
                </a:cubicBezTo>
                <a:cubicBezTo>
                  <a:pt x="5819" y="2864"/>
                  <a:pt x="5828" y="2864"/>
                  <a:pt x="5837" y="2864"/>
                </a:cubicBezTo>
                <a:cubicBezTo>
                  <a:pt x="5837" y="2815"/>
                  <a:pt x="5839" y="2766"/>
                  <a:pt x="5837" y="2717"/>
                </a:cubicBezTo>
                <a:cubicBezTo>
                  <a:pt x="5835" y="2670"/>
                  <a:pt x="5859" y="2634"/>
                  <a:pt x="5902" y="2630"/>
                </a:cubicBezTo>
                <a:cubicBezTo>
                  <a:pt x="5944" y="2628"/>
                  <a:pt x="5949" y="2672"/>
                  <a:pt x="5953" y="2706"/>
                </a:cubicBezTo>
                <a:cubicBezTo>
                  <a:pt x="5960" y="2761"/>
                  <a:pt x="5953" y="2828"/>
                  <a:pt x="6049" y="2790"/>
                </a:cubicBezTo>
                <a:cubicBezTo>
                  <a:pt x="6076" y="2779"/>
                  <a:pt x="6103" y="2810"/>
                  <a:pt x="6107" y="2848"/>
                </a:cubicBezTo>
                <a:cubicBezTo>
                  <a:pt x="6118" y="2920"/>
                  <a:pt x="6136" y="2989"/>
                  <a:pt x="6154" y="3065"/>
                </a:cubicBezTo>
                <a:cubicBezTo>
                  <a:pt x="6192" y="3040"/>
                  <a:pt x="6185" y="3014"/>
                  <a:pt x="6185" y="2989"/>
                </a:cubicBezTo>
                <a:cubicBezTo>
                  <a:pt x="6196" y="2625"/>
                  <a:pt x="6208" y="2264"/>
                  <a:pt x="6219" y="1901"/>
                </a:cubicBezTo>
                <a:cubicBezTo>
                  <a:pt x="6219" y="1879"/>
                  <a:pt x="6217" y="1843"/>
                  <a:pt x="6228" y="1836"/>
                </a:cubicBezTo>
                <a:cubicBezTo>
                  <a:pt x="6362" y="1747"/>
                  <a:pt x="6306" y="1606"/>
                  <a:pt x="6315" y="1490"/>
                </a:cubicBezTo>
                <a:cubicBezTo>
                  <a:pt x="6333" y="1281"/>
                  <a:pt x="6319" y="1066"/>
                  <a:pt x="6337" y="857"/>
                </a:cubicBezTo>
                <a:cubicBezTo>
                  <a:pt x="6350" y="694"/>
                  <a:pt x="6375" y="533"/>
                  <a:pt x="6368" y="370"/>
                </a:cubicBezTo>
                <a:cubicBezTo>
                  <a:pt x="6366" y="330"/>
                  <a:pt x="6382" y="299"/>
                  <a:pt x="6424" y="299"/>
                </a:cubicBezTo>
                <a:cubicBezTo>
                  <a:pt x="6471" y="299"/>
                  <a:pt x="6482" y="332"/>
                  <a:pt x="6482" y="375"/>
                </a:cubicBezTo>
                <a:cubicBezTo>
                  <a:pt x="6493" y="979"/>
                  <a:pt x="6556" y="1584"/>
                  <a:pt x="6558" y="2190"/>
                </a:cubicBezTo>
                <a:cubicBezTo>
                  <a:pt x="6558" y="2362"/>
                  <a:pt x="6578" y="2532"/>
                  <a:pt x="6587" y="2703"/>
                </a:cubicBezTo>
                <a:cubicBezTo>
                  <a:pt x="6589" y="2730"/>
                  <a:pt x="6591" y="2755"/>
                  <a:pt x="6614" y="2773"/>
                </a:cubicBezTo>
                <a:cubicBezTo>
                  <a:pt x="6641" y="2795"/>
                  <a:pt x="6661" y="2795"/>
                  <a:pt x="6670" y="2759"/>
                </a:cubicBezTo>
                <a:cubicBezTo>
                  <a:pt x="6676" y="2735"/>
                  <a:pt x="6676" y="2708"/>
                  <a:pt x="6676" y="2683"/>
                </a:cubicBezTo>
                <a:cubicBezTo>
                  <a:pt x="6685" y="2471"/>
                  <a:pt x="6694" y="2262"/>
                  <a:pt x="6703" y="2051"/>
                </a:cubicBezTo>
                <a:cubicBezTo>
                  <a:pt x="6703" y="2030"/>
                  <a:pt x="6707" y="2010"/>
                  <a:pt x="6707" y="1990"/>
                </a:cubicBezTo>
                <a:cubicBezTo>
                  <a:pt x="6710" y="1950"/>
                  <a:pt x="6730" y="1919"/>
                  <a:pt x="6768" y="1921"/>
                </a:cubicBezTo>
                <a:cubicBezTo>
                  <a:pt x="6806" y="1923"/>
                  <a:pt x="6810" y="1959"/>
                  <a:pt x="6812" y="1993"/>
                </a:cubicBezTo>
                <a:cubicBezTo>
                  <a:pt x="6817" y="2172"/>
                  <a:pt x="6819" y="2351"/>
                  <a:pt x="6824" y="2532"/>
                </a:cubicBezTo>
                <a:cubicBezTo>
                  <a:pt x="6828" y="2739"/>
                  <a:pt x="6835" y="2949"/>
                  <a:pt x="6841" y="3156"/>
                </a:cubicBezTo>
                <a:cubicBezTo>
                  <a:pt x="6841" y="3185"/>
                  <a:pt x="6835" y="3228"/>
                  <a:pt x="6877" y="3232"/>
                </a:cubicBezTo>
                <a:cubicBezTo>
                  <a:pt x="6915" y="3237"/>
                  <a:pt x="6953" y="3241"/>
                  <a:pt x="6984" y="3190"/>
                </a:cubicBezTo>
                <a:cubicBezTo>
                  <a:pt x="7020" y="3134"/>
                  <a:pt x="7038" y="3081"/>
                  <a:pt x="7038" y="3016"/>
                </a:cubicBezTo>
                <a:cubicBezTo>
                  <a:pt x="7042" y="2766"/>
                  <a:pt x="7042" y="2518"/>
                  <a:pt x="7060" y="2270"/>
                </a:cubicBezTo>
                <a:cubicBezTo>
                  <a:pt x="7071" y="2128"/>
                  <a:pt x="7076" y="1986"/>
                  <a:pt x="7085" y="1843"/>
                </a:cubicBezTo>
                <a:cubicBezTo>
                  <a:pt x="7087" y="1807"/>
                  <a:pt x="7091" y="1765"/>
                  <a:pt x="7134" y="1765"/>
                </a:cubicBezTo>
                <a:cubicBezTo>
                  <a:pt x="7181" y="1765"/>
                  <a:pt x="7189" y="1807"/>
                  <a:pt x="7189" y="1845"/>
                </a:cubicBezTo>
                <a:cubicBezTo>
                  <a:pt x="7194" y="1990"/>
                  <a:pt x="7198" y="2137"/>
                  <a:pt x="7203" y="2282"/>
                </a:cubicBezTo>
                <a:cubicBezTo>
                  <a:pt x="7210" y="2628"/>
                  <a:pt x="7216" y="2973"/>
                  <a:pt x="7225" y="3319"/>
                </a:cubicBezTo>
                <a:cubicBezTo>
                  <a:pt x="7225" y="3346"/>
                  <a:pt x="7212" y="3388"/>
                  <a:pt x="7252" y="3391"/>
                </a:cubicBezTo>
                <a:cubicBezTo>
                  <a:pt x="7290" y="3393"/>
                  <a:pt x="7319" y="3366"/>
                  <a:pt x="7321" y="3319"/>
                </a:cubicBezTo>
                <a:cubicBezTo>
                  <a:pt x="7335" y="3125"/>
                  <a:pt x="7352" y="2931"/>
                  <a:pt x="7343" y="2737"/>
                </a:cubicBezTo>
                <a:cubicBezTo>
                  <a:pt x="7337" y="2572"/>
                  <a:pt x="7368" y="2413"/>
                  <a:pt x="7384" y="2250"/>
                </a:cubicBezTo>
                <a:cubicBezTo>
                  <a:pt x="7386" y="2235"/>
                  <a:pt x="7390" y="2210"/>
                  <a:pt x="7401" y="2204"/>
                </a:cubicBezTo>
                <a:cubicBezTo>
                  <a:pt x="7486" y="2163"/>
                  <a:pt x="7468" y="2086"/>
                  <a:pt x="7468" y="2017"/>
                </a:cubicBezTo>
                <a:cubicBezTo>
                  <a:pt x="7477" y="1555"/>
                  <a:pt x="7484" y="1091"/>
                  <a:pt x="7493" y="629"/>
                </a:cubicBezTo>
                <a:cubicBezTo>
                  <a:pt x="7495" y="506"/>
                  <a:pt x="7497" y="384"/>
                  <a:pt x="7500" y="261"/>
                </a:cubicBezTo>
                <a:cubicBezTo>
                  <a:pt x="7500" y="225"/>
                  <a:pt x="7509" y="187"/>
                  <a:pt x="7547" y="178"/>
                </a:cubicBezTo>
                <a:cubicBezTo>
                  <a:pt x="7591" y="169"/>
                  <a:pt x="7600" y="212"/>
                  <a:pt x="7609" y="245"/>
                </a:cubicBezTo>
                <a:cubicBezTo>
                  <a:pt x="7651" y="415"/>
                  <a:pt x="7685" y="584"/>
                  <a:pt x="7687" y="759"/>
                </a:cubicBezTo>
                <a:cubicBezTo>
                  <a:pt x="7694" y="1330"/>
                  <a:pt x="7707" y="1903"/>
                  <a:pt x="7718" y="2474"/>
                </a:cubicBezTo>
                <a:cubicBezTo>
                  <a:pt x="7718" y="2496"/>
                  <a:pt x="7712" y="2527"/>
                  <a:pt x="7732" y="2538"/>
                </a:cubicBezTo>
                <a:cubicBezTo>
                  <a:pt x="7812" y="2576"/>
                  <a:pt x="7796" y="2645"/>
                  <a:pt x="7796" y="2710"/>
                </a:cubicBezTo>
                <a:cubicBezTo>
                  <a:pt x="7796" y="2819"/>
                  <a:pt x="7832" y="2920"/>
                  <a:pt x="7850" y="3049"/>
                </a:cubicBezTo>
                <a:cubicBezTo>
                  <a:pt x="7883" y="2967"/>
                  <a:pt x="7870" y="2904"/>
                  <a:pt x="7877" y="2842"/>
                </a:cubicBezTo>
                <a:cubicBezTo>
                  <a:pt x="7881" y="2797"/>
                  <a:pt x="7879" y="2750"/>
                  <a:pt x="7883" y="2706"/>
                </a:cubicBezTo>
                <a:cubicBezTo>
                  <a:pt x="7886" y="2672"/>
                  <a:pt x="7904" y="2641"/>
                  <a:pt x="7941" y="2643"/>
                </a:cubicBezTo>
                <a:cubicBezTo>
                  <a:pt x="7974" y="2643"/>
                  <a:pt x="7983" y="2674"/>
                  <a:pt x="7985" y="2706"/>
                </a:cubicBezTo>
                <a:cubicBezTo>
                  <a:pt x="7994" y="2793"/>
                  <a:pt x="8005" y="2882"/>
                  <a:pt x="8016" y="2969"/>
                </a:cubicBezTo>
                <a:cubicBezTo>
                  <a:pt x="8021" y="2998"/>
                  <a:pt x="8014" y="3031"/>
                  <a:pt x="8039" y="3063"/>
                </a:cubicBezTo>
                <a:cubicBezTo>
                  <a:pt x="8074" y="3040"/>
                  <a:pt x="8070" y="3007"/>
                  <a:pt x="8070" y="2978"/>
                </a:cubicBezTo>
                <a:cubicBezTo>
                  <a:pt x="8081" y="2755"/>
                  <a:pt x="8094" y="2532"/>
                  <a:pt x="8101" y="2311"/>
                </a:cubicBezTo>
                <a:cubicBezTo>
                  <a:pt x="8103" y="2262"/>
                  <a:pt x="8115" y="2215"/>
                  <a:pt x="8164" y="2217"/>
                </a:cubicBezTo>
                <a:cubicBezTo>
                  <a:pt x="8211" y="2219"/>
                  <a:pt x="8211" y="2270"/>
                  <a:pt x="8211" y="2313"/>
                </a:cubicBezTo>
                <a:cubicBezTo>
                  <a:pt x="8211" y="2371"/>
                  <a:pt x="8202" y="2431"/>
                  <a:pt x="8222" y="2496"/>
                </a:cubicBezTo>
                <a:cubicBezTo>
                  <a:pt x="8298" y="2451"/>
                  <a:pt x="8331" y="2402"/>
                  <a:pt x="8331" y="2311"/>
                </a:cubicBezTo>
                <a:cubicBezTo>
                  <a:pt x="8329" y="1769"/>
                  <a:pt x="8371" y="1225"/>
                  <a:pt x="8367" y="683"/>
                </a:cubicBezTo>
                <a:cubicBezTo>
                  <a:pt x="8367" y="642"/>
                  <a:pt x="8371" y="600"/>
                  <a:pt x="8418" y="596"/>
                </a:cubicBezTo>
                <a:cubicBezTo>
                  <a:pt x="8472" y="591"/>
                  <a:pt x="8474" y="640"/>
                  <a:pt x="8478" y="680"/>
                </a:cubicBezTo>
                <a:cubicBezTo>
                  <a:pt x="8485" y="756"/>
                  <a:pt x="8489" y="834"/>
                  <a:pt x="8498" y="910"/>
                </a:cubicBezTo>
                <a:cubicBezTo>
                  <a:pt x="8505" y="964"/>
                  <a:pt x="8494" y="1024"/>
                  <a:pt x="8563" y="1055"/>
                </a:cubicBezTo>
                <a:cubicBezTo>
                  <a:pt x="8590" y="1066"/>
                  <a:pt x="8585" y="1104"/>
                  <a:pt x="8585" y="1133"/>
                </a:cubicBezTo>
                <a:cubicBezTo>
                  <a:pt x="8599" y="1345"/>
                  <a:pt x="8614" y="1555"/>
                  <a:pt x="8623" y="1767"/>
                </a:cubicBezTo>
                <a:cubicBezTo>
                  <a:pt x="8634" y="2039"/>
                  <a:pt x="8668" y="2306"/>
                  <a:pt x="8693" y="2578"/>
                </a:cubicBezTo>
                <a:cubicBezTo>
                  <a:pt x="8699" y="2639"/>
                  <a:pt x="8697" y="2699"/>
                  <a:pt x="8699" y="2759"/>
                </a:cubicBezTo>
                <a:cubicBezTo>
                  <a:pt x="8701" y="2808"/>
                  <a:pt x="8686" y="2860"/>
                  <a:pt x="8771" y="2864"/>
                </a:cubicBezTo>
                <a:cubicBezTo>
                  <a:pt x="8829" y="2866"/>
                  <a:pt x="8809" y="2929"/>
                  <a:pt x="8815" y="2969"/>
                </a:cubicBezTo>
                <a:cubicBezTo>
                  <a:pt x="8820" y="3000"/>
                  <a:pt x="8802" y="3056"/>
                  <a:pt x="8838" y="3058"/>
                </a:cubicBezTo>
                <a:cubicBezTo>
                  <a:pt x="8884" y="3060"/>
                  <a:pt x="8873" y="3002"/>
                  <a:pt x="8878" y="2971"/>
                </a:cubicBezTo>
                <a:cubicBezTo>
                  <a:pt x="8887" y="2891"/>
                  <a:pt x="8884" y="2810"/>
                  <a:pt x="8887" y="2730"/>
                </a:cubicBezTo>
                <a:cubicBezTo>
                  <a:pt x="8893" y="2520"/>
                  <a:pt x="8938" y="2317"/>
                  <a:pt x="8971" y="2113"/>
                </a:cubicBezTo>
                <a:cubicBezTo>
                  <a:pt x="8978" y="2068"/>
                  <a:pt x="9009" y="2026"/>
                  <a:pt x="9061" y="2022"/>
                </a:cubicBezTo>
                <a:cubicBezTo>
                  <a:pt x="9116" y="2017"/>
                  <a:pt x="9114" y="1984"/>
                  <a:pt x="9116" y="1943"/>
                </a:cubicBezTo>
                <a:cubicBezTo>
                  <a:pt x="9121" y="1729"/>
                  <a:pt x="9110" y="1515"/>
                  <a:pt x="9132" y="1301"/>
                </a:cubicBezTo>
                <a:cubicBezTo>
                  <a:pt x="9143" y="1194"/>
                  <a:pt x="9157" y="1087"/>
                  <a:pt x="9159" y="977"/>
                </a:cubicBezTo>
                <a:cubicBezTo>
                  <a:pt x="9159" y="944"/>
                  <a:pt x="9170" y="901"/>
                  <a:pt x="9212" y="901"/>
                </a:cubicBezTo>
                <a:cubicBezTo>
                  <a:pt x="9264" y="901"/>
                  <a:pt x="9262" y="946"/>
                  <a:pt x="9266" y="982"/>
                </a:cubicBezTo>
                <a:cubicBezTo>
                  <a:pt x="9324" y="1528"/>
                  <a:pt x="9360" y="2075"/>
                  <a:pt x="9387" y="2621"/>
                </a:cubicBezTo>
                <a:cubicBezTo>
                  <a:pt x="9395" y="2797"/>
                  <a:pt x="9413" y="2971"/>
                  <a:pt x="9429" y="3145"/>
                </a:cubicBezTo>
                <a:cubicBezTo>
                  <a:pt x="9449" y="3150"/>
                  <a:pt x="9447" y="3132"/>
                  <a:pt x="9453" y="3125"/>
                </a:cubicBezTo>
                <a:cubicBezTo>
                  <a:pt x="9471" y="3103"/>
                  <a:pt x="9491" y="3078"/>
                  <a:pt x="9523" y="3085"/>
                </a:cubicBezTo>
                <a:cubicBezTo>
                  <a:pt x="9561" y="3094"/>
                  <a:pt x="9563" y="3125"/>
                  <a:pt x="9565" y="3159"/>
                </a:cubicBezTo>
                <a:cubicBezTo>
                  <a:pt x="9574" y="3279"/>
                  <a:pt x="9585" y="3397"/>
                  <a:pt x="9596" y="3518"/>
                </a:cubicBezTo>
                <a:cubicBezTo>
                  <a:pt x="9598" y="3551"/>
                  <a:pt x="9610" y="3585"/>
                  <a:pt x="9616" y="3625"/>
                </a:cubicBezTo>
                <a:cubicBezTo>
                  <a:pt x="9645" y="3583"/>
                  <a:pt x="9643" y="3545"/>
                  <a:pt x="9645" y="3509"/>
                </a:cubicBezTo>
                <a:cubicBezTo>
                  <a:pt x="9650" y="3424"/>
                  <a:pt x="9690" y="3359"/>
                  <a:pt x="9755" y="3313"/>
                </a:cubicBezTo>
                <a:cubicBezTo>
                  <a:pt x="9793" y="3286"/>
                  <a:pt x="9802" y="3257"/>
                  <a:pt x="9808" y="3214"/>
                </a:cubicBezTo>
                <a:cubicBezTo>
                  <a:pt x="9822" y="3110"/>
                  <a:pt x="9837" y="3005"/>
                  <a:pt x="9839" y="2900"/>
                </a:cubicBezTo>
                <a:cubicBezTo>
                  <a:pt x="9839" y="2866"/>
                  <a:pt x="9844" y="2826"/>
                  <a:pt x="9875" y="2819"/>
                </a:cubicBezTo>
                <a:cubicBezTo>
                  <a:pt x="9953" y="2802"/>
                  <a:pt x="9942" y="2741"/>
                  <a:pt x="9949" y="2686"/>
                </a:cubicBezTo>
                <a:cubicBezTo>
                  <a:pt x="10005" y="2248"/>
                  <a:pt x="10014" y="1810"/>
                  <a:pt x="10025" y="1370"/>
                </a:cubicBezTo>
                <a:cubicBezTo>
                  <a:pt x="10027" y="1263"/>
                  <a:pt x="10085" y="1176"/>
                  <a:pt x="10107" y="1075"/>
                </a:cubicBezTo>
                <a:cubicBezTo>
                  <a:pt x="10112" y="1055"/>
                  <a:pt x="10136" y="1033"/>
                  <a:pt x="10159" y="1040"/>
                </a:cubicBezTo>
                <a:cubicBezTo>
                  <a:pt x="10194" y="1051"/>
                  <a:pt x="10210" y="1080"/>
                  <a:pt x="10212" y="1118"/>
                </a:cubicBezTo>
                <a:cubicBezTo>
                  <a:pt x="10219" y="1381"/>
                  <a:pt x="10246" y="1642"/>
                  <a:pt x="10250" y="1906"/>
                </a:cubicBezTo>
                <a:cubicBezTo>
                  <a:pt x="10257" y="2244"/>
                  <a:pt x="10281" y="2583"/>
                  <a:pt x="10284" y="2922"/>
                </a:cubicBezTo>
                <a:cubicBezTo>
                  <a:pt x="10284" y="2944"/>
                  <a:pt x="10272" y="2976"/>
                  <a:pt x="10306" y="2989"/>
                </a:cubicBezTo>
                <a:cubicBezTo>
                  <a:pt x="10342" y="3005"/>
                  <a:pt x="10357" y="2980"/>
                  <a:pt x="10377" y="2958"/>
                </a:cubicBezTo>
                <a:cubicBezTo>
                  <a:pt x="10391" y="2942"/>
                  <a:pt x="10402" y="2913"/>
                  <a:pt x="10431" y="2922"/>
                </a:cubicBezTo>
                <a:cubicBezTo>
                  <a:pt x="10464" y="2931"/>
                  <a:pt x="10469" y="2960"/>
                  <a:pt x="10473" y="2989"/>
                </a:cubicBezTo>
                <a:cubicBezTo>
                  <a:pt x="10493" y="3096"/>
                  <a:pt x="10520" y="3201"/>
                  <a:pt x="10525" y="3310"/>
                </a:cubicBezTo>
                <a:cubicBezTo>
                  <a:pt x="10525" y="3342"/>
                  <a:pt x="10531" y="3373"/>
                  <a:pt x="10574" y="3395"/>
                </a:cubicBezTo>
                <a:cubicBezTo>
                  <a:pt x="10589" y="3339"/>
                  <a:pt x="10583" y="3288"/>
                  <a:pt x="10587" y="3237"/>
                </a:cubicBezTo>
                <a:cubicBezTo>
                  <a:pt x="10600" y="3105"/>
                  <a:pt x="10616" y="2976"/>
                  <a:pt x="10632" y="2844"/>
                </a:cubicBezTo>
                <a:cubicBezTo>
                  <a:pt x="10636" y="2799"/>
                  <a:pt x="10652" y="2766"/>
                  <a:pt x="10708" y="2779"/>
                </a:cubicBezTo>
                <a:cubicBezTo>
                  <a:pt x="10757" y="2793"/>
                  <a:pt x="10770" y="2761"/>
                  <a:pt x="10770" y="2723"/>
                </a:cubicBezTo>
                <a:cubicBezTo>
                  <a:pt x="10759" y="2398"/>
                  <a:pt x="10848" y="2084"/>
                  <a:pt x="10868" y="1760"/>
                </a:cubicBezTo>
                <a:cubicBezTo>
                  <a:pt x="10886" y="1468"/>
                  <a:pt x="10886" y="1171"/>
                  <a:pt x="10931" y="881"/>
                </a:cubicBezTo>
                <a:cubicBezTo>
                  <a:pt x="10944" y="801"/>
                  <a:pt x="10982" y="732"/>
                  <a:pt x="11013" y="658"/>
                </a:cubicBezTo>
                <a:cubicBezTo>
                  <a:pt x="11020" y="642"/>
                  <a:pt x="11042" y="627"/>
                  <a:pt x="11060" y="625"/>
                </a:cubicBezTo>
                <a:cubicBezTo>
                  <a:pt x="11085" y="622"/>
                  <a:pt x="11103" y="642"/>
                  <a:pt x="11109" y="665"/>
                </a:cubicBezTo>
                <a:cubicBezTo>
                  <a:pt x="11116" y="683"/>
                  <a:pt x="11118" y="705"/>
                  <a:pt x="11118" y="723"/>
                </a:cubicBezTo>
                <a:cubicBezTo>
                  <a:pt x="11132" y="1080"/>
                  <a:pt x="11132" y="1437"/>
                  <a:pt x="11158" y="1794"/>
                </a:cubicBezTo>
                <a:cubicBezTo>
                  <a:pt x="11190" y="2241"/>
                  <a:pt x="11181" y="2690"/>
                  <a:pt x="11207" y="3139"/>
                </a:cubicBezTo>
                <a:cubicBezTo>
                  <a:pt x="11212" y="3230"/>
                  <a:pt x="11205" y="3324"/>
                  <a:pt x="11234" y="3424"/>
                </a:cubicBezTo>
                <a:cubicBezTo>
                  <a:pt x="11277" y="3395"/>
                  <a:pt x="11265" y="3362"/>
                  <a:pt x="11265" y="3333"/>
                </a:cubicBezTo>
                <a:cubicBezTo>
                  <a:pt x="11268" y="3261"/>
                  <a:pt x="11268" y="3192"/>
                  <a:pt x="11297" y="3123"/>
                </a:cubicBezTo>
                <a:cubicBezTo>
                  <a:pt x="11317" y="3076"/>
                  <a:pt x="11337" y="3051"/>
                  <a:pt x="11386" y="3027"/>
                </a:cubicBezTo>
                <a:cubicBezTo>
                  <a:pt x="11444" y="2996"/>
                  <a:pt x="11513" y="2951"/>
                  <a:pt x="11513" y="2855"/>
                </a:cubicBezTo>
                <a:cubicBezTo>
                  <a:pt x="11511" y="2661"/>
                  <a:pt x="11513" y="2465"/>
                  <a:pt x="11531" y="2273"/>
                </a:cubicBezTo>
                <a:cubicBezTo>
                  <a:pt x="11547" y="2104"/>
                  <a:pt x="11560" y="1932"/>
                  <a:pt x="11585" y="1763"/>
                </a:cubicBezTo>
                <a:cubicBezTo>
                  <a:pt x="11611" y="1566"/>
                  <a:pt x="11622" y="1370"/>
                  <a:pt x="11645" y="1176"/>
                </a:cubicBezTo>
                <a:cubicBezTo>
                  <a:pt x="11647" y="1149"/>
                  <a:pt x="11638" y="1113"/>
                  <a:pt x="11669" y="1098"/>
                </a:cubicBezTo>
                <a:cubicBezTo>
                  <a:pt x="11756" y="1055"/>
                  <a:pt x="11750" y="975"/>
                  <a:pt x="11754" y="899"/>
                </a:cubicBezTo>
                <a:cubicBezTo>
                  <a:pt x="11754" y="890"/>
                  <a:pt x="11754" y="881"/>
                  <a:pt x="11754" y="872"/>
                </a:cubicBezTo>
                <a:cubicBezTo>
                  <a:pt x="11759" y="819"/>
                  <a:pt x="11745" y="743"/>
                  <a:pt x="11817" y="743"/>
                </a:cubicBezTo>
                <a:cubicBezTo>
                  <a:pt x="11892" y="743"/>
                  <a:pt x="11908" y="817"/>
                  <a:pt x="11910" y="883"/>
                </a:cubicBezTo>
                <a:cubicBezTo>
                  <a:pt x="11919" y="1301"/>
                  <a:pt x="11930" y="1718"/>
                  <a:pt x="11939" y="2134"/>
                </a:cubicBezTo>
                <a:cubicBezTo>
                  <a:pt x="11948" y="2474"/>
                  <a:pt x="11955" y="2815"/>
                  <a:pt x="11977" y="3154"/>
                </a:cubicBezTo>
                <a:cubicBezTo>
                  <a:pt x="11980" y="3183"/>
                  <a:pt x="11977" y="3214"/>
                  <a:pt x="12020" y="3214"/>
                </a:cubicBezTo>
                <a:cubicBezTo>
                  <a:pt x="12058" y="3214"/>
                  <a:pt x="12058" y="3185"/>
                  <a:pt x="12058" y="3161"/>
                </a:cubicBezTo>
                <a:cubicBezTo>
                  <a:pt x="12055" y="3116"/>
                  <a:pt x="12075" y="3081"/>
                  <a:pt x="12116" y="3081"/>
                </a:cubicBezTo>
                <a:cubicBezTo>
                  <a:pt x="12165" y="3081"/>
                  <a:pt x="12171" y="3123"/>
                  <a:pt x="12174" y="3168"/>
                </a:cubicBezTo>
                <a:cubicBezTo>
                  <a:pt x="12183" y="3293"/>
                  <a:pt x="12196" y="3417"/>
                  <a:pt x="12209" y="3542"/>
                </a:cubicBezTo>
                <a:cubicBezTo>
                  <a:pt x="12212" y="3558"/>
                  <a:pt x="12207" y="3578"/>
                  <a:pt x="12238" y="3587"/>
                </a:cubicBezTo>
                <a:cubicBezTo>
                  <a:pt x="12263" y="3478"/>
                  <a:pt x="12250" y="3368"/>
                  <a:pt x="12258" y="3261"/>
                </a:cubicBezTo>
                <a:cubicBezTo>
                  <a:pt x="12279" y="3049"/>
                  <a:pt x="12274" y="2833"/>
                  <a:pt x="12292" y="2621"/>
                </a:cubicBezTo>
                <a:cubicBezTo>
                  <a:pt x="12299" y="2534"/>
                  <a:pt x="12357" y="2453"/>
                  <a:pt x="12361" y="2355"/>
                </a:cubicBezTo>
                <a:cubicBezTo>
                  <a:pt x="12372" y="2037"/>
                  <a:pt x="12399" y="1718"/>
                  <a:pt x="12415" y="1397"/>
                </a:cubicBezTo>
                <a:cubicBezTo>
                  <a:pt x="12426" y="1191"/>
                  <a:pt x="12428" y="986"/>
                  <a:pt x="12435" y="781"/>
                </a:cubicBezTo>
                <a:cubicBezTo>
                  <a:pt x="12435" y="761"/>
                  <a:pt x="12435" y="741"/>
                  <a:pt x="12437" y="721"/>
                </a:cubicBezTo>
                <a:cubicBezTo>
                  <a:pt x="12441" y="685"/>
                  <a:pt x="12464" y="658"/>
                  <a:pt x="12497" y="658"/>
                </a:cubicBezTo>
                <a:cubicBezTo>
                  <a:pt x="12531" y="658"/>
                  <a:pt x="12544" y="689"/>
                  <a:pt x="12546" y="718"/>
                </a:cubicBezTo>
                <a:cubicBezTo>
                  <a:pt x="12555" y="781"/>
                  <a:pt x="12560" y="843"/>
                  <a:pt x="12569" y="906"/>
                </a:cubicBezTo>
                <a:cubicBezTo>
                  <a:pt x="12573" y="950"/>
                  <a:pt x="12582" y="991"/>
                  <a:pt x="12631" y="1011"/>
                </a:cubicBezTo>
                <a:cubicBezTo>
                  <a:pt x="12658" y="1022"/>
                  <a:pt x="12658" y="1044"/>
                  <a:pt x="12662" y="1066"/>
                </a:cubicBezTo>
                <a:cubicBezTo>
                  <a:pt x="12707" y="1475"/>
                  <a:pt x="12752" y="1885"/>
                  <a:pt x="12745" y="2297"/>
                </a:cubicBezTo>
                <a:cubicBezTo>
                  <a:pt x="12743" y="2391"/>
                  <a:pt x="12752" y="2485"/>
                  <a:pt x="12756" y="2581"/>
                </a:cubicBezTo>
                <a:cubicBezTo>
                  <a:pt x="12758" y="2607"/>
                  <a:pt x="12765" y="2639"/>
                  <a:pt x="12801" y="2630"/>
                </a:cubicBezTo>
                <a:cubicBezTo>
                  <a:pt x="12885" y="2607"/>
                  <a:pt x="12890" y="2661"/>
                  <a:pt x="12894" y="2719"/>
                </a:cubicBezTo>
                <a:cubicBezTo>
                  <a:pt x="12906" y="2927"/>
                  <a:pt x="12915" y="3136"/>
                  <a:pt x="12926" y="3344"/>
                </a:cubicBezTo>
                <a:cubicBezTo>
                  <a:pt x="12928" y="3377"/>
                  <a:pt x="12935" y="3409"/>
                  <a:pt x="12939" y="3444"/>
                </a:cubicBezTo>
                <a:cubicBezTo>
                  <a:pt x="12977" y="3422"/>
                  <a:pt x="12970" y="3393"/>
                  <a:pt x="12970" y="3371"/>
                </a:cubicBezTo>
                <a:cubicBezTo>
                  <a:pt x="12966" y="3130"/>
                  <a:pt x="13002" y="2891"/>
                  <a:pt x="13010" y="2652"/>
                </a:cubicBezTo>
                <a:cubicBezTo>
                  <a:pt x="13010" y="2634"/>
                  <a:pt x="13010" y="2616"/>
                  <a:pt x="13015" y="2601"/>
                </a:cubicBezTo>
                <a:cubicBezTo>
                  <a:pt x="13022" y="2576"/>
                  <a:pt x="13035" y="2549"/>
                  <a:pt x="13064" y="2549"/>
                </a:cubicBezTo>
                <a:cubicBezTo>
                  <a:pt x="13100" y="2549"/>
                  <a:pt x="13111" y="2578"/>
                  <a:pt x="13113" y="2607"/>
                </a:cubicBezTo>
                <a:cubicBezTo>
                  <a:pt x="13118" y="2657"/>
                  <a:pt x="13118" y="2706"/>
                  <a:pt x="13122" y="2752"/>
                </a:cubicBezTo>
                <a:cubicBezTo>
                  <a:pt x="13124" y="2779"/>
                  <a:pt x="13118" y="2808"/>
                  <a:pt x="13147" y="2840"/>
                </a:cubicBezTo>
                <a:cubicBezTo>
                  <a:pt x="13178" y="2777"/>
                  <a:pt x="13180" y="2719"/>
                  <a:pt x="13180" y="2663"/>
                </a:cubicBezTo>
                <a:cubicBezTo>
                  <a:pt x="13187" y="2462"/>
                  <a:pt x="13193" y="2264"/>
                  <a:pt x="13193" y="2064"/>
                </a:cubicBezTo>
                <a:cubicBezTo>
                  <a:pt x="13193" y="1687"/>
                  <a:pt x="13240" y="1312"/>
                  <a:pt x="13272" y="935"/>
                </a:cubicBezTo>
                <a:cubicBezTo>
                  <a:pt x="13274" y="897"/>
                  <a:pt x="13287" y="850"/>
                  <a:pt x="13327" y="850"/>
                </a:cubicBezTo>
                <a:cubicBezTo>
                  <a:pt x="13374" y="852"/>
                  <a:pt x="13381" y="899"/>
                  <a:pt x="13381" y="944"/>
                </a:cubicBezTo>
                <a:cubicBezTo>
                  <a:pt x="13383" y="1029"/>
                  <a:pt x="13388" y="1116"/>
                  <a:pt x="13392" y="1200"/>
                </a:cubicBezTo>
                <a:cubicBezTo>
                  <a:pt x="13392" y="1220"/>
                  <a:pt x="13390" y="1247"/>
                  <a:pt x="13412" y="1252"/>
                </a:cubicBezTo>
                <a:cubicBezTo>
                  <a:pt x="13515" y="1267"/>
                  <a:pt x="13488" y="1350"/>
                  <a:pt x="13497" y="1412"/>
                </a:cubicBezTo>
                <a:cubicBezTo>
                  <a:pt x="13504" y="1468"/>
                  <a:pt x="13481" y="1544"/>
                  <a:pt x="13591" y="1504"/>
                </a:cubicBezTo>
                <a:cubicBezTo>
                  <a:pt x="13629" y="1490"/>
                  <a:pt x="13644" y="1533"/>
                  <a:pt x="13644" y="1573"/>
                </a:cubicBezTo>
                <a:cubicBezTo>
                  <a:pt x="13644" y="1705"/>
                  <a:pt x="13655" y="1836"/>
                  <a:pt x="13646" y="1968"/>
                </a:cubicBezTo>
                <a:cubicBezTo>
                  <a:pt x="13642" y="2059"/>
                  <a:pt x="13704" y="2062"/>
                  <a:pt x="13756" y="2077"/>
                </a:cubicBezTo>
                <a:cubicBezTo>
                  <a:pt x="13791" y="2088"/>
                  <a:pt x="13787" y="2053"/>
                  <a:pt x="13787" y="2033"/>
                </a:cubicBezTo>
                <a:cubicBezTo>
                  <a:pt x="13791" y="1948"/>
                  <a:pt x="13796" y="1861"/>
                  <a:pt x="13798" y="1776"/>
                </a:cubicBezTo>
                <a:cubicBezTo>
                  <a:pt x="13798" y="1731"/>
                  <a:pt x="13805" y="1689"/>
                  <a:pt x="13858" y="1691"/>
                </a:cubicBezTo>
                <a:cubicBezTo>
                  <a:pt x="13908" y="1694"/>
                  <a:pt x="13908" y="1740"/>
                  <a:pt x="13908" y="1776"/>
                </a:cubicBezTo>
                <a:cubicBezTo>
                  <a:pt x="13910" y="2055"/>
                  <a:pt x="13921" y="2335"/>
                  <a:pt x="13941" y="2614"/>
                </a:cubicBezTo>
                <a:cubicBezTo>
                  <a:pt x="13943" y="2652"/>
                  <a:pt x="13939" y="2692"/>
                  <a:pt x="14001" y="2670"/>
                </a:cubicBezTo>
                <a:cubicBezTo>
                  <a:pt x="14030" y="2659"/>
                  <a:pt x="14053" y="2688"/>
                  <a:pt x="14059" y="2719"/>
                </a:cubicBezTo>
                <a:cubicBezTo>
                  <a:pt x="14066" y="2744"/>
                  <a:pt x="14066" y="2775"/>
                  <a:pt x="14104" y="2768"/>
                </a:cubicBezTo>
                <a:cubicBezTo>
                  <a:pt x="14144" y="2761"/>
                  <a:pt x="14137" y="2728"/>
                  <a:pt x="14140" y="2701"/>
                </a:cubicBezTo>
                <a:cubicBezTo>
                  <a:pt x="14144" y="2572"/>
                  <a:pt x="14146" y="2445"/>
                  <a:pt x="14153" y="2315"/>
                </a:cubicBezTo>
                <a:cubicBezTo>
                  <a:pt x="14157" y="2215"/>
                  <a:pt x="14169" y="2117"/>
                  <a:pt x="14175" y="2017"/>
                </a:cubicBezTo>
                <a:cubicBezTo>
                  <a:pt x="14178" y="1972"/>
                  <a:pt x="14175" y="1921"/>
                  <a:pt x="14222" y="1908"/>
                </a:cubicBezTo>
                <a:cubicBezTo>
                  <a:pt x="14276" y="1894"/>
                  <a:pt x="14280" y="1955"/>
                  <a:pt x="14298" y="1993"/>
                </a:cubicBezTo>
                <a:cubicBezTo>
                  <a:pt x="14307" y="1990"/>
                  <a:pt x="14316" y="1990"/>
                  <a:pt x="14325" y="1988"/>
                </a:cubicBezTo>
                <a:cubicBezTo>
                  <a:pt x="14325" y="1894"/>
                  <a:pt x="14327" y="1798"/>
                  <a:pt x="14325" y="1705"/>
                </a:cubicBezTo>
                <a:cubicBezTo>
                  <a:pt x="14325" y="1665"/>
                  <a:pt x="14329" y="1631"/>
                  <a:pt x="14369" y="1611"/>
                </a:cubicBezTo>
                <a:cubicBezTo>
                  <a:pt x="14401" y="1595"/>
                  <a:pt x="14405" y="1564"/>
                  <a:pt x="14410" y="1531"/>
                </a:cubicBezTo>
                <a:cubicBezTo>
                  <a:pt x="14430" y="1363"/>
                  <a:pt x="14439" y="1196"/>
                  <a:pt x="14436" y="1026"/>
                </a:cubicBezTo>
                <a:cubicBezTo>
                  <a:pt x="14434" y="857"/>
                  <a:pt x="14465" y="689"/>
                  <a:pt x="14477" y="522"/>
                </a:cubicBezTo>
                <a:cubicBezTo>
                  <a:pt x="14479" y="484"/>
                  <a:pt x="14494" y="439"/>
                  <a:pt x="14537" y="442"/>
                </a:cubicBezTo>
                <a:cubicBezTo>
                  <a:pt x="14581" y="444"/>
                  <a:pt x="14584" y="489"/>
                  <a:pt x="14586" y="529"/>
                </a:cubicBezTo>
                <a:cubicBezTo>
                  <a:pt x="14617" y="1140"/>
                  <a:pt x="14624" y="1752"/>
                  <a:pt x="14637" y="2362"/>
                </a:cubicBezTo>
                <a:cubicBezTo>
                  <a:pt x="14642" y="2516"/>
                  <a:pt x="14646" y="2670"/>
                  <a:pt x="14657" y="2824"/>
                </a:cubicBezTo>
                <a:cubicBezTo>
                  <a:pt x="14662" y="2898"/>
                  <a:pt x="14718" y="2960"/>
                  <a:pt x="14720" y="3038"/>
                </a:cubicBezTo>
                <a:cubicBezTo>
                  <a:pt x="14778" y="2973"/>
                  <a:pt x="14773" y="2893"/>
                  <a:pt x="14778" y="2822"/>
                </a:cubicBezTo>
                <a:cubicBezTo>
                  <a:pt x="14791" y="2549"/>
                  <a:pt x="14825" y="2279"/>
                  <a:pt x="14816" y="2008"/>
                </a:cubicBezTo>
                <a:cubicBezTo>
                  <a:pt x="14814" y="1961"/>
                  <a:pt x="14822" y="1912"/>
                  <a:pt x="14874" y="1912"/>
                </a:cubicBezTo>
                <a:cubicBezTo>
                  <a:pt x="14930" y="1912"/>
                  <a:pt x="14932" y="1964"/>
                  <a:pt x="14932" y="2008"/>
                </a:cubicBezTo>
                <a:cubicBezTo>
                  <a:pt x="14932" y="2044"/>
                  <a:pt x="14925" y="2082"/>
                  <a:pt x="14952" y="2119"/>
                </a:cubicBezTo>
                <a:cubicBezTo>
                  <a:pt x="14959" y="2044"/>
                  <a:pt x="14965" y="1968"/>
                  <a:pt x="14970" y="1892"/>
                </a:cubicBezTo>
                <a:cubicBezTo>
                  <a:pt x="14972" y="1870"/>
                  <a:pt x="14970" y="1845"/>
                  <a:pt x="14972" y="1823"/>
                </a:cubicBezTo>
                <a:cubicBezTo>
                  <a:pt x="14974" y="1789"/>
                  <a:pt x="14990" y="1758"/>
                  <a:pt x="15026" y="1756"/>
                </a:cubicBezTo>
                <a:cubicBezTo>
                  <a:pt x="15066" y="1754"/>
                  <a:pt x="15077" y="1789"/>
                  <a:pt x="15079" y="1823"/>
                </a:cubicBezTo>
                <a:cubicBezTo>
                  <a:pt x="15090" y="1977"/>
                  <a:pt x="15099" y="2130"/>
                  <a:pt x="15108" y="2284"/>
                </a:cubicBezTo>
                <a:cubicBezTo>
                  <a:pt x="15110" y="2333"/>
                  <a:pt x="15108" y="2382"/>
                  <a:pt x="15162" y="2409"/>
                </a:cubicBezTo>
                <a:cubicBezTo>
                  <a:pt x="15197" y="2427"/>
                  <a:pt x="15188" y="2462"/>
                  <a:pt x="15191" y="2491"/>
                </a:cubicBezTo>
                <a:cubicBezTo>
                  <a:pt x="15195" y="2596"/>
                  <a:pt x="15182" y="2701"/>
                  <a:pt x="15217" y="2826"/>
                </a:cubicBezTo>
                <a:cubicBezTo>
                  <a:pt x="15249" y="2657"/>
                  <a:pt x="15255" y="2509"/>
                  <a:pt x="15262" y="2364"/>
                </a:cubicBezTo>
                <a:cubicBezTo>
                  <a:pt x="15282" y="1928"/>
                  <a:pt x="15298" y="1490"/>
                  <a:pt x="15311" y="1053"/>
                </a:cubicBezTo>
                <a:cubicBezTo>
                  <a:pt x="15313" y="975"/>
                  <a:pt x="15351" y="904"/>
                  <a:pt x="15354" y="825"/>
                </a:cubicBezTo>
                <a:cubicBezTo>
                  <a:pt x="15354" y="812"/>
                  <a:pt x="15369" y="788"/>
                  <a:pt x="15380" y="785"/>
                </a:cubicBezTo>
                <a:cubicBezTo>
                  <a:pt x="15474" y="770"/>
                  <a:pt x="15452" y="696"/>
                  <a:pt x="15454" y="638"/>
                </a:cubicBezTo>
                <a:cubicBezTo>
                  <a:pt x="15458" y="544"/>
                  <a:pt x="15456" y="448"/>
                  <a:pt x="15456" y="355"/>
                </a:cubicBezTo>
                <a:cubicBezTo>
                  <a:pt x="15456" y="326"/>
                  <a:pt x="15461" y="299"/>
                  <a:pt x="15463" y="270"/>
                </a:cubicBezTo>
                <a:cubicBezTo>
                  <a:pt x="15465" y="236"/>
                  <a:pt x="15485" y="214"/>
                  <a:pt x="15516" y="214"/>
                </a:cubicBezTo>
                <a:cubicBezTo>
                  <a:pt x="15550" y="214"/>
                  <a:pt x="15566" y="241"/>
                  <a:pt x="15566" y="274"/>
                </a:cubicBezTo>
                <a:cubicBezTo>
                  <a:pt x="15568" y="377"/>
                  <a:pt x="15570" y="480"/>
                  <a:pt x="15574" y="582"/>
                </a:cubicBezTo>
                <a:cubicBezTo>
                  <a:pt x="15603" y="1091"/>
                  <a:pt x="15592" y="1600"/>
                  <a:pt x="15615" y="2109"/>
                </a:cubicBezTo>
                <a:cubicBezTo>
                  <a:pt x="15628" y="2387"/>
                  <a:pt x="15644" y="2668"/>
                  <a:pt x="15653" y="2947"/>
                </a:cubicBezTo>
                <a:cubicBezTo>
                  <a:pt x="15657" y="3074"/>
                  <a:pt x="15706" y="3121"/>
                  <a:pt x="15831" y="3118"/>
                </a:cubicBezTo>
                <a:cubicBezTo>
                  <a:pt x="15880" y="3118"/>
                  <a:pt x="15865" y="3152"/>
                  <a:pt x="15865" y="3168"/>
                </a:cubicBezTo>
                <a:cubicBezTo>
                  <a:pt x="15871" y="3351"/>
                  <a:pt x="15867" y="3534"/>
                  <a:pt x="15833" y="3714"/>
                </a:cubicBezTo>
                <a:cubicBezTo>
                  <a:pt x="15827" y="3748"/>
                  <a:pt x="15815" y="3777"/>
                  <a:pt x="15773" y="3772"/>
                </a:cubicBezTo>
                <a:cubicBezTo>
                  <a:pt x="15737" y="3768"/>
                  <a:pt x="15726" y="3741"/>
                  <a:pt x="15726" y="3712"/>
                </a:cubicBezTo>
                <a:cubicBezTo>
                  <a:pt x="15722" y="3654"/>
                  <a:pt x="15722" y="3596"/>
                  <a:pt x="15717" y="3527"/>
                </a:cubicBezTo>
                <a:cubicBezTo>
                  <a:pt x="15673" y="3551"/>
                  <a:pt x="15657" y="3607"/>
                  <a:pt x="15608" y="3580"/>
                </a:cubicBezTo>
                <a:cubicBezTo>
                  <a:pt x="15563" y="3556"/>
                  <a:pt x="15572" y="3507"/>
                  <a:pt x="15570" y="3464"/>
                </a:cubicBezTo>
                <a:cubicBezTo>
                  <a:pt x="15554" y="3087"/>
                  <a:pt x="15539" y="2710"/>
                  <a:pt x="15523" y="2333"/>
                </a:cubicBezTo>
                <a:cubicBezTo>
                  <a:pt x="15521" y="2279"/>
                  <a:pt x="15508" y="2226"/>
                  <a:pt x="15505" y="2172"/>
                </a:cubicBezTo>
                <a:cubicBezTo>
                  <a:pt x="15501" y="2044"/>
                  <a:pt x="15541" y="1899"/>
                  <a:pt x="15389" y="1814"/>
                </a:cubicBezTo>
                <a:cubicBezTo>
                  <a:pt x="15374" y="1841"/>
                  <a:pt x="15376" y="1883"/>
                  <a:pt x="15376" y="1921"/>
                </a:cubicBezTo>
                <a:cubicBezTo>
                  <a:pt x="15378" y="2250"/>
                  <a:pt x="15351" y="2578"/>
                  <a:pt x="15333" y="2906"/>
                </a:cubicBezTo>
                <a:cubicBezTo>
                  <a:pt x="15325" y="3094"/>
                  <a:pt x="15311" y="3284"/>
                  <a:pt x="15240" y="3462"/>
                </a:cubicBezTo>
                <a:cubicBezTo>
                  <a:pt x="15226" y="3498"/>
                  <a:pt x="15224" y="3556"/>
                  <a:pt x="15171" y="3542"/>
                </a:cubicBezTo>
                <a:cubicBezTo>
                  <a:pt x="15119" y="3529"/>
                  <a:pt x="15055" y="3522"/>
                  <a:pt x="15041" y="3449"/>
                </a:cubicBezTo>
                <a:cubicBezTo>
                  <a:pt x="15037" y="3420"/>
                  <a:pt x="15046" y="3386"/>
                  <a:pt x="15005" y="3353"/>
                </a:cubicBezTo>
                <a:cubicBezTo>
                  <a:pt x="14990" y="3478"/>
                  <a:pt x="14999" y="3592"/>
                  <a:pt x="14972" y="3701"/>
                </a:cubicBezTo>
                <a:cubicBezTo>
                  <a:pt x="14965" y="3728"/>
                  <a:pt x="14963" y="3757"/>
                  <a:pt x="14961" y="3786"/>
                </a:cubicBezTo>
                <a:cubicBezTo>
                  <a:pt x="14956" y="3817"/>
                  <a:pt x="14947" y="3844"/>
                  <a:pt x="14912" y="3844"/>
                </a:cubicBezTo>
                <a:cubicBezTo>
                  <a:pt x="14872" y="3844"/>
                  <a:pt x="14856" y="3815"/>
                  <a:pt x="14856" y="3781"/>
                </a:cubicBezTo>
                <a:cubicBezTo>
                  <a:pt x="14854" y="3696"/>
                  <a:pt x="14854" y="3609"/>
                  <a:pt x="14851" y="3525"/>
                </a:cubicBezTo>
                <a:cubicBezTo>
                  <a:pt x="14851" y="3491"/>
                  <a:pt x="14858" y="3458"/>
                  <a:pt x="14827" y="3411"/>
                </a:cubicBezTo>
                <a:cubicBezTo>
                  <a:pt x="14802" y="3500"/>
                  <a:pt x="14809" y="3585"/>
                  <a:pt x="14778" y="3661"/>
                </a:cubicBezTo>
                <a:cubicBezTo>
                  <a:pt x="14764" y="3692"/>
                  <a:pt x="14764" y="3734"/>
                  <a:pt x="14720" y="3734"/>
                </a:cubicBezTo>
                <a:cubicBezTo>
                  <a:pt x="14668" y="3732"/>
                  <a:pt x="14666" y="3687"/>
                  <a:pt x="14664" y="3652"/>
                </a:cubicBezTo>
                <a:cubicBezTo>
                  <a:pt x="14655" y="3502"/>
                  <a:pt x="14619" y="3357"/>
                  <a:pt x="14622" y="3208"/>
                </a:cubicBezTo>
                <a:cubicBezTo>
                  <a:pt x="14622" y="3192"/>
                  <a:pt x="14624" y="3165"/>
                  <a:pt x="14613" y="3159"/>
                </a:cubicBezTo>
                <a:cubicBezTo>
                  <a:pt x="14530" y="3103"/>
                  <a:pt x="14552" y="3016"/>
                  <a:pt x="14552" y="2940"/>
                </a:cubicBezTo>
                <a:cubicBezTo>
                  <a:pt x="14557" y="2614"/>
                  <a:pt x="14512" y="2288"/>
                  <a:pt x="14517" y="1964"/>
                </a:cubicBezTo>
                <a:cubicBezTo>
                  <a:pt x="14517" y="1932"/>
                  <a:pt x="14528" y="1885"/>
                  <a:pt x="14472" y="1888"/>
                </a:cubicBezTo>
                <a:cubicBezTo>
                  <a:pt x="14421" y="1890"/>
                  <a:pt x="14430" y="1932"/>
                  <a:pt x="14427" y="1966"/>
                </a:cubicBezTo>
                <a:cubicBezTo>
                  <a:pt x="14416" y="2349"/>
                  <a:pt x="14403" y="2730"/>
                  <a:pt x="14394" y="3114"/>
                </a:cubicBezTo>
                <a:cubicBezTo>
                  <a:pt x="14392" y="3192"/>
                  <a:pt x="14365" y="3232"/>
                  <a:pt x="14291" y="3243"/>
                </a:cubicBezTo>
                <a:cubicBezTo>
                  <a:pt x="14231" y="3252"/>
                  <a:pt x="14211" y="3286"/>
                  <a:pt x="14211" y="3344"/>
                </a:cubicBezTo>
                <a:cubicBezTo>
                  <a:pt x="14211" y="3413"/>
                  <a:pt x="14207" y="3480"/>
                  <a:pt x="14204" y="3549"/>
                </a:cubicBezTo>
                <a:cubicBezTo>
                  <a:pt x="14204" y="3585"/>
                  <a:pt x="14198" y="3616"/>
                  <a:pt x="14157" y="3618"/>
                </a:cubicBezTo>
                <a:cubicBezTo>
                  <a:pt x="14120" y="3618"/>
                  <a:pt x="14095" y="3592"/>
                  <a:pt x="14093" y="3554"/>
                </a:cubicBezTo>
                <a:cubicBezTo>
                  <a:pt x="14091" y="3491"/>
                  <a:pt x="14091" y="3429"/>
                  <a:pt x="14088" y="3364"/>
                </a:cubicBezTo>
                <a:cubicBezTo>
                  <a:pt x="14088" y="3301"/>
                  <a:pt x="14091" y="3239"/>
                  <a:pt x="14037" y="3190"/>
                </a:cubicBezTo>
                <a:cubicBezTo>
                  <a:pt x="14008" y="3163"/>
                  <a:pt x="14019" y="3121"/>
                  <a:pt x="14015" y="3083"/>
                </a:cubicBezTo>
                <a:cubicBezTo>
                  <a:pt x="14012" y="3060"/>
                  <a:pt x="14015" y="3034"/>
                  <a:pt x="13981" y="3034"/>
                </a:cubicBezTo>
                <a:cubicBezTo>
                  <a:pt x="13954" y="3034"/>
                  <a:pt x="13948" y="3051"/>
                  <a:pt x="13943" y="3072"/>
                </a:cubicBezTo>
                <a:cubicBezTo>
                  <a:pt x="13941" y="3085"/>
                  <a:pt x="13937" y="3105"/>
                  <a:pt x="13928" y="3110"/>
                </a:cubicBezTo>
                <a:cubicBezTo>
                  <a:pt x="13818" y="3154"/>
                  <a:pt x="13847" y="3252"/>
                  <a:pt x="13841" y="3335"/>
                </a:cubicBezTo>
                <a:cubicBezTo>
                  <a:pt x="13829" y="3451"/>
                  <a:pt x="13832" y="3569"/>
                  <a:pt x="13827" y="3687"/>
                </a:cubicBezTo>
                <a:cubicBezTo>
                  <a:pt x="13825" y="3719"/>
                  <a:pt x="13843" y="3761"/>
                  <a:pt x="13794" y="3772"/>
                </a:cubicBezTo>
                <a:cubicBezTo>
                  <a:pt x="13740" y="3783"/>
                  <a:pt x="13725" y="3745"/>
                  <a:pt x="13711" y="3705"/>
                </a:cubicBezTo>
                <a:cubicBezTo>
                  <a:pt x="13709" y="3699"/>
                  <a:pt x="13704" y="3692"/>
                  <a:pt x="13698" y="3681"/>
                </a:cubicBezTo>
                <a:cubicBezTo>
                  <a:pt x="13675" y="3703"/>
                  <a:pt x="13682" y="3730"/>
                  <a:pt x="13678" y="3752"/>
                </a:cubicBezTo>
                <a:cubicBezTo>
                  <a:pt x="13673" y="3783"/>
                  <a:pt x="13655" y="3810"/>
                  <a:pt x="13624" y="3810"/>
                </a:cubicBezTo>
                <a:cubicBezTo>
                  <a:pt x="13586" y="3810"/>
                  <a:pt x="13573" y="3779"/>
                  <a:pt x="13568" y="3745"/>
                </a:cubicBezTo>
                <a:cubicBezTo>
                  <a:pt x="13566" y="3732"/>
                  <a:pt x="13568" y="3716"/>
                  <a:pt x="13568" y="3703"/>
                </a:cubicBezTo>
                <a:cubicBezTo>
                  <a:pt x="13564" y="3395"/>
                  <a:pt x="13559" y="3085"/>
                  <a:pt x="13555" y="2777"/>
                </a:cubicBezTo>
                <a:cubicBezTo>
                  <a:pt x="13555" y="2732"/>
                  <a:pt x="13555" y="2692"/>
                  <a:pt x="13497" y="2679"/>
                </a:cubicBezTo>
                <a:cubicBezTo>
                  <a:pt x="13446" y="2668"/>
                  <a:pt x="13452" y="2619"/>
                  <a:pt x="13452" y="2581"/>
                </a:cubicBezTo>
                <a:cubicBezTo>
                  <a:pt x="13452" y="2409"/>
                  <a:pt x="13437" y="2239"/>
                  <a:pt x="13421" y="2068"/>
                </a:cubicBezTo>
                <a:cubicBezTo>
                  <a:pt x="13417" y="2013"/>
                  <a:pt x="13392" y="2008"/>
                  <a:pt x="13345" y="2004"/>
                </a:cubicBezTo>
                <a:cubicBezTo>
                  <a:pt x="13283" y="1999"/>
                  <a:pt x="13289" y="2037"/>
                  <a:pt x="13289" y="2075"/>
                </a:cubicBezTo>
                <a:cubicBezTo>
                  <a:pt x="13280" y="2569"/>
                  <a:pt x="13272" y="3063"/>
                  <a:pt x="13263" y="3558"/>
                </a:cubicBezTo>
                <a:cubicBezTo>
                  <a:pt x="13263" y="3585"/>
                  <a:pt x="13265" y="3609"/>
                  <a:pt x="13260" y="3636"/>
                </a:cubicBezTo>
                <a:cubicBezTo>
                  <a:pt x="13258" y="3667"/>
                  <a:pt x="13249" y="3701"/>
                  <a:pt x="13209" y="3705"/>
                </a:cubicBezTo>
                <a:cubicBezTo>
                  <a:pt x="13176" y="3710"/>
                  <a:pt x="13158" y="3687"/>
                  <a:pt x="13147" y="3658"/>
                </a:cubicBezTo>
                <a:cubicBezTo>
                  <a:pt x="13140" y="3643"/>
                  <a:pt x="13133" y="3625"/>
                  <a:pt x="13120" y="3614"/>
                </a:cubicBezTo>
                <a:cubicBezTo>
                  <a:pt x="13102" y="3598"/>
                  <a:pt x="13113" y="3554"/>
                  <a:pt x="13077" y="3560"/>
                </a:cubicBezTo>
                <a:cubicBezTo>
                  <a:pt x="13046" y="3567"/>
                  <a:pt x="13039" y="3600"/>
                  <a:pt x="13037" y="3629"/>
                </a:cubicBezTo>
                <a:cubicBezTo>
                  <a:pt x="13035" y="3681"/>
                  <a:pt x="13033" y="3732"/>
                  <a:pt x="13028" y="3783"/>
                </a:cubicBezTo>
                <a:cubicBezTo>
                  <a:pt x="13026" y="3812"/>
                  <a:pt x="13026" y="3844"/>
                  <a:pt x="12988" y="3848"/>
                </a:cubicBezTo>
                <a:cubicBezTo>
                  <a:pt x="12948" y="3853"/>
                  <a:pt x="12928" y="3828"/>
                  <a:pt x="12923" y="3795"/>
                </a:cubicBezTo>
                <a:cubicBezTo>
                  <a:pt x="12915" y="3748"/>
                  <a:pt x="12912" y="3699"/>
                  <a:pt x="12903" y="3650"/>
                </a:cubicBezTo>
                <a:cubicBezTo>
                  <a:pt x="12899" y="3621"/>
                  <a:pt x="12899" y="3574"/>
                  <a:pt x="12859" y="3576"/>
                </a:cubicBezTo>
                <a:cubicBezTo>
                  <a:pt x="12816" y="3578"/>
                  <a:pt x="12821" y="3625"/>
                  <a:pt x="12819" y="3658"/>
                </a:cubicBezTo>
                <a:cubicBezTo>
                  <a:pt x="12812" y="3719"/>
                  <a:pt x="12807" y="3779"/>
                  <a:pt x="12803" y="3837"/>
                </a:cubicBezTo>
                <a:cubicBezTo>
                  <a:pt x="12801" y="3875"/>
                  <a:pt x="12801" y="3922"/>
                  <a:pt x="12754" y="3922"/>
                </a:cubicBezTo>
                <a:cubicBezTo>
                  <a:pt x="12709" y="3924"/>
                  <a:pt x="12696" y="3882"/>
                  <a:pt x="12694" y="3841"/>
                </a:cubicBezTo>
                <a:cubicBezTo>
                  <a:pt x="12682" y="3625"/>
                  <a:pt x="12649" y="3409"/>
                  <a:pt x="12653" y="3192"/>
                </a:cubicBezTo>
                <a:cubicBezTo>
                  <a:pt x="12660" y="2668"/>
                  <a:pt x="12627" y="2146"/>
                  <a:pt x="12604" y="1624"/>
                </a:cubicBezTo>
                <a:cubicBezTo>
                  <a:pt x="12602" y="1591"/>
                  <a:pt x="12595" y="1557"/>
                  <a:pt x="12591" y="1522"/>
                </a:cubicBezTo>
                <a:cubicBezTo>
                  <a:pt x="12586" y="1497"/>
                  <a:pt x="12575" y="1479"/>
                  <a:pt x="12546" y="1479"/>
                </a:cubicBezTo>
                <a:cubicBezTo>
                  <a:pt x="12517" y="1479"/>
                  <a:pt x="12508" y="1502"/>
                  <a:pt x="12506" y="1526"/>
                </a:cubicBezTo>
                <a:cubicBezTo>
                  <a:pt x="12502" y="1577"/>
                  <a:pt x="12502" y="1629"/>
                  <a:pt x="12497" y="1680"/>
                </a:cubicBezTo>
                <a:cubicBezTo>
                  <a:pt x="12473" y="2028"/>
                  <a:pt x="12470" y="2378"/>
                  <a:pt x="12419" y="2721"/>
                </a:cubicBezTo>
                <a:cubicBezTo>
                  <a:pt x="12368" y="3049"/>
                  <a:pt x="12361" y="3377"/>
                  <a:pt x="12354" y="3705"/>
                </a:cubicBezTo>
                <a:cubicBezTo>
                  <a:pt x="12354" y="3739"/>
                  <a:pt x="12348" y="3763"/>
                  <a:pt x="12310" y="3781"/>
                </a:cubicBezTo>
                <a:cubicBezTo>
                  <a:pt x="12276" y="3797"/>
                  <a:pt x="12250" y="3828"/>
                  <a:pt x="12241" y="3864"/>
                </a:cubicBezTo>
                <a:cubicBezTo>
                  <a:pt x="12232" y="3897"/>
                  <a:pt x="12227" y="3933"/>
                  <a:pt x="12185" y="3924"/>
                </a:cubicBezTo>
                <a:cubicBezTo>
                  <a:pt x="12145" y="3915"/>
                  <a:pt x="12125" y="3882"/>
                  <a:pt x="12125" y="3841"/>
                </a:cubicBezTo>
                <a:cubicBezTo>
                  <a:pt x="12127" y="3732"/>
                  <a:pt x="12107" y="3625"/>
                  <a:pt x="12096" y="3518"/>
                </a:cubicBezTo>
                <a:cubicBezTo>
                  <a:pt x="12093" y="3493"/>
                  <a:pt x="12102" y="3451"/>
                  <a:pt x="12062" y="3451"/>
                </a:cubicBezTo>
                <a:cubicBezTo>
                  <a:pt x="12024" y="3449"/>
                  <a:pt x="12027" y="3490"/>
                  <a:pt x="12020" y="3516"/>
                </a:cubicBezTo>
                <a:cubicBezTo>
                  <a:pt x="12014" y="3543"/>
                  <a:pt x="12011" y="3574"/>
                  <a:pt x="12000" y="3598"/>
                </a:cubicBezTo>
                <a:cubicBezTo>
                  <a:pt x="11984" y="3634"/>
                  <a:pt x="11948" y="3634"/>
                  <a:pt x="11917" y="3623"/>
                </a:cubicBezTo>
                <a:cubicBezTo>
                  <a:pt x="11875" y="3609"/>
                  <a:pt x="11863" y="3578"/>
                  <a:pt x="11863" y="3536"/>
                </a:cubicBezTo>
                <a:cubicBezTo>
                  <a:pt x="11863" y="3357"/>
                  <a:pt x="11870" y="3181"/>
                  <a:pt x="11859" y="3005"/>
                </a:cubicBezTo>
                <a:cubicBezTo>
                  <a:pt x="11828" y="2534"/>
                  <a:pt x="11832" y="2062"/>
                  <a:pt x="11814" y="1591"/>
                </a:cubicBezTo>
                <a:cubicBezTo>
                  <a:pt x="11814" y="1571"/>
                  <a:pt x="11826" y="1533"/>
                  <a:pt x="11790" y="1540"/>
                </a:cubicBezTo>
                <a:cubicBezTo>
                  <a:pt x="11754" y="1546"/>
                  <a:pt x="11707" y="1553"/>
                  <a:pt x="11703" y="1606"/>
                </a:cubicBezTo>
                <a:cubicBezTo>
                  <a:pt x="11696" y="1671"/>
                  <a:pt x="11689" y="1738"/>
                  <a:pt x="11680" y="1803"/>
                </a:cubicBezTo>
                <a:cubicBezTo>
                  <a:pt x="11636" y="2177"/>
                  <a:pt x="11620" y="2554"/>
                  <a:pt x="11609" y="2931"/>
                </a:cubicBezTo>
                <a:cubicBezTo>
                  <a:pt x="11607" y="3022"/>
                  <a:pt x="11602" y="3114"/>
                  <a:pt x="11598" y="3205"/>
                </a:cubicBezTo>
                <a:cubicBezTo>
                  <a:pt x="11596" y="3284"/>
                  <a:pt x="11564" y="3301"/>
                  <a:pt x="11495" y="3268"/>
                </a:cubicBezTo>
                <a:cubicBezTo>
                  <a:pt x="11406" y="3223"/>
                  <a:pt x="11375" y="3241"/>
                  <a:pt x="11368" y="3342"/>
                </a:cubicBezTo>
                <a:cubicBezTo>
                  <a:pt x="11357" y="3489"/>
                  <a:pt x="11341" y="3638"/>
                  <a:pt x="11330" y="3786"/>
                </a:cubicBezTo>
                <a:cubicBezTo>
                  <a:pt x="11326" y="3835"/>
                  <a:pt x="11312" y="3862"/>
                  <a:pt x="11257" y="3853"/>
                </a:cubicBezTo>
                <a:cubicBezTo>
                  <a:pt x="11234" y="3848"/>
                  <a:pt x="11210" y="3848"/>
                  <a:pt x="11187" y="3853"/>
                </a:cubicBezTo>
                <a:cubicBezTo>
                  <a:pt x="11136" y="3859"/>
                  <a:pt x="11111" y="3835"/>
                  <a:pt x="11109" y="3786"/>
                </a:cubicBezTo>
                <a:cubicBezTo>
                  <a:pt x="11100" y="3587"/>
                  <a:pt x="11103" y="3386"/>
                  <a:pt x="11085" y="3188"/>
                </a:cubicBezTo>
                <a:cubicBezTo>
                  <a:pt x="11058" y="2882"/>
                  <a:pt x="11078" y="2576"/>
                  <a:pt x="11056" y="2270"/>
                </a:cubicBezTo>
                <a:cubicBezTo>
                  <a:pt x="11036" y="1993"/>
                  <a:pt x="11036" y="1714"/>
                  <a:pt x="11024" y="1435"/>
                </a:cubicBezTo>
                <a:cubicBezTo>
                  <a:pt x="11022" y="1397"/>
                  <a:pt x="11031" y="1354"/>
                  <a:pt x="11002" y="1299"/>
                </a:cubicBezTo>
                <a:cubicBezTo>
                  <a:pt x="10991" y="1424"/>
                  <a:pt x="10978" y="1531"/>
                  <a:pt x="10971" y="1640"/>
                </a:cubicBezTo>
                <a:cubicBezTo>
                  <a:pt x="10935" y="2148"/>
                  <a:pt x="10846" y="2654"/>
                  <a:pt x="10828" y="3165"/>
                </a:cubicBezTo>
                <a:cubicBezTo>
                  <a:pt x="10817" y="3493"/>
                  <a:pt x="10788" y="3821"/>
                  <a:pt x="10768" y="4149"/>
                </a:cubicBezTo>
                <a:cubicBezTo>
                  <a:pt x="10766" y="4190"/>
                  <a:pt x="10763" y="4232"/>
                  <a:pt x="10712" y="4228"/>
                </a:cubicBezTo>
                <a:cubicBezTo>
                  <a:pt x="10670" y="4225"/>
                  <a:pt x="10654" y="4194"/>
                  <a:pt x="10654" y="4149"/>
                </a:cubicBezTo>
                <a:cubicBezTo>
                  <a:pt x="10654" y="4020"/>
                  <a:pt x="10661" y="3888"/>
                  <a:pt x="10636" y="3737"/>
                </a:cubicBezTo>
                <a:cubicBezTo>
                  <a:pt x="10612" y="3795"/>
                  <a:pt x="10594" y="3833"/>
                  <a:pt x="10583" y="3873"/>
                </a:cubicBezTo>
                <a:cubicBezTo>
                  <a:pt x="10574" y="3904"/>
                  <a:pt x="10567" y="3940"/>
                  <a:pt x="10525" y="3931"/>
                </a:cubicBezTo>
                <a:cubicBezTo>
                  <a:pt x="10487" y="3924"/>
                  <a:pt x="10469" y="3897"/>
                  <a:pt x="10467" y="3857"/>
                </a:cubicBezTo>
                <a:cubicBezTo>
                  <a:pt x="10464" y="3770"/>
                  <a:pt x="10460" y="3685"/>
                  <a:pt x="10426" y="3605"/>
                </a:cubicBezTo>
                <a:cubicBezTo>
                  <a:pt x="10422" y="3592"/>
                  <a:pt x="10420" y="3576"/>
                  <a:pt x="10400" y="3571"/>
                </a:cubicBezTo>
                <a:cubicBezTo>
                  <a:pt x="10397" y="3600"/>
                  <a:pt x="10395" y="3627"/>
                  <a:pt x="10393" y="3656"/>
                </a:cubicBezTo>
                <a:cubicBezTo>
                  <a:pt x="10391" y="3699"/>
                  <a:pt x="10386" y="3743"/>
                  <a:pt x="10330" y="3739"/>
                </a:cubicBezTo>
                <a:cubicBezTo>
                  <a:pt x="10284" y="3737"/>
                  <a:pt x="10277" y="3696"/>
                  <a:pt x="10277" y="3656"/>
                </a:cubicBezTo>
                <a:cubicBezTo>
                  <a:pt x="10277" y="3507"/>
                  <a:pt x="10272" y="3359"/>
                  <a:pt x="10250" y="3212"/>
                </a:cubicBezTo>
                <a:cubicBezTo>
                  <a:pt x="10248" y="3192"/>
                  <a:pt x="10250" y="3168"/>
                  <a:pt x="10232" y="3156"/>
                </a:cubicBezTo>
                <a:cubicBezTo>
                  <a:pt x="10150" y="3112"/>
                  <a:pt x="10161" y="3036"/>
                  <a:pt x="10161" y="2962"/>
                </a:cubicBezTo>
                <a:cubicBezTo>
                  <a:pt x="10159" y="2657"/>
                  <a:pt x="10159" y="2351"/>
                  <a:pt x="10147" y="2044"/>
                </a:cubicBezTo>
                <a:cubicBezTo>
                  <a:pt x="10143" y="1939"/>
                  <a:pt x="10143" y="1830"/>
                  <a:pt x="10110" y="1725"/>
                </a:cubicBezTo>
                <a:cubicBezTo>
                  <a:pt x="10103" y="1725"/>
                  <a:pt x="10094" y="1725"/>
                  <a:pt x="10087" y="1725"/>
                </a:cubicBezTo>
                <a:cubicBezTo>
                  <a:pt x="10087" y="1930"/>
                  <a:pt x="10087" y="2132"/>
                  <a:pt x="10087" y="2337"/>
                </a:cubicBezTo>
                <a:cubicBezTo>
                  <a:pt x="10087" y="2549"/>
                  <a:pt x="10027" y="2755"/>
                  <a:pt x="10014" y="2967"/>
                </a:cubicBezTo>
                <a:cubicBezTo>
                  <a:pt x="10014" y="2978"/>
                  <a:pt x="10009" y="2993"/>
                  <a:pt x="10000" y="2998"/>
                </a:cubicBezTo>
                <a:cubicBezTo>
                  <a:pt x="9869" y="3063"/>
                  <a:pt x="9909" y="3192"/>
                  <a:pt x="9904" y="3293"/>
                </a:cubicBezTo>
                <a:cubicBezTo>
                  <a:pt x="9895" y="3475"/>
                  <a:pt x="9877" y="3656"/>
                  <a:pt x="9860" y="3839"/>
                </a:cubicBezTo>
                <a:cubicBezTo>
                  <a:pt x="9855" y="3877"/>
                  <a:pt x="9860" y="3924"/>
                  <a:pt x="9813" y="3926"/>
                </a:cubicBezTo>
                <a:cubicBezTo>
                  <a:pt x="9761" y="3928"/>
                  <a:pt x="9755" y="3882"/>
                  <a:pt x="9750" y="3841"/>
                </a:cubicBezTo>
                <a:cubicBezTo>
                  <a:pt x="9748" y="3817"/>
                  <a:pt x="9757" y="3790"/>
                  <a:pt x="9732" y="3763"/>
                </a:cubicBezTo>
                <a:cubicBezTo>
                  <a:pt x="9677" y="3804"/>
                  <a:pt x="9632" y="3893"/>
                  <a:pt x="9549" y="3839"/>
                </a:cubicBezTo>
                <a:cubicBezTo>
                  <a:pt x="9489" y="3799"/>
                  <a:pt x="9482" y="3721"/>
                  <a:pt x="9478" y="3645"/>
                </a:cubicBezTo>
                <a:cubicBezTo>
                  <a:pt x="9438" y="3661"/>
                  <a:pt x="9453" y="3692"/>
                  <a:pt x="9447" y="3714"/>
                </a:cubicBezTo>
                <a:cubicBezTo>
                  <a:pt x="9440" y="3745"/>
                  <a:pt x="9438" y="3781"/>
                  <a:pt x="9395" y="3781"/>
                </a:cubicBezTo>
                <a:cubicBezTo>
                  <a:pt x="9346" y="3783"/>
                  <a:pt x="9342" y="3741"/>
                  <a:pt x="9340" y="3710"/>
                </a:cubicBezTo>
                <a:cubicBezTo>
                  <a:pt x="9331" y="3603"/>
                  <a:pt x="9333" y="3491"/>
                  <a:pt x="9317" y="3384"/>
                </a:cubicBezTo>
                <a:cubicBezTo>
                  <a:pt x="9286" y="3163"/>
                  <a:pt x="9304" y="2938"/>
                  <a:pt x="9284" y="2717"/>
                </a:cubicBezTo>
                <a:cubicBezTo>
                  <a:pt x="9266" y="2509"/>
                  <a:pt x="9255" y="2302"/>
                  <a:pt x="9228" y="2095"/>
                </a:cubicBezTo>
                <a:cubicBezTo>
                  <a:pt x="9219" y="2181"/>
                  <a:pt x="9206" y="2266"/>
                  <a:pt x="9201" y="2353"/>
                </a:cubicBezTo>
                <a:cubicBezTo>
                  <a:pt x="9190" y="2581"/>
                  <a:pt x="9186" y="2810"/>
                  <a:pt x="9177" y="3038"/>
                </a:cubicBezTo>
                <a:cubicBezTo>
                  <a:pt x="9177" y="3047"/>
                  <a:pt x="9177" y="3056"/>
                  <a:pt x="9177" y="3065"/>
                </a:cubicBezTo>
                <a:cubicBezTo>
                  <a:pt x="9177" y="3101"/>
                  <a:pt x="9175" y="3141"/>
                  <a:pt x="9128" y="3141"/>
                </a:cubicBezTo>
                <a:cubicBezTo>
                  <a:pt x="9087" y="3139"/>
                  <a:pt x="9074" y="3105"/>
                  <a:pt x="9072" y="3067"/>
                </a:cubicBezTo>
                <a:cubicBezTo>
                  <a:pt x="9063" y="2933"/>
                  <a:pt x="9052" y="2799"/>
                  <a:pt x="9041" y="2665"/>
                </a:cubicBezTo>
                <a:cubicBezTo>
                  <a:pt x="9038" y="2623"/>
                  <a:pt x="9041" y="2581"/>
                  <a:pt x="9012" y="2540"/>
                </a:cubicBezTo>
                <a:cubicBezTo>
                  <a:pt x="8978" y="2574"/>
                  <a:pt x="8987" y="2616"/>
                  <a:pt x="8987" y="2654"/>
                </a:cubicBezTo>
                <a:cubicBezTo>
                  <a:pt x="8987" y="2920"/>
                  <a:pt x="8969" y="3185"/>
                  <a:pt x="8947" y="3451"/>
                </a:cubicBezTo>
                <a:cubicBezTo>
                  <a:pt x="8938" y="3560"/>
                  <a:pt x="8916" y="3670"/>
                  <a:pt x="8878" y="3775"/>
                </a:cubicBezTo>
                <a:cubicBezTo>
                  <a:pt x="8862" y="3819"/>
                  <a:pt x="8835" y="3837"/>
                  <a:pt x="8795" y="3808"/>
                </a:cubicBezTo>
                <a:cubicBezTo>
                  <a:pt x="8751" y="3777"/>
                  <a:pt x="8735" y="3792"/>
                  <a:pt x="8733" y="3841"/>
                </a:cubicBezTo>
                <a:cubicBezTo>
                  <a:pt x="8733" y="3862"/>
                  <a:pt x="8728" y="3882"/>
                  <a:pt x="8726" y="3902"/>
                </a:cubicBezTo>
                <a:cubicBezTo>
                  <a:pt x="8724" y="3940"/>
                  <a:pt x="8719" y="3973"/>
                  <a:pt x="8672" y="3973"/>
                </a:cubicBezTo>
                <a:cubicBezTo>
                  <a:pt x="8628" y="3973"/>
                  <a:pt x="8617" y="3937"/>
                  <a:pt x="8617" y="3899"/>
                </a:cubicBezTo>
                <a:cubicBezTo>
                  <a:pt x="8614" y="3734"/>
                  <a:pt x="8619" y="3567"/>
                  <a:pt x="8608" y="3402"/>
                </a:cubicBezTo>
                <a:cubicBezTo>
                  <a:pt x="8585" y="3051"/>
                  <a:pt x="8588" y="2699"/>
                  <a:pt x="8550" y="2351"/>
                </a:cubicBezTo>
                <a:cubicBezTo>
                  <a:pt x="8521" y="2082"/>
                  <a:pt x="8496" y="1812"/>
                  <a:pt x="8494" y="1540"/>
                </a:cubicBezTo>
                <a:cubicBezTo>
                  <a:pt x="8494" y="1526"/>
                  <a:pt x="8489" y="1513"/>
                  <a:pt x="8485" y="1477"/>
                </a:cubicBezTo>
                <a:cubicBezTo>
                  <a:pt x="8452" y="1555"/>
                  <a:pt x="8445" y="1618"/>
                  <a:pt x="8443" y="1680"/>
                </a:cubicBezTo>
                <a:cubicBezTo>
                  <a:pt x="8443" y="1743"/>
                  <a:pt x="8434" y="1805"/>
                  <a:pt x="8434" y="1868"/>
                </a:cubicBezTo>
                <a:cubicBezTo>
                  <a:pt x="8431" y="2057"/>
                  <a:pt x="8429" y="2244"/>
                  <a:pt x="8429" y="2433"/>
                </a:cubicBezTo>
                <a:cubicBezTo>
                  <a:pt x="8429" y="2478"/>
                  <a:pt x="8427" y="2523"/>
                  <a:pt x="8378" y="2540"/>
                </a:cubicBezTo>
                <a:cubicBezTo>
                  <a:pt x="8324" y="2561"/>
                  <a:pt x="8315" y="2603"/>
                  <a:pt x="8313" y="2650"/>
                </a:cubicBezTo>
                <a:cubicBezTo>
                  <a:pt x="8289" y="3011"/>
                  <a:pt x="8264" y="3375"/>
                  <a:pt x="8240" y="3737"/>
                </a:cubicBezTo>
                <a:cubicBezTo>
                  <a:pt x="8237" y="3777"/>
                  <a:pt x="8231" y="3819"/>
                  <a:pt x="8184" y="3819"/>
                </a:cubicBezTo>
                <a:cubicBezTo>
                  <a:pt x="8130" y="3819"/>
                  <a:pt x="8126" y="3777"/>
                  <a:pt x="8126" y="3732"/>
                </a:cubicBezTo>
                <a:cubicBezTo>
                  <a:pt x="8126" y="3589"/>
                  <a:pt x="8126" y="3446"/>
                  <a:pt x="8117" y="3304"/>
                </a:cubicBezTo>
                <a:cubicBezTo>
                  <a:pt x="8072" y="3357"/>
                  <a:pt x="8065" y="3420"/>
                  <a:pt x="8054" y="3480"/>
                </a:cubicBezTo>
                <a:cubicBezTo>
                  <a:pt x="8048" y="3520"/>
                  <a:pt x="8036" y="3558"/>
                  <a:pt x="7990" y="3554"/>
                </a:cubicBezTo>
                <a:cubicBezTo>
                  <a:pt x="7948" y="3549"/>
                  <a:pt x="7941" y="3513"/>
                  <a:pt x="7939" y="3475"/>
                </a:cubicBezTo>
                <a:cubicBezTo>
                  <a:pt x="7939" y="3444"/>
                  <a:pt x="7937" y="3413"/>
                  <a:pt x="7937" y="3382"/>
                </a:cubicBezTo>
                <a:cubicBezTo>
                  <a:pt x="7939" y="3301"/>
                  <a:pt x="7917" y="3246"/>
                  <a:pt x="7821" y="3255"/>
                </a:cubicBezTo>
                <a:cubicBezTo>
                  <a:pt x="7776" y="3259"/>
                  <a:pt x="7761" y="3234"/>
                  <a:pt x="7747" y="3190"/>
                </a:cubicBezTo>
                <a:cubicBezTo>
                  <a:pt x="7725" y="3110"/>
                  <a:pt x="7707" y="3029"/>
                  <a:pt x="7709" y="2947"/>
                </a:cubicBezTo>
                <a:cubicBezTo>
                  <a:pt x="7709" y="2915"/>
                  <a:pt x="7703" y="2882"/>
                  <a:pt x="7660" y="2877"/>
                </a:cubicBezTo>
                <a:cubicBezTo>
                  <a:pt x="7598" y="2871"/>
                  <a:pt x="7596" y="2826"/>
                  <a:pt x="7596" y="2777"/>
                </a:cubicBezTo>
                <a:cubicBezTo>
                  <a:pt x="7596" y="2614"/>
                  <a:pt x="7596" y="2453"/>
                  <a:pt x="7587" y="2291"/>
                </a:cubicBezTo>
                <a:cubicBezTo>
                  <a:pt x="7544" y="2337"/>
                  <a:pt x="7564" y="2391"/>
                  <a:pt x="7560" y="2442"/>
                </a:cubicBezTo>
                <a:cubicBezTo>
                  <a:pt x="7555" y="2487"/>
                  <a:pt x="7558" y="2534"/>
                  <a:pt x="7558" y="2581"/>
                </a:cubicBezTo>
                <a:cubicBezTo>
                  <a:pt x="7558" y="2619"/>
                  <a:pt x="7535" y="2650"/>
                  <a:pt x="7502" y="2643"/>
                </a:cubicBezTo>
                <a:cubicBezTo>
                  <a:pt x="7433" y="2630"/>
                  <a:pt x="7442" y="2677"/>
                  <a:pt x="7439" y="2715"/>
                </a:cubicBezTo>
                <a:cubicBezTo>
                  <a:pt x="7424" y="3009"/>
                  <a:pt x="7401" y="3301"/>
                  <a:pt x="7404" y="3596"/>
                </a:cubicBezTo>
                <a:cubicBezTo>
                  <a:pt x="7404" y="3636"/>
                  <a:pt x="7424" y="3692"/>
                  <a:pt x="7370" y="3710"/>
                </a:cubicBezTo>
                <a:cubicBezTo>
                  <a:pt x="7310" y="3728"/>
                  <a:pt x="7306" y="3661"/>
                  <a:pt x="7274" y="3625"/>
                </a:cubicBezTo>
                <a:cubicBezTo>
                  <a:pt x="7265" y="3632"/>
                  <a:pt x="7259" y="3638"/>
                  <a:pt x="7250" y="3645"/>
                </a:cubicBezTo>
                <a:cubicBezTo>
                  <a:pt x="7167" y="3723"/>
                  <a:pt x="7167" y="3723"/>
                  <a:pt x="7105" y="3621"/>
                </a:cubicBezTo>
                <a:cubicBezTo>
                  <a:pt x="7096" y="3607"/>
                  <a:pt x="7087" y="3600"/>
                  <a:pt x="7071" y="3603"/>
                </a:cubicBezTo>
                <a:cubicBezTo>
                  <a:pt x="7049" y="3605"/>
                  <a:pt x="7033" y="3618"/>
                  <a:pt x="7033" y="3641"/>
                </a:cubicBezTo>
                <a:cubicBezTo>
                  <a:pt x="7029" y="3701"/>
                  <a:pt x="7036" y="3768"/>
                  <a:pt x="6937" y="3745"/>
                </a:cubicBezTo>
                <a:cubicBezTo>
                  <a:pt x="6922" y="3741"/>
                  <a:pt x="6917" y="3770"/>
                  <a:pt x="6911" y="3786"/>
                </a:cubicBezTo>
                <a:cubicBezTo>
                  <a:pt x="6888" y="3837"/>
                  <a:pt x="6864" y="3891"/>
                  <a:pt x="6844" y="3944"/>
                </a:cubicBezTo>
                <a:cubicBezTo>
                  <a:pt x="6832" y="3975"/>
                  <a:pt x="6812" y="3983"/>
                  <a:pt x="6783" y="3978"/>
                </a:cubicBezTo>
                <a:cubicBezTo>
                  <a:pt x="6754" y="3974"/>
                  <a:pt x="6739" y="3955"/>
                  <a:pt x="6736" y="3926"/>
                </a:cubicBezTo>
                <a:cubicBezTo>
                  <a:pt x="6734" y="3904"/>
                  <a:pt x="6734" y="3879"/>
                  <a:pt x="6734" y="3857"/>
                </a:cubicBezTo>
                <a:cubicBezTo>
                  <a:pt x="6732" y="3806"/>
                  <a:pt x="6752" y="3748"/>
                  <a:pt x="6663" y="3745"/>
                </a:cubicBezTo>
                <a:cubicBezTo>
                  <a:pt x="6625" y="3745"/>
                  <a:pt x="6618" y="3699"/>
                  <a:pt x="6618" y="3663"/>
                </a:cubicBezTo>
                <a:cubicBezTo>
                  <a:pt x="6623" y="3471"/>
                  <a:pt x="6594" y="3281"/>
                  <a:pt x="6583" y="3089"/>
                </a:cubicBezTo>
                <a:cubicBezTo>
                  <a:pt x="6578" y="2993"/>
                  <a:pt x="6571" y="2895"/>
                  <a:pt x="6489" y="2824"/>
                </a:cubicBezTo>
                <a:cubicBezTo>
                  <a:pt x="6462" y="2802"/>
                  <a:pt x="6469" y="2766"/>
                  <a:pt x="6469" y="2735"/>
                </a:cubicBezTo>
                <a:cubicBezTo>
                  <a:pt x="6473" y="2438"/>
                  <a:pt x="6420" y="2146"/>
                  <a:pt x="6426" y="1847"/>
                </a:cubicBezTo>
                <a:cubicBezTo>
                  <a:pt x="6420" y="1847"/>
                  <a:pt x="6413" y="1847"/>
                  <a:pt x="6404" y="1847"/>
                </a:cubicBezTo>
                <a:cubicBezTo>
                  <a:pt x="6400" y="1932"/>
                  <a:pt x="6393" y="2019"/>
                  <a:pt x="6388" y="2104"/>
                </a:cubicBezTo>
                <a:cubicBezTo>
                  <a:pt x="6386" y="2146"/>
                  <a:pt x="6391" y="2188"/>
                  <a:pt x="6337" y="2208"/>
                </a:cubicBezTo>
                <a:cubicBezTo>
                  <a:pt x="6286" y="2230"/>
                  <a:pt x="6306" y="2284"/>
                  <a:pt x="6304" y="2322"/>
                </a:cubicBezTo>
                <a:cubicBezTo>
                  <a:pt x="6292" y="2590"/>
                  <a:pt x="6283" y="2860"/>
                  <a:pt x="6281" y="3127"/>
                </a:cubicBezTo>
                <a:cubicBezTo>
                  <a:pt x="6279" y="3277"/>
                  <a:pt x="6234" y="3420"/>
                  <a:pt x="6205" y="3565"/>
                </a:cubicBezTo>
                <a:cubicBezTo>
                  <a:pt x="6199" y="3600"/>
                  <a:pt x="6188" y="3638"/>
                  <a:pt x="6143" y="3634"/>
                </a:cubicBezTo>
                <a:cubicBezTo>
                  <a:pt x="6101" y="3629"/>
                  <a:pt x="6096" y="3592"/>
                  <a:pt x="6089" y="3556"/>
                </a:cubicBezTo>
                <a:cubicBezTo>
                  <a:pt x="6085" y="3534"/>
                  <a:pt x="6080" y="3511"/>
                  <a:pt x="6076" y="3487"/>
                </a:cubicBezTo>
                <a:cubicBezTo>
                  <a:pt x="6025" y="3513"/>
                  <a:pt x="6074" y="3609"/>
                  <a:pt x="5987" y="3600"/>
                </a:cubicBezTo>
                <a:cubicBezTo>
                  <a:pt x="5931" y="3596"/>
                  <a:pt x="5942" y="3540"/>
                  <a:pt x="5906" y="3498"/>
                </a:cubicBezTo>
                <a:cubicBezTo>
                  <a:pt x="5904" y="3567"/>
                  <a:pt x="5895" y="3625"/>
                  <a:pt x="5900" y="3681"/>
                </a:cubicBezTo>
                <a:cubicBezTo>
                  <a:pt x="5906" y="3775"/>
                  <a:pt x="5873" y="3853"/>
                  <a:pt x="5824" y="3928"/>
                </a:cubicBezTo>
                <a:cubicBezTo>
                  <a:pt x="5806" y="3957"/>
                  <a:pt x="5793" y="3986"/>
                  <a:pt x="5755" y="3973"/>
                </a:cubicBezTo>
                <a:cubicBezTo>
                  <a:pt x="5719" y="3962"/>
                  <a:pt x="5710" y="3931"/>
                  <a:pt x="5710" y="3897"/>
                </a:cubicBezTo>
                <a:cubicBezTo>
                  <a:pt x="5708" y="3775"/>
                  <a:pt x="5706" y="3652"/>
                  <a:pt x="5706" y="3529"/>
                </a:cubicBezTo>
                <a:cubicBezTo>
                  <a:pt x="5706" y="3516"/>
                  <a:pt x="5706" y="3500"/>
                  <a:pt x="5706" y="3487"/>
                </a:cubicBezTo>
                <a:cubicBezTo>
                  <a:pt x="5708" y="3444"/>
                  <a:pt x="5701" y="3422"/>
                  <a:pt x="5648" y="3440"/>
                </a:cubicBezTo>
                <a:cubicBezTo>
                  <a:pt x="5583" y="3462"/>
                  <a:pt x="5560" y="3424"/>
                  <a:pt x="5560" y="3362"/>
                </a:cubicBezTo>
                <a:cubicBezTo>
                  <a:pt x="5565" y="3038"/>
                  <a:pt x="5540" y="2717"/>
                  <a:pt x="5529" y="2393"/>
                </a:cubicBezTo>
                <a:cubicBezTo>
                  <a:pt x="5527" y="2326"/>
                  <a:pt x="5516" y="2257"/>
                  <a:pt x="5509" y="2188"/>
                </a:cubicBezTo>
                <a:cubicBezTo>
                  <a:pt x="5480" y="2199"/>
                  <a:pt x="5491" y="2221"/>
                  <a:pt x="5491" y="2237"/>
                </a:cubicBezTo>
                <a:cubicBezTo>
                  <a:pt x="5476" y="2407"/>
                  <a:pt x="5458" y="2578"/>
                  <a:pt x="5442" y="2748"/>
                </a:cubicBezTo>
                <a:cubicBezTo>
                  <a:pt x="5440" y="2761"/>
                  <a:pt x="5438" y="2784"/>
                  <a:pt x="5431" y="2788"/>
                </a:cubicBezTo>
                <a:cubicBezTo>
                  <a:pt x="5344" y="2819"/>
                  <a:pt x="5371" y="2895"/>
                  <a:pt x="5373" y="2953"/>
                </a:cubicBezTo>
                <a:cubicBezTo>
                  <a:pt x="5377" y="3197"/>
                  <a:pt x="5331" y="3438"/>
                  <a:pt x="5333" y="3681"/>
                </a:cubicBezTo>
                <a:cubicBezTo>
                  <a:pt x="5333" y="3712"/>
                  <a:pt x="5328" y="3748"/>
                  <a:pt x="5284" y="3748"/>
                </a:cubicBezTo>
                <a:cubicBezTo>
                  <a:pt x="5248" y="3745"/>
                  <a:pt x="5230" y="3719"/>
                  <a:pt x="5224" y="3685"/>
                </a:cubicBezTo>
                <a:cubicBezTo>
                  <a:pt x="5210" y="3616"/>
                  <a:pt x="5197" y="3547"/>
                  <a:pt x="5172" y="3471"/>
                </a:cubicBezTo>
                <a:cubicBezTo>
                  <a:pt x="5143" y="3578"/>
                  <a:pt x="5067" y="3565"/>
                  <a:pt x="4994" y="3563"/>
                </a:cubicBezTo>
                <a:cubicBezTo>
                  <a:pt x="4951" y="3560"/>
                  <a:pt x="4927" y="3605"/>
                  <a:pt x="4880" y="3609"/>
                </a:cubicBezTo>
                <a:cubicBezTo>
                  <a:pt x="4822" y="3614"/>
                  <a:pt x="4849" y="3679"/>
                  <a:pt x="4835" y="3716"/>
                </a:cubicBezTo>
                <a:cubicBezTo>
                  <a:pt x="4824" y="3748"/>
                  <a:pt x="4815" y="3781"/>
                  <a:pt x="4808" y="3815"/>
                </a:cubicBezTo>
                <a:cubicBezTo>
                  <a:pt x="4802" y="3844"/>
                  <a:pt x="4791" y="3862"/>
                  <a:pt x="4757" y="3862"/>
                </a:cubicBezTo>
                <a:cubicBezTo>
                  <a:pt x="4721" y="3862"/>
                  <a:pt x="4704" y="3841"/>
                  <a:pt x="4701" y="3808"/>
                </a:cubicBezTo>
                <a:cubicBezTo>
                  <a:pt x="4697" y="3754"/>
                  <a:pt x="4697" y="3699"/>
                  <a:pt x="4692" y="3645"/>
                </a:cubicBezTo>
                <a:cubicBezTo>
                  <a:pt x="4688" y="3563"/>
                  <a:pt x="4683" y="3480"/>
                  <a:pt x="4675" y="3397"/>
                </a:cubicBezTo>
                <a:cubicBezTo>
                  <a:pt x="4670" y="3355"/>
                  <a:pt x="4670" y="3306"/>
                  <a:pt x="4610" y="3288"/>
                </a:cubicBezTo>
                <a:cubicBezTo>
                  <a:pt x="4576" y="3279"/>
                  <a:pt x="4583" y="3243"/>
                  <a:pt x="4583" y="3214"/>
                </a:cubicBezTo>
                <a:cubicBezTo>
                  <a:pt x="4581" y="3103"/>
                  <a:pt x="4581" y="2991"/>
                  <a:pt x="4579" y="2880"/>
                </a:cubicBezTo>
                <a:cubicBezTo>
                  <a:pt x="4579" y="2837"/>
                  <a:pt x="4585" y="2795"/>
                  <a:pt x="4516" y="2837"/>
                </a:cubicBezTo>
                <a:cubicBezTo>
                  <a:pt x="4454" y="2873"/>
                  <a:pt x="4438" y="2819"/>
                  <a:pt x="4434" y="2770"/>
                </a:cubicBezTo>
                <a:cubicBezTo>
                  <a:pt x="4420" y="2596"/>
                  <a:pt x="4409" y="2422"/>
                  <a:pt x="4398" y="2248"/>
                </a:cubicBezTo>
                <a:cubicBezTo>
                  <a:pt x="4396" y="2221"/>
                  <a:pt x="4409" y="2179"/>
                  <a:pt x="4371" y="2177"/>
                </a:cubicBezTo>
                <a:cubicBezTo>
                  <a:pt x="4324" y="2177"/>
                  <a:pt x="4342" y="2221"/>
                  <a:pt x="4340" y="2250"/>
                </a:cubicBezTo>
                <a:cubicBezTo>
                  <a:pt x="4313" y="2578"/>
                  <a:pt x="4315" y="2906"/>
                  <a:pt x="4300" y="3237"/>
                </a:cubicBezTo>
                <a:cubicBezTo>
                  <a:pt x="4291" y="3433"/>
                  <a:pt x="4280" y="3629"/>
                  <a:pt x="4277" y="3828"/>
                </a:cubicBezTo>
                <a:cubicBezTo>
                  <a:pt x="4277" y="3864"/>
                  <a:pt x="4271" y="3893"/>
                  <a:pt x="4237" y="3917"/>
                </a:cubicBezTo>
                <a:cubicBezTo>
                  <a:pt x="4184" y="3957"/>
                  <a:pt x="4148" y="3949"/>
                  <a:pt x="4135" y="3882"/>
                </a:cubicBezTo>
                <a:cubicBezTo>
                  <a:pt x="4119" y="3801"/>
                  <a:pt x="4106" y="3719"/>
                  <a:pt x="4097" y="3636"/>
                </a:cubicBezTo>
                <a:cubicBezTo>
                  <a:pt x="4070" y="3393"/>
                  <a:pt x="4045" y="3147"/>
                  <a:pt x="4016" y="2904"/>
                </a:cubicBezTo>
                <a:cubicBezTo>
                  <a:pt x="3994" y="2699"/>
                  <a:pt x="3960" y="2496"/>
                  <a:pt x="3945" y="2291"/>
                </a:cubicBezTo>
                <a:cubicBezTo>
                  <a:pt x="3931" y="2134"/>
                  <a:pt x="3936" y="1977"/>
                  <a:pt x="3934" y="1821"/>
                </a:cubicBezTo>
                <a:cubicBezTo>
                  <a:pt x="3934" y="1807"/>
                  <a:pt x="3931" y="1794"/>
                  <a:pt x="3929" y="1778"/>
                </a:cubicBezTo>
                <a:cubicBezTo>
                  <a:pt x="3896" y="1792"/>
                  <a:pt x="3896" y="1821"/>
                  <a:pt x="3896" y="1845"/>
                </a:cubicBezTo>
                <a:cubicBezTo>
                  <a:pt x="3891" y="2100"/>
                  <a:pt x="3858" y="2351"/>
                  <a:pt x="3862" y="2605"/>
                </a:cubicBezTo>
                <a:cubicBezTo>
                  <a:pt x="3862" y="2668"/>
                  <a:pt x="3885" y="2746"/>
                  <a:pt x="3775" y="2744"/>
                </a:cubicBezTo>
                <a:cubicBezTo>
                  <a:pt x="3748" y="2744"/>
                  <a:pt x="3753" y="2773"/>
                  <a:pt x="3751" y="2790"/>
                </a:cubicBezTo>
                <a:cubicBezTo>
                  <a:pt x="3735" y="2929"/>
                  <a:pt x="3724" y="3069"/>
                  <a:pt x="3706" y="3208"/>
                </a:cubicBezTo>
                <a:cubicBezTo>
                  <a:pt x="3684" y="3391"/>
                  <a:pt x="3655" y="3574"/>
                  <a:pt x="3566" y="3739"/>
                </a:cubicBezTo>
                <a:cubicBezTo>
                  <a:pt x="3550" y="3768"/>
                  <a:pt x="3539" y="3799"/>
                  <a:pt x="3499" y="3788"/>
                </a:cubicBezTo>
                <a:cubicBezTo>
                  <a:pt x="3461" y="3779"/>
                  <a:pt x="3454" y="3745"/>
                  <a:pt x="3454" y="3714"/>
                </a:cubicBezTo>
                <a:cubicBezTo>
                  <a:pt x="3447" y="3551"/>
                  <a:pt x="3443" y="3388"/>
                  <a:pt x="3438" y="3226"/>
                </a:cubicBezTo>
                <a:cubicBezTo>
                  <a:pt x="3427" y="2822"/>
                  <a:pt x="3416" y="2420"/>
                  <a:pt x="3405" y="2017"/>
                </a:cubicBezTo>
                <a:cubicBezTo>
                  <a:pt x="3405" y="1995"/>
                  <a:pt x="3414" y="1959"/>
                  <a:pt x="3378" y="1955"/>
                </a:cubicBezTo>
                <a:cubicBezTo>
                  <a:pt x="3342" y="1950"/>
                  <a:pt x="3347" y="1988"/>
                  <a:pt x="3333" y="2008"/>
                </a:cubicBezTo>
                <a:cubicBezTo>
                  <a:pt x="3271" y="2111"/>
                  <a:pt x="3296" y="2226"/>
                  <a:pt x="3296" y="2335"/>
                </a:cubicBezTo>
                <a:cubicBezTo>
                  <a:pt x="3296" y="2534"/>
                  <a:pt x="3258" y="2728"/>
                  <a:pt x="3260" y="2924"/>
                </a:cubicBezTo>
                <a:cubicBezTo>
                  <a:pt x="3260" y="2951"/>
                  <a:pt x="3258" y="2985"/>
                  <a:pt x="3231" y="2989"/>
                </a:cubicBezTo>
                <a:cubicBezTo>
                  <a:pt x="3155" y="3005"/>
                  <a:pt x="3159" y="3063"/>
                  <a:pt x="3155" y="3114"/>
                </a:cubicBezTo>
                <a:cubicBezTo>
                  <a:pt x="3139" y="3310"/>
                  <a:pt x="3124" y="3507"/>
                  <a:pt x="3113" y="3703"/>
                </a:cubicBezTo>
                <a:cubicBezTo>
                  <a:pt x="3110" y="3772"/>
                  <a:pt x="3081" y="3790"/>
                  <a:pt x="3019" y="3790"/>
                </a:cubicBezTo>
                <a:cubicBezTo>
                  <a:pt x="2952" y="3790"/>
                  <a:pt x="2925" y="3763"/>
                  <a:pt x="2925" y="3699"/>
                </a:cubicBezTo>
                <a:cubicBezTo>
                  <a:pt x="2925" y="3580"/>
                  <a:pt x="2923" y="3464"/>
                  <a:pt x="2918" y="3346"/>
                </a:cubicBezTo>
                <a:cubicBezTo>
                  <a:pt x="2916" y="3293"/>
                  <a:pt x="2905" y="3252"/>
                  <a:pt x="2836" y="3255"/>
                </a:cubicBezTo>
                <a:cubicBezTo>
                  <a:pt x="2760" y="3257"/>
                  <a:pt x="2776" y="3194"/>
                  <a:pt x="2771" y="3150"/>
                </a:cubicBezTo>
                <a:cubicBezTo>
                  <a:pt x="2769" y="3136"/>
                  <a:pt x="2767" y="3123"/>
                  <a:pt x="2764" y="3107"/>
                </a:cubicBezTo>
                <a:cubicBezTo>
                  <a:pt x="2655" y="3163"/>
                  <a:pt x="2648" y="3156"/>
                  <a:pt x="2619" y="3043"/>
                </a:cubicBezTo>
                <a:cubicBezTo>
                  <a:pt x="2572" y="2860"/>
                  <a:pt x="2541" y="2674"/>
                  <a:pt x="2546" y="2485"/>
                </a:cubicBezTo>
                <a:cubicBezTo>
                  <a:pt x="2546" y="2467"/>
                  <a:pt x="2550" y="2445"/>
                  <a:pt x="2519" y="2431"/>
                </a:cubicBezTo>
                <a:cubicBezTo>
                  <a:pt x="2506" y="2514"/>
                  <a:pt x="2499" y="2594"/>
                  <a:pt x="2481" y="2672"/>
                </a:cubicBezTo>
                <a:cubicBezTo>
                  <a:pt x="2398" y="3036"/>
                  <a:pt x="2374" y="3404"/>
                  <a:pt x="2363" y="3777"/>
                </a:cubicBezTo>
                <a:cubicBezTo>
                  <a:pt x="2363" y="3788"/>
                  <a:pt x="2363" y="3799"/>
                  <a:pt x="2363" y="3810"/>
                </a:cubicBezTo>
                <a:cubicBezTo>
                  <a:pt x="2361" y="3850"/>
                  <a:pt x="2358" y="3899"/>
                  <a:pt x="2305" y="3899"/>
                </a:cubicBezTo>
                <a:cubicBezTo>
                  <a:pt x="2258" y="3899"/>
                  <a:pt x="2253" y="3853"/>
                  <a:pt x="2253" y="3815"/>
                </a:cubicBezTo>
                <a:cubicBezTo>
                  <a:pt x="2258" y="3600"/>
                  <a:pt x="2213" y="3388"/>
                  <a:pt x="2215" y="3174"/>
                </a:cubicBezTo>
                <a:cubicBezTo>
                  <a:pt x="2215" y="3161"/>
                  <a:pt x="2218" y="3141"/>
                  <a:pt x="2211" y="3132"/>
                </a:cubicBezTo>
                <a:cubicBezTo>
                  <a:pt x="2068" y="2973"/>
                  <a:pt x="2084" y="2773"/>
                  <a:pt x="2066" y="2581"/>
                </a:cubicBezTo>
                <a:cubicBezTo>
                  <a:pt x="2046" y="2373"/>
                  <a:pt x="2048" y="2163"/>
                  <a:pt x="2035" y="1957"/>
                </a:cubicBezTo>
                <a:cubicBezTo>
                  <a:pt x="2028" y="1852"/>
                  <a:pt x="1963" y="1760"/>
                  <a:pt x="1972" y="1651"/>
                </a:cubicBezTo>
                <a:cubicBezTo>
                  <a:pt x="1974" y="1635"/>
                  <a:pt x="1961" y="1615"/>
                  <a:pt x="1939" y="1620"/>
                </a:cubicBezTo>
                <a:cubicBezTo>
                  <a:pt x="1910" y="1624"/>
                  <a:pt x="1908" y="1651"/>
                  <a:pt x="1908" y="1673"/>
                </a:cubicBezTo>
                <a:cubicBezTo>
                  <a:pt x="1899" y="1807"/>
                  <a:pt x="1892" y="1941"/>
                  <a:pt x="1885" y="2075"/>
                </a:cubicBezTo>
                <a:cubicBezTo>
                  <a:pt x="1870" y="2404"/>
                  <a:pt x="1841" y="2737"/>
                  <a:pt x="1756" y="3056"/>
                </a:cubicBezTo>
                <a:cubicBezTo>
                  <a:pt x="1718" y="3203"/>
                  <a:pt x="1669" y="3353"/>
                  <a:pt x="1611" y="3496"/>
                </a:cubicBezTo>
                <a:cubicBezTo>
                  <a:pt x="1564" y="3609"/>
                  <a:pt x="1555" y="3739"/>
                  <a:pt x="1530" y="3862"/>
                </a:cubicBezTo>
                <a:cubicBezTo>
                  <a:pt x="1524" y="3893"/>
                  <a:pt x="1526" y="3931"/>
                  <a:pt x="1484" y="3931"/>
                </a:cubicBezTo>
                <a:cubicBezTo>
                  <a:pt x="1439" y="3931"/>
                  <a:pt x="1421" y="3904"/>
                  <a:pt x="1412" y="3859"/>
                </a:cubicBezTo>
                <a:cubicBezTo>
                  <a:pt x="1388" y="3748"/>
                  <a:pt x="1374" y="3634"/>
                  <a:pt x="1289" y="3547"/>
                </a:cubicBezTo>
                <a:cubicBezTo>
                  <a:pt x="1263" y="3520"/>
                  <a:pt x="1272" y="3482"/>
                  <a:pt x="1269" y="3449"/>
                </a:cubicBezTo>
                <a:cubicBezTo>
                  <a:pt x="1254" y="3150"/>
                  <a:pt x="1240" y="2851"/>
                  <a:pt x="1222" y="2549"/>
                </a:cubicBezTo>
                <a:cubicBezTo>
                  <a:pt x="1218" y="2487"/>
                  <a:pt x="1200" y="2427"/>
                  <a:pt x="1189" y="2364"/>
                </a:cubicBezTo>
                <a:cubicBezTo>
                  <a:pt x="1185" y="2344"/>
                  <a:pt x="1193" y="2311"/>
                  <a:pt x="1164" y="2308"/>
                </a:cubicBezTo>
                <a:cubicBezTo>
                  <a:pt x="1131" y="2306"/>
                  <a:pt x="1131" y="2340"/>
                  <a:pt x="1129" y="2366"/>
                </a:cubicBezTo>
                <a:cubicBezTo>
                  <a:pt x="1122" y="2491"/>
                  <a:pt x="1118" y="2619"/>
                  <a:pt x="1111" y="2744"/>
                </a:cubicBezTo>
                <a:cubicBezTo>
                  <a:pt x="1109" y="2804"/>
                  <a:pt x="1135" y="2884"/>
                  <a:pt x="1022" y="2875"/>
                </a:cubicBezTo>
                <a:cubicBezTo>
                  <a:pt x="990" y="2873"/>
                  <a:pt x="997" y="2920"/>
                  <a:pt x="995" y="2949"/>
                </a:cubicBezTo>
                <a:cubicBezTo>
                  <a:pt x="984" y="3217"/>
                  <a:pt x="973" y="3487"/>
                  <a:pt x="961" y="3754"/>
                </a:cubicBezTo>
                <a:cubicBezTo>
                  <a:pt x="957" y="3864"/>
                  <a:pt x="950" y="3859"/>
                  <a:pt x="848" y="3833"/>
                </a:cubicBezTo>
                <a:cubicBezTo>
                  <a:pt x="792" y="3817"/>
                  <a:pt x="734" y="3761"/>
                  <a:pt x="662" y="3815"/>
                </a:cubicBezTo>
                <a:cubicBezTo>
                  <a:pt x="627" y="3841"/>
                  <a:pt x="595" y="3797"/>
                  <a:pt x="591" y="3754"/>
                </a:cubicBezTo>
                <a:cubicBezTo>
                  <a:pt x="560" y="3520"/>
                  <a:pt x="515" y="3288"/>
                  <a:pt x="513" y="3051"/>
                </a:cubicBezTo>
                <a:cubicBezTo>
                  <a:pt x="508" y="2565"/>
                  <a:pt x="491" y="2080"/>
                  <a:pt x="479" y="1595"/>
                </a:cubicBezTo>
                <a:cubicBezTo>
                  <a:pt x="479" y="1562"/>
                  <a:pt x="482" y="1528"/>
                  <a:pt x="453" y="1499"/>
                </a:cubicBezTo>
                <a:cubicBezTo>
                  <a:pt x="388" y="1566"/>
                  <a:pt x="352" y="1638"/>
                  <a:pt x="354" y="1738"/>
                </a:cubicBezTo>
                <a:cubicBezTo>
                  <a:pt x="357" y="2237"/>
                  <a:pt x="325" y="2735"/>
                  <a:pt x="319" y="3234"/>
                </a:cubicBezTo>
                <a:cubicBezTo>
                  <a:pt x="316" y="3460"/>
                  <a:pt x="274" y="3683"/>
                  <a:pt x="250" y="3908"/>
                </a:cubicBezTo>
                <a:cubicBezTo>
                  <a:pt x="245" y="3940"/>
                  <a:pt x="243" y="3978"/>
                  <a:pt x="198" y="3973"/>
                </a:cubicBezTo>
                <a:cubicBezTo>
                  <a:pt x="151" y="3969"/>
                  <a:pt x="140" y="3935"/>
                  <a:pt x="140" y="3893"/>
                </a:cubicBezTo>
                <a:cubicBezTo>
                  <a:pt x="138" y="3710"/>
                  <a:pt x="133" y="3527"/>
                  <a:pt x="129" y="3344"/>
                </a:cubicBezTo>
                <a:cubicBezTo>
                  <a:pt x="127" y="3286"/>
                  <a:pt x="127" y="3230"/>
                  <a:pt x="125" y="3172"/>
                </a:cubicBezTo>
                <a:cubicBezTo>
                  <a:pt x="125" y="3161"/>
                  <a:pt x="127" y="3145"/>
                  <a:pt x="122" y="3139"/>
                </a:cubicBezTo>
                <a:cubicBezTo>
                  <a:pt x="0" y="3005"/>
                  <a:pt x="84" y="2851"/>
                  <a:pt x="82" y="2706"/>
                </a:cubicBezTo>
                <a:cubicBezTo>
                  <a:pt x="82" y="2670"/>
                  <a:pt x="100" y="2634"/>
                  <a:pt x="104" y="2596"/>
                </a:cubicBezTo>
                <a:cubicBezTo>
                  <a:pt x="109" y="2565"/>
                  <a:pt x="125" y="2529"/>
                  <a:pt x="149" y="2529"/>
                </a:cubicBezTo>
                <a:cubicBezTo>
                  <a:pt x="270" y="2529"/>
                  <a:pt x="238" y="2438"/>
                  <a:pt x="241" y="2378"/>
                </a:cubicBezTo>
                <a:cubicBezTo>
                  <a:pt x="247" y="2086"/>
                  <a:pt x="247" y="1796"/>
                  <a:pt x="250" y="1504"/>
                </a:cubicBezTo>
                <a:cubicBezTo>
                  <a:pt x="250" y="1372"/>
                  <a:pt x="252" y="1241"/>
                  <a:pt x="252" y="1109"/>
                </a:cubicBezTo>
                <a:cubicBezTo>
                  <a:pt x="252" y="1053"/>
                  <a:pt x="261" y="1013"/>
                  <a:pt x="332" y="1022"/>
                </a:cubicBezTo>
                <a:cubicBezTo>
                  <a:pt x="395" y="1029"/>
                  <a:pt x="379" y="975"/>
                  <a:pt x="381" y="944"/>
                </a:cubicBezTo>
                <a:cubicBezTo>
                  <a:pt x="390" y="676"/>
                  <a:pt x="397" y="406"/>
                  <a:pt x="406" y="138"/>
                </a:cubicBezTo>
                <a:cubicBezTo>
                  <a:pt x="408" y="87"/>
                  <a:pt x="386" y="7"/>
                  <a:pt x="457" y="4"/>
                </a:cubicBezTo>
                <a:cubicBezTo>
                  <a:pt x="535" y="0"/>
                  <a:pt x="508" y="82"/>
                  <a:pt x="515" y="131"/>
                </a:cubicBezTo>
                <a:cubicBezTo>
                  <a:pt x="557" y="475"/>
                  <a:pt x="540" y="823"/>
                  <a:pt x="566" y="1167"/>
                </a:cubicBezTo>
                <a:cubicBezTo>
                  <a:pt x="591" y="1495"/>
                  <a:pt x="589" y="1823"/>
                  <a:pt x="602" y="2152"/>
                </a:cubicBezTo>
                <a:cubicBezTo>
                  <a:pt x="615" y="2431"/>
                  <a:pt x="615" y="2712"/>
                  <a:pt x="622" y="2991"/>
                </a:cubicBezTo>
                <a:cubicBezTo>
                  <a:pt x="622" y="3031"/>
                  <a:pt x="624" y="3065"/>
                  <a:pt x="682" y="3056"/>
                </a:cubicBezTo>
                <a:cubicBezTo>
                  <a:pt x="725" y="3049"/>
                  <a:pt x="740" y="3083"/>
                  <a:pt x="740" y="3123"/>
                </a:cubicBezTo>
                <a:cubicBezTo>
                  <a:pt x="740" y="3176"/>
                  <a:pt x="743" y="3232"/>
                  <a:pt x="747" y="3286"/>
                </a:cubicBezTo>
                <a:cubicBezTo>
                  <a:pt x="749" y="3319"/>
                  <a:pt x="743" y="3373"/>
                  <a:pt x="798" y="3366"/>
                </a:cubicBezTo>
                <a:cubicBezTo>
                  <a:pt x="843" y="3362"/>
                  <a:pt x="885" y="3344"/>
                  <a:pt x="885" y="3279"/>
                </a:cubicBezTo>
                <a:cubicBezTo>
                  <a:pt x="883" y="3203"/>
                  <a:pt x="897" y="3125"/>
                  <a:pt x="897" y="3047"/>
                </a:cubicBezTo>
                <a:cubicBezTo>
                  <a:pt x="894" y="2840"/>
                  <a:pt x="910" y="2628"/>
                  <a:pt x="984" y="2440"/>
                </a:cubicBezTo>
                <a:cubicBezTo>
                  <a:pt x="1068" y="2226"/>
                  <a:pt x="1024" y="2015"/>
                  <a:pt x="1051" y="1803"/>
                </a:cubicBezTo>
                <a:cubicBezTo>
                  <a:pt x="1064" y="1702"/>
                  <a:pt x="1102" y="1611"/>
                  <a:pt x="1129" y="1515"/>
                </a:cubicBezTo>
                <a:cubicBezTo>
                  <a:pt x="1135" y="1486"/>
                  <a:pt x="1162" y="1468"/>
                  <a:pt x="1196" y="1473"/>
                </a:cubicBezTo>
                <a:cubicBezTo>
                  <a:pt x="1231" y="1479"/>
                  <a:pt x="1236" y="1511"/>
                  <a:pt x="1236" y="1540"/>
                </a:cubicBezTo>
                <a:cubicBezTo>
                  <a:pt x="1236" y="1707"/>
                  <a:pt x="1263" y="1870"/>
                  <a:pt x="1272" y="2035"/>
                </a:cubicBezTo>
                <a:cubicBezTo>
                  <a:pt x="1278" y="2195"/>
                  <a:pt x="1305" y="2351"/>
                  <a:pt x="1338" y="2507"/>
                </a:cubicBezTo>
                <a:cubicBezTo>
                  <a:pt x="1363" y="2616"/>
                  <a:pt x="1352" y="2735"/>
                  <a:pt x="1359" y="2848"/>
                </a:cubicBezTo>
                <a:cubicBezTo>
                  <a:pt x="1367" y="3036"/>
                  <a:pt x="1376" y="3226"/>
                  <a:pt x="1385" y="3413"/>
                </a:cubicBezTo>
                <a:cubicBezTo>
                  <a:pt x="1388" y="3444"/>
                  <a:pt x="1388" y="3475"/>
                  <a:pt x="1408" y="3502"/>
                </a:cubicBezTo>
                <a:cubicBezTo>
                  <a:pt x="1428" y="3529"/>
                  <a:pt x="1448" y="3560"/>
                  <a:pt x="1481" y="3554"/>
                </a:cubicBezTo>
                <a:cubicBezTo>
                  <a:pt x="1508" y="3549"/>
                  <a:pt x="1499" y="3509"/>
                  <a:pt x="1510" y="3489"/>
                </a:cubicBezTo>
                <a:cubicBezTo>
                  <a:pt x="1595" y="3342"/>
                  <a:pt x="1577" y="3161"/>
                  <a:pt x="1669" y="3016"/>
                </a:cubicBezTo>
                <a:cubicBezTo>
                  <a:pt x="1691" y="2982"/>
                  <a:pt x="1693" y="2933"/>
                  <a:pt x="1700" y="2893"/>
                </a:cubicBezTo>
                <a:cubicBezTo>
                  <a:pt x="1767" y="2485"/>
                  <a:pt x="1787" y="2071"/>
                  <a:pt x="1823" y="1660"/>
                </a:cubicBezTo>
                <a:cubicBezTo>
                  <a:pt x="1845" y="1392"/>
                  <a:pt x="1847" y="1122"/>
                  <a:pt x="1887" y="857"/>
                </a:cubicBezTo>
                <a:cubicBezTo>
                  <a:pt x="1890" y="837"/>
                  <a:pt x="1887" y="817"/>
                  <a:pt x="1894" y="796"/>
                </a:cubicBezTo>
                <a:cubicBezTo>
                  <a:pt x="1901" y="774"/>
                  <a:pt x="1916" y="754"/>
                  <a:pt x="1941" y="752"/>
                </a:cubicBezTo>
                <a:cubicBezTo>
                  <a:pt x="1968" y="750"/>
                  <a:pt x="1983" y="770"/>
                  <a:pt x="1990" y="792"/>
                </a:cubicBezTo>
                <a:cubicBezTo>
                  <a:pt x="2003" y="830"/>
                  <a:pt x="2017" y="868"/>
                  <a:pt x="2021" y="908"/>
                </a:cubicBezTo>
                <a:cubicBezTo>
                  <a:pt x="2039" y="1053"/>
                  <a:pt x="2055" y="1198"/>
                  <a:pt x="2070" y="1341"/>
                </a:cubicBezTo>
                <a:cubicBezTo>
                  <a:pt x="2073" y="1361"/>
                  <a:pt x="2068" y="1390"/>
                  <a:pt x="2079" y="1399"/>
                </a:cubicBezTo>
                <a:cubicBezTo>
                  <a:pt x="2186" y="1477"/>
                  <a:pt x="2142" y="1593"/>
                  <a:pt x="2149" y="1691"/>
                </a:cubicBezTo>
                <a:cubicBezTo>
                  <a:pt x="2164" y="1908"/>
                  <a:pt x="2164" y="2125"/>
                  <a:pt x="2173" y="2342"/>
                </a:cubicBezTo>
                <a:cubicBezTo>
                  <a:pt x="2175" y="2380"/>
                  <a:pt x="2162" y="2440"/>
                  <a:pt x="2244" y="2409"/>
                </a:cubicBezTo>
                <a:cubicBezTo>
                  <a:pt x="2276" y="2398"/>
                  <a:pt x="2294" y="2445"/>
                  <a:pt x="2294" y="2482"/>
                </a:cubicBezTo>
                <a:cubicBezTo>
                  <a:pt x="2294" y="2583"/>
                  <a:pt x="2307" y="2681"/>
                  <a:pt x="2323" y="2781"/>
                </a:cubicBezTo>
                <a:cubicBezTo>
                  <a:pt x="2325" y="2797"/>
                  <a:pt x="2325" y="2819"/>
                  <a:pt x="2347" y="2819"/>
                </a:cubicBezTo>
                <a:cubicBezTo>
                  <a:pt x="2369" y="2819"/>
                  <a:pt x="2369" y="2797"/>
                  <a:pt x="2372" y="2781"/>
                </a:cubicBezTo>
                <a:cubicBezTo>
                  <a:pt x="2390" y="2634"/>
                  <a:pt x="2407" y="2487"/>
                  <a:pt x="2421" y="2340"/>
                </a:cubicBezTo>
                <a:cubicBezTo>
                  <a:pt x="2441" y="2152"/>
                  <a:pt x="2477" y="1970"/>
                  <a:pt x="2521" y="1787"/>
                </a:cubicBezTo>
                <a:cubicBezTo>
                  <a:pt x="2530" y="1752"/>
                  <a:pt x="2555" y="1731"/>
                  <a:pt x="2586" y="1734"/>
                </a:cubicBezTo>
                <a:cubicBezTo>
                  <a:pt x="2624" y="1736"/>
                  <a:pt x="2633" y="1767"/>
                  <a:pt x="2635" y="1803"/>
                </a:cubicBezTo>
                <a:cubicBezTo>
                  <a:pt x="2646" y="2086"/>
                  <a:pt x="2657" y="2366"/>
                  <a:pt x="2668" y="2650"/>
                </a:cubicBezTo>
                <a:cubicBezTo>
                  <a:pt x="2668" y="2668"/>
                  <a:pt x="2668" y="2683"/>
                  <a:pt x="2671" y="2701"/>
                </a:cubicBezTo>
                <a:cubicBezTo>
                  <a:pt x="2673" y="2726"/>
                  <a:pt x="2673" y="2759"/>
                  <a:pt x="2704" y="2761"/>
                </a:cubicBezTo>
                <a:cubicBezTo>
                  <a:pt x="2738" y="2766"/>
                  <a:pt x="2744" y="2735"/>
                  <a:pt x="2749" y="2710"/>
                </a:cubicBezTo>
                <a:cubicBezTo>
                  <a:pt x="2755" y="2670"/>
                  <a:pt x="2773" y="2630"/>
                  <a:pt x="2816" y="2636"/>
                </a:cubicBezTo>
                <a:cubicBezTo>
                  <a:pt x="2858" y="2643"/>
                  <a:pt x="2863" y="2688"/>
                  <a:pt x="2863" y="2726"/>
                </a:cubicBezTo>
                <a:cubicBezTo>
                  <a:pt x="2860" y="2788"/>
                  <a:pt x="2863" y="2835"/>
                  <a:pt x="2952" y="2797"/>
                </a:cubicBezTo>
                <a:cubicBezTo>
                  <a:pt x="2996" y="2777"/>
                  <a:pt x="3014" y="2819"/>
                  <a:pt x="3014" y="2862"/>
                </a:cubicBezTo>
                <a:cubicBezTo>
                  <a:pt x="3014" y="2953"/>
                  <a:pt x="3014" y="3045"/>
                  <a:pt x="3014" y="3136"/>
                </a:cubicBezTo>
                <a:cubicBezTo>
                  <a:pt x="3028" y="3139"/>
                  <a:pt x="3034" y="3141"/>
                  <a:pt x="3043" y="3141"/>
                </a:cubicBezTo>
              </a:path>
            </a:pathLst>
          </a:custGeom>
          <a:solidFill>
            <a:srgbClr val="0070C0"/>
          </a:solidFill>
          <a:ln>
            <a:noFill/>
          </a:ln>
          <a:effectLst/>
        </p:spPr>
        <p:txBody>
          <a:bodyPr wrap="none" anchor="ctr"/>
          <a:lstStyle/>
          <a:p>
            <a:endParaRPr lang="x-none"/>
          </a:p>
        </p:txBody>
      </p:sp>
      <p:sp>
        <p:nvSpPr>
          <p:cNvPr id="55" name="TextBox 54">
            <a:extLst>
              <a:ext uri="{FF2B5EF4-FFF2-40B4-BE49-F238E27FC236}">
                <a16:creationId xmlns:a16="http://schemas.microsoft.com/office/drawing/2014/main" id="{797FCED6-7D2F-4047-AB93-FDFEC89A18DB}"/>
              </a:ext>
            </a:extLst>
          </p:cNvPr>
          <p:cNvSpPr txBox="1"/>
          <p:nvPr/>
        </p:nvSpPr>
        <p:spPr>
          <a:xfrm>
            <a:off x="2062663" y="1573963"/>
            <a:ext cx="1231427"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Mevcut Durum</a:t>
            </a:r>
          </a:p>
        </p:txBody>
      </p:sp>
      <p:sp>
        <p:nvSpPr>
          <p:cNvPr id="57" name="TextBox 56">
            <a:extLst>
              <a:ext uri="{FF2B5EF4-FFF2-40B4-BE49-F238E27FC236}">
                <a16:creationId xmlns:a16="http://schemas.microsoft.com/office/drawing/2014/main" id="{3EDE1F53-A783-CB44-87AC-9AD916B515B9}"/>
              </a:ext>
            </a:extLst>
          </p:cNvPr>
          <p:cNvSpPr txBox="1"/>
          <p:nvPr/>
        </p:nvSpPr>
        <p:spPr>
          <a:xfrm>
            <a:off x="2069079" y="1821613"/>
            <a:ext cx="1218603"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spc="0" dirty="0"/>
              <a:t>- Debi Ölçümü -</a:t>
            </a:r>
          </a:p>
        </p:txBody>
      </p:sp>
      <p:sp>
        <p:nvSpPr>
          <p:cNvPr id="58" name="TextBox 57">
            <a:extLst>
              <a:ext uri="{FF2B5EF4-FFF2-40B4-BE49-F238E27FC236}">
                <a16:creationId xmlns:a16="http://schemas.microsoft.com/office/drawing/2014/main" id="{84D34C28-C1A3-9D43-B695-1DD2B1CFD8D4}"/>
              </a:ext>
            </a:extLst>
          </p:cNvPr>
          <p:cNvSpPr txBox="1"/>
          <p:nvPr/>
        </p:nvSpPr>
        <p:spPr>
          <a:xfrm>
            <a:off x="1875922" y="3796463"/>
            <a:ext cx="1604928"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spc="0" dirty="0"/>
              <a:t>- Güç Tüketimi (kW) -</a:t>
            </a:r>
          </a:p>
        </p:txBody>
      </p:sp>
      <p:cxnSp>
        <p:nvCxnSpPr>
          <p:cNvPr id="53" name="Straight Connector 52">
            <a:extLst>
              <a:ext uri="{FF2B5EF4-FFF2-40B4-BE49-F238E27FC236}">
                <a16:creationId xmlns:a16="http://schemas.microsoft.com/office/drawing/2014/main" id="{7A7F8657-5FCC-D641-97FA-19AD5FF88E9B}"/>
              </a:ext>
            </a:extLst>
          </p:cNvPr>
          <p:cNvCxnSpPr>
            <a:cxnSpLocks/>
          </p:cNvCxnSpPr>
          <p:nvPr/>
        </p:nvCxnSpPr>
        <p:spPr>
          <a:xfrm>
            <a:off x="4610100" y="1842048"/>
            <a:ext cx="6448503"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B8C72606-C22C-ED4C-8038-FECED825C9B1}"/>
              </a:ext>
            </a:extLst>
          </p:cNvPr>
          <p:cNvGrpSpPr/>
          <p:nvPr/>
        </p:nvGrpSpPr>
        <p:grpSpPr>
          <a:xfrm>
            <a:off x="5018354" y="825211"/>
            <a:ext cx="5253054" cy="468304"/>
            <a:chOff x="3469473" y="1273623"/>
            <a:chExt cx="5253054" cy="468304"/>
          </a:xfrm>
        </p:grpSpPr>
        <p:sp>
          <p:nvSpPr>
            <p:cNvPr id="54" name="Rounded Rectangle 53">
              <a:extLst>
                <a:ext uri="{FF2B5EF4-FFF2-40B4-BE49-F238E27FC236}">
                  <a16:creationId xmlns:a16="http://schemas.microsoft.com/office/drawing/2014/main" id="{7BBA07C4-E98A-DE4B-8A40-1ADFF3947C2E}"/>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latin typeface="Verdana" panose="020B0604030504040204" pitchFamily="34" charset="0"/>
                <a:ea typeface="Verdana" panose="020B0604030504040204" pitchFamily="34" charset="0"/>
                <a:cs typeface="Verdana" panose="020B0604030504040204" pitchFamily="34" charset="0"/>
              </a:endParaRPr>
            </a:p>
          </p:txBody>
        </p:sp>
        <p:sp>
          <p:nvSpPr>
            <p:cNvPr id="56" name="TextBox 55">
              <a:extLst>
                <a:ext uri="{FF2B5EF4-FFF2-40B4-BE49-F238E27FC236}">
                  <a16:creationId xmlns:a16="http://schemas.microsoft.com/office/drawing/2014/main" id="{D1C54985-D5D6-414D-B27B-0004DC6D88D9}"/>
                </a:ext>
              </a:extLst>
            </p:cNvPr>
            <p:cNvSpPr txBox="1"/>
            <p:nvPr/>
          </p:nvSpPr>
          <p:spPr>
            <a:xfrm>
              <a:off x="3773106" y="1354832"/>
              <a:ext cx="4645824"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Kompresör Değişimi ile Sağlanacak Tasarruf</a:t>
              </a:r>
            </a:p>
          </p:txBody>
        </p:sp>
      </p:grpSp>
    </p:spTree>
    <p:extLst>
      <p:ext uri="{BB962C8B-B14F-4D97-AF65-F5344CB8AC3E}">
        <p14:creationId xmlns:p14="http://schemas.microsoft.com/office/powerpoint/2010/main" val="368567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decel="100000" fill="hold" nodeType="withEffect">
                                  <p:stCondLst>
                                    <p:cond delay="700"/>
                                  </p:stCondLst>
                                  <p:childTnLst>
                                    <p:animMotion origin="layout" path="M 3.95833E-6 -3.7037E-7 L -0.02435 -0.00023 " pathEditMode="relative" rAng="0" ptsTypes="AA">
                                      <p:cBhvr>
                                        <p:cTn id="9" dur="1500" spd="-100000" fill="hold"/>
                                        <p:tgtEl>
                                          <p:spTgt spid="7"/>
                                        </p:tgtEl>
                                        <p:attrNameLst>
                                          <p:attrName>ppt_x</p:attrName>
                                          <p:attrName>ppt_y</p:attrName>
                                        </p:attrNameLst>
                                      </p:cBhvr>
                                      <p:rCtr x="-1224" y="0"/>
                                    </p:animMotion>
                                  </p:childTnLst>
                                </p:cTn>
                              </p:par>
                              <p:par>
                                <p:cTn id="10" presetID="10" presetClass="entr" presetSubtype="0" fill="hold" nodeType="withEffect">
                                  <p:stCondLst>
                                    <p:cond delay="7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42" presetClass="path" presetSubtype="0" decel="100000" fill="hold" nodeType="withEffect">
                                  <p:stCondLst>
                                    <p:cond delay="700"/>
                                  </p:stCondLst>
                                  <p:childTnLst>
                                    <p:animMotion origin="layout" path="M 3.95833E-6 -3.7037E-7 L -0.02435 -0.00023 " pathEditMode="relative" rAng="0" ptsTypes="AA">
                                      <p:cBhvr>
                                        <p:cTn id="14" dur="1500" spd="-100000" fill="hold"/>
                                        <p:tgtEl>
                                          <p:spTgt spid="8"/>
                                        </p:tgtEl>
                                        <p:attrNameLst>
                                          <p:attrName>ppt_x</p:attrName>
                                          <p:attrName>ppt_y</p:attrName>
                                        </p:attrNameLst>
                                      </p:cBhvr>
                                      <p:rCtr x="-1224" y="0"/>
                                    </p:animMotion>
                                  </p:childTnLst>
                                </p:cTn>
                              </p:par>
                              <p:par>
                                <p:cTn id="15" presetID="16" presetClass="entr" presetSubtype="37" fill="hold" nodeType="withEffect">
                                  <p:stCondLst>
                                    <p:cond delay="500"/>
                                  </p:stCondLst>
                                  <p:childTnLst>
                                    <p:set>
                                      <p:cBhvr>
                                        <p:cTn id="16" dur="1" fill="hold">
                                          <p:stCondLst>
                                            <p:cond delay="0"/>
                                          </p:stCondLst>
                                        </p:cTn>
                                        <p:tgtEl>
                                          <p:spTgt spid="59"/>
                                        </p:tgtEl>
                                        <p:attrNameLst>
                                          <p:attrName>style.visibility</p:attrName>
                                        </p:attrNameLst>
                                      </p:cBhvr>
                                      <p:to>
                                        <p:strVal val="visible"/>
                                      </p:to>
                                    </p:set>
                                    <p:animEffect transition="in" filter="barn(outVertical)">
                                      <p:cBhvr>
                                        <p:cTn id="17" dur="300"/>
                                        <p:tgtEl>
                                          <p:spTgt spid="59"/>
                                        </p:tgtEl>
                                      </p:cBhvr>
                                    </p:animEffect>
                                  </p:childTnLst>
                                </p:cTn>
                              </p:par>
                              <p:par>
                                <p:cTn id="18" presetID="16" presetClass="entr" presetSubtype="37"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300"/>
                                        <p:tgtEl>
                                          <p:spTgt spid="11"/>
                                        </p:tgtEl>
                                      </p:cBhvr>
                                    </p:animEffect>
                                  </p:childTnLst>
                                </p:cTn>
                              </p:par>
                              <p:par>
                                <p:cTn id="21" presetID="10" presetClass="entr" presetSubtype="0" fill="hold" nodeType="withEffect">
                                  <p:stCondLst>
                                    <p:cond delay="7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42" presetClass="path" presetSubtype="0" decel="100000" fill="hold" nodeType="withEffect">
                                  <p:stCondLst>
                                    <p:cond delay="700"/>
                                  </p:stCondLst>
                                  <p:childTnLst>
                                    <p:animMotion origin="layout" path="M 4.16667E-7 7.40741E-7 L 4.16667E-7 0.03542 " pathEditMode="relative" rAng="0" ptsTypes="AA">
                                      <p:cBhvr>
                                        <p:cTn id="25" dur="1500" spd="-100000" fill="hold"/>
                                        <p:tgtEl>
                                          <p:spTgt spid="9"/>
                                        </p:tgtEl>
                                        <p:attrNameLst>
                                          <p:attrName>ppt_x</p:attrName>
                                          <p:attrName>ppt_y</p:attrName>
                                        </p:attrNameLst>
                                      </p:cBhvr>
                                      <p:rCtr x="0" y="1759"/>
                                    </p:animMotion>
                                  </p:childTnLst>
                                </p:cTn>
                              </p:par>
                              <p:par>
                                <p:cTn id="26" presetID="10" presetClass="entr" presetSubtype="0" fill="hold" nodeType="withEffect">
                                  <p:stCondLst>
                                    <p:cond delay="7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par>
                                <p:cTn id="29" presetID="42" presetClass="path" presetSubtype="0" decel="100000" fill="hold" nodeType="withEffect">
                                  <p:stCondLst>
                                    <p:cond delay="700"/>
                                  </p:stCondLst>
                                  <p:childTnLst>
                                    <p:animMotion origin="layout" path="M 4.16667E-7 7.40741E-7 L 4.16667E-7 0.03542 " pathEditMode="relative" rAng="0" ptsTypes="AA">
                                      <p:cBhvr>
                                        <p:cTn id="30" dur="1500" spd="-100000" fill="hold"/>
                                        <p:tgtEl>
                                          <p:spTgt spid="10"/>
                                        </p:tgtEl>
                                        <p:attrNameLst>
                                          <p:attrName>ppt_x</p:attrName>
                                          <p:attrName>ppt_y</p:attrName>
                                        </p:attrNameLst>
                                      </p:cBhvr>
                                      <p:rCtr x="0" y="1759"/>
                                    </p:animMotion>
                                  </p:childTnLst>
                                </p:cTn>
                              </p:par>
                              <p:par>
                                <p:cTn id="31" presetID="10" presetClass="entr" presetSubtype="0" fill="hold" grpId="0" nodeType="withEffect">
                                  <p:stCondLst>
                                    <p:cond delay="50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1000"/>
                                        <p:tgtEl>
                                          <p:spTgt spid="55"/>
                                        </p:tgtEl>
                                      </p:cBhvr>
                                    </p:animEffect>
                                  </p:childTnLst>
                                </p:cTn>
                              </p:par>
                              <p:par>
                                <p:cTn id="34" presetID="42" presetClass="path" presetSubtype="0" decel="100000" fill="hold" grpId="1" nodeType="withEffect">
                                  <p:stCondLst>
                                    <p:cond delay="500"/>
                                  </p:stCondLst>
                                  <p:childTnLst>
                                    <p:animMotion origin="layout" path="M 4.16667E-7 7.40741E-7 L 4.16667E-7 0.03542 " pathEditMode="relative" rAng="0" ptsTypes="AA">
                                      <p:cBhvr>
                                        <p:cTn id="35" dur="1500" spd="-100000" fill="hold"/>
                                        <p:tgtEl>
                                          <p:spTgt spid="55"/>
                                        </p:tgtEl>
                                        <p:attrNameLst>
                                          <p:attrName>ppt_x</p:attrName>
                                          <p:attrName>ppt_y</p:attrName>
                                        </p:attrNameLst>
                                      </p:cBhvr>
                                      <p:rCtr x="0" y="1759"/>
                                    </p:animMotion>
                                  </p:childTnLst>
                                </p:cTn>
                              </p:par>
                              <p:par>
                                <p:cTn id="36" presetID="10" presetClass="entr" presetSubtype="0" fill="hold" grpId="0" nodeType="withEffect">
                                  <p:stCondLst>
                                    <p:cond delay="60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1000"/>
                                        <p:tgtEl>
                                          <p:spTgt spid="57"/>
                                        </p:tgtEl>
                                      </p:cBhvr>
                                    </p:animEffect>
                                  </p:childTnLst>
                                </p:cTn>
                              </p:par>
                              <p:par>
                                <p:cTn id="39" presetID="42" presetClass="path" presetSubtype="0" decel="100000" fill="hold" grpId="1" nodeType="withEffect">
                                  <p:stCondLst>
                                    <p:cond delay="600"/>
                                  </p:stCondLst>
                                  <p:childTnLst>
                                    <p:animMotion origin="layout" path="M 4.16667E-7 7.40741E-7 L 4.16667E-7 0.03542 " pathEditMode="relative" rAng="0" ptsTypes="AA">
                                      <p:cBhvr>
                                        <p:cTn id="40" dur="1500" spd="-100000" fill="hold"/>
                                        <p:tgtEl>
                                          <p:spTgt spid="57"/>
                                        </p:tgtEl>
                                        <p:attrNameLst>
                                          <p:attrName>ppt_x</p:attrName>
                                          <p:attrName>ppt_y</p:attrName>
                                        </p:attrNameLst>
                                      </p:cBhvr>
                                      <p:rCtr x="0" y="1759"/>
                                    </p:animMotion>
                                  </p:childTnLst>
                                </p:cTn>
                              </p:par>
                              <p:par>
                                <p:cTn id="41" presetID="22" presetClass="entr" presetSubtype="8" fill="hold" grpId="0" nodeType="withEffect">
                                  <p:stCondLst>
                                    <p:cond delay="100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2000"/>
                                        <p:tgtEl>
                                          <p:spTgt spid="16"/>
                                        </p:tgtEl>
                                      </p:cBhvr>
                                    </p:animEffect>
                                  </p:childTnLst>
                                </p:cTn>
                              </p:par>
                              <p:par>
                                <p:cTn id="44" presetID="22" presetClass="entr" presetSubtype="8" fill="hold" grpId="0" nodeType="withEffect">
                                  <p:stCondLst>
                                    <p:cond delay="100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2000"/>
                                        <p:tgtEl>
                                          <p:spTgt spid="15"/>
                                        </p:tgtEl>
                                      </p:cBhvr>
                                    </p:animEffect>
                                  </p:childTnLst>
                                </p:cTn>
                              </p:par>
                              <p:par>
                                <p:cTn id="47" presetID="10" presetClass="entr" presetSubtype="0" fill="hold" grpId="0" nodeType="withEffect">
                                  <p:stCondLst>
                                    <p:cond delay="60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1000"/>
                                        <p:tgtEl>
                                          <p:spTgt spid="58"/>
                                        </p:tgtEl>
                                      </p:cBhvr>
                                    </p:animEffect>
                                  </p:childTnLst>
                                </p:cTn>
                              </p:par>
                              <p:par>
                                <p:cTn id="50" presetID="42" presetClass="path" presetSubtype="0" decel="100000" fill="hold" grpId="1" nodeType="withEffect">
                                  <p:stCondLst>
                                    <p:cond delay="600"/>
                                  </p:stCondLst>
                                  <p:childTnLst>
                                    <p:animMotion origin="layout" path="M 4.16667E-7 7.40741E-7 L 4.16667E-7 0.03542 " pathEditMode="relative" rAng="0" ptsTypes="AA">
                                      <p:cBhvr>
                                        <p:cTn id="51" dur="1500" spd="-100000" fill="hold"/>
                                        <p:tgtEl>
                                          <p:spTgt spid="58"/>
                                        </p:tgtEl>
                                        <p:attrNameLst>
                                          <p:attrName>ppt_x</p:attrName>
                                          <p:attrName>ppt_y</p:attrName>
                                        </p:attrNameLst>
                                      </p:cBhvr>
                                      <p:rCtr x="0" y="1759"/>
                                    </p:animMotion>
                                  </p:childTnLst>
                                </p:cTn>
                              </p:par>
                              <p:par>
                                <p:cTn id="52" presetID="10" presetClass="entr" presetSubtype="0" fill="hold" nodeType="withEffect">
                                  <p:stCondLst>
                                    <p:cond delay="260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1000"/>
                                        <p:tgtEl>
                                          <p:spTgt spid="53"/>
                                        </p:tgtEl>
                                      </p:cBhvr>
                                    </p:animEffect>
                                  </p:childTnLst>
                                </p:cTn>
                              </p:par>
                              <p:par>
                                <p:cTn id="55" presetID="42" presetClass="path" presetSubtype="0" decel="100000" fill="hold" nodeType="withEffect">
                                  <p:stCondLst>
                                    <p:cond delay="2600"/>
                                  </p:stCondLst>
                                  <p:childTnLst>
                                    <p:animMotion origin="layout" path="M 1.875E-6 1.48148E-6 L 1.875E-6 0.06227 " pathEditMode="relative" rAng="0" ptsTypes="AA">
                                      <p:cBhvr>
                                        <p:cTn id="56" dur="1500" spd="-100000" fill="hold"/>
                                        <p:tgtEl>
                                          <p:spTgt spid="53"/>
                                        </p:tgtEl>
                                        <p:attrNameLst>
                                          <p:attrName>ppt_x</p:attrName>
                                          <p:attrName>ppt_y</p:attrName>
                                        </p:attrNameLst>
                                      </p:cBhvr>
                                      <p:rCtr x="0" y="3102"/>
                                    </p:animMotion>
                                  </p:childTnLst>
                                </p:cTn>
                              </p:par>
                              <p:par>
                                <p:cTn id="57" presetID="10" presetClass="entr" presetSubtype="0" fill="hold" nodeType="withEffect">
                                  <p:stCondLst>
                                    <p:cond delay="250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childTnLst>
                                </p:cTn>
                              </p:par>
                              <p:par>
                                <p:cTn id="60" presetID="42" presetClass="path" presetSubtype="0" decel="100000" fill="hold" nodeType="withEffect">
                                  <p:stCondLst>
                                    <p:cond delay="2500"/>
                                  </p:stCondLst>
                                  <p:childTnLst>
                                    <p:animMotion origin="layout" path="M 2.29167E-6 -2.59259E-6 L 2.29167E-6 0.05463 " pathEditMode="relative" rAng="0" ptsTypes="AA">
                                      <p:cBhvr>
                                        <p:cTn id="61" dur="1500" spd="-100000" fill="hold"/>
                                        <p:tgtEl>
                                          <p:spTgt spid="3"/>
                                        </p:tgtEl>
                                        <p:attrNameLst>
                                          <p:attrName>ppt_x</p:attrName>
                                          <p:attrName>ppt_y</p:attrName>
                                        </p:attrNameLst>
                                      </p:cBhvr>
                                      <p:rCtr x="0" y="2731"/>
                                    </p:animMotion>
                                  </p:childTnLst>
                                </p:cTn>
                              </p:par>
                              <p:par>
                                <p:cTn id="62" presetID="10" presetClass="entr" presetSubtype="0" fill="hold"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1000"/>
                                        <p:tgtEl>
                                          <p:spTgt spid="52"/>
                                        </p:tgtEl>
                                      </p:cBhvr>
                                    </p:animEffect>
                                  </p:childTnLst>
                                </p:cTn>
                              </p:par>
                              <p:par>
                                <p:cTn id="65" presetID="42" presetClass="path" presetSubtype="0" decel="100000" fill="hold" nodeType="withEffect">
                                  <p:stCondLst>
                                    <p:cond delay="0"/>
                                  </p:stCondLst>
                                  <p:childTnLst>
                                    <p:animMotion origin="layout" path="M 0 -3.7037E-7 L 0 0.03542 " pathEditMode="relative" rAng="0" ptsTypes="AA">
                                      <p:cBhvr>
                                        <p:cTn id="66" dur="1000" spd="-100000" fill="hold"/>
                                        <p:tgtEl>
                                          <p:spTgt spid="5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55" grpId="0"/>
      <p:bldP spid="55" grpId="1"/>
      <p:bldP spid="57" grpId="0"/>
      <p:bldP spid="57" grpId="1"/>
      <p:bldP spid="58" grpId="0"/>
      <p:bldP spid="5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Freeform 216">
            <a:extLst>
              <a:ext uri="{FF2B5EF4-FFF2-40B4-BE49-F238E27FC236}">
                <a16:creationId xmlns:a16="http://schemas.microsoft.com/office/drawing/2014/main" id="{53D00738-B4DD-804B-8F31-3B7F5CEF0CD2}"/>
              </a:ext>
            </a:extLst>
          </p:cNvPr>
          <p:cNvSpPr/>
          <p:nvPr/>
        </p:nvSpPr>
        <p:spPr>
          <a:xfrm>
            <a:off x="7860724" y="2235557"/>
            <a:ext cx="2693552" cy="1583886"/>
          </a:xfrm>
          <a:custGeom>
            <a:avLst/>
            <a:gdLst>
              <a:gd name="connsiteX0" fmla="*/ 238549 w 2693552"/>
              <a:gd name="connsiteY0" fmla="*/ 0 h 1583886"/>
              <a:gd name="connsiteX1" fmla="*/ 2455003 w 2693552"/>
              <a:gd name="connsiteY1" fmla="*/ 0 h 1583886"/>
              <a:gd name="connsiteX2" fmla="*/ 2693552 w 2693552"/>
              <a:gd name="connsiteY2" fmla="*/ 238549 h 1583886"/>
              <a:gd name="connsiteX3" fmla="*/ 2693552 w 2693552"/>
              <a:gd name="connsiteY3" fmla="*/ 1583886 h 1583886"/>
              <a:gd name="connsiteX4" fmla="*/ 0 w 2693552"/>
              <a:gd name="connsiteY4" fmla="*/ 1583886 h 1583886"/>
              <a:gd name="connsiteX5" fmla="*/ 0 w 2693552"/>
              <a:gd name="connsiteY5" fmla="*/ 238549 h 1583886"/>
              <a:gd name="connsiteX6" fmla="*/ 238549 w 2693552"/>
              <a:gd name="connsiteY6" fmla="*/ 0 h 158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552" h="1583886">
                <a:moveTo>
                  <a:pt x="238549" y="0"/>
                </a:moveTo>
                <a:lnTo>
                  <a:pt x="2455003" y="0"/>
                </a:lnTo>
                <a:cubicBezTo>
                  <a:pt x="2586750" y="0"/>
                  <a:pt x="2693552" y="106802"/>
                  <a:pt x="2693552" y="238549"/>
                </a:cubicBezTo>
                <a:lnTo>
                  <a:pt x="2693552" y="1583886"/>
                </a:lnTo>
                <a:lnTo>
                  <a:pt x="0" y="1583886"/>
                </a:lnTo>
                <a:lnTo>
                  <a:pt x="0" y="238549"/>
                </a:lnTo>
                <a:cubicBezTo>
                  <a:pt x="0" y="106802"/>
                  <a:pt x="106802" y="0"/>
                  <a:pt x="238549" y="0"/>
                </a:cubicBezTo>
                <a:close/>
              </a:path>
            </a:pathLst>
          </a:custGeom>
          <a:solidFill>
            <a:schemeClr val="bg1"/>
          </a:solidFill>
          <a:ln>
            <a:noFill/>
          </a:ln>
          <a:effectLst>
            <a:outerShdw blurRad="2286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sp>
        <p:nvSpPr>
          <p:cNvPr id="216" name="Freeform 215">
            <a:extLst>
              <a:ext uri="{FF2B5EF4-FFF2-40B4-BE49-F238E27FC236}">
                <a16:creationId xmlns:a16="http://schemas.microsoft.com/office/drawing/2014/main" id="{9CC7D4D9-8AE7-5643-A700-61AFE9C948EB}"/>
              </a:ext>
            </a:extLst>
          </p:cNvPr>
          <p:cNvSpPr/>
          <p:nvPr/>
        </p:nvSpPr>
        <p:spPr>
          <a:xfrm>
            <a:off x="4323774" y="2235557"/>
            <a:ext cx="2693552" cy="1583886"/>
          </a:xfrm>
          <a:custGeom>
            <a:avLst/>
            <a:gdLst>
              <a:gd name="connsiteX0" fmla="*/ 238549 w 2693552"/>
              <a:gd name="connsiteY0" fmla="*/ 0 h 1583886"/>
              <a:gd name="connsiteX1" fmla="*/ 2455003 w 2693552"/>
              <a:gd name="connsiteY1" fmla="*/ 0 h 1583886"/>
              <a:gd name="connsiteX2" fmla="*/ 2693552 w 2693552"/>
              <a:gd name="connsiteY2" fmla="*/ 238549 h 1583886"/>
              <a:gd name="connsiteX3" fmla="*/ 2693552 w 2693552"/>
              <a:gd name="connsiteY3" fmla="*/ 1583886 h 1583886"/>
              <a:gd name="connsiteX4" fmla="*/ 0 w 2693552"/>
              <a:gd name="connsiteY4" fmla="*/ 1583886 h 1583886"/>
              <a:gd name="connsiteX5" fmla="*/ 0 w 2693552"/>
              <a:gd name="connsiteY5" fmla="*/ 238549 h 1583886"/>
              <a:gd name="connsiteX6" fmla="*/ 238549 w 2693552"/>
              <a:gd name="connsiteY6" fmla="*/ 0 h 158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552" h="1583886">
                <a:moveTo>
                  <a:pt x="238549" y="0"/>
                </a:moveTo>
                <a:lnTo>
                  <a:pt x="2455003" y="0"/>
                </a:lnTo>
                <a:cubicBezTo>
                  <a:pt x="2586750" y="0"/>
                  <a:pt x="2693552" y="106802"/>
                  <a:pt x="2693552" y="238549"/>
                </a:cubicBezTo>
                <a:lnTo>
                  <a:pt x="2693552" y="1583886"/>
                </a:lnTo>
                <a:lnTo>
                  <a:pt x="0" y="1583886"/>
                </a:lnTo>
                <a:lnTo>
                  <a:pt x="0" y="238549"/>
                </a:lnTo>
                <a:cubicBezTo>
                  <a:pt x="0" y="106802"/>
                  <a:pt x="106802" y="0"/>
                  <a:pt x="238549" y="0"/>
                </a:cubicBezTo>
                <a:close/>
              </a:path>
            </a:pathLst>
          </a:custGeom>
          <a:solidFill>
            <a:schemeClr val="bg1"/>
          </a:solidFill>
          <a:ln>
            <a:noFill/>
          </a:ln>
          <a:effectLst>
            <a:outerShdw blurRad="2286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sp>
        <p:nvSpPr>
          <p:cNvPr id="215" name="Freeform 214">
            <a:extLst>
              <a:ext uri="{FF2B5EF4-FFF2-40B4-BE49-F238E27FC236}">
                <a16:creationId xmlns:a16="http://schemas.microsoft.com/office/drawing/2014/main" id="{E14829F3-54F1-004A-B1EE-22A6CDB284D0}"/>
              </a:ext>
            </a:extLst>
          </p:cNvPr>
          <p:cNvSpPr/>
          <p:nvPr/>
        </p:nvSpPr>
        <p:spPr>
          <a:xfrm>
            <a:off x="806285" y="2235557"/>
            <a:ext cx="2693552" cy="1583886"/>
          </a:xfrm>
          <a:custGeom>
            <a:avLst/>
            <a:gdLst>
              <a:gd name="connsiteX0" fmla="*/ 238549 w 2693552"/>
              <a:gd name="connsiteY0" fmla="*/ 0 h 1583886"/>
              <a:gd name="connsiteX1" fmla="*/ 2455003 w 2693552"/>
              <a:gd name="connsiteY1" fmla="*/ 0 h 1583886"/>
              <a:gd name="connsiteX2" fmla="*/ 2693552 w 2693552"/>
              <a:gd name="connsiteY2" fmla="*/ 238549 h 1583886"/>
              <a:gd name="connsiteX3" fmla="*/ 2693552 w 2693552"/>
              <a:gd name="connsiteY3" fmla="*/ 1583886 h 1583886"/>
              <a:gd name="connsiteX4" fmla="*/ 0 w 2693552"/>
              <a:gd name="connsiteY4" fmla="*/ 1583886 h 1583886"/>
              <a:gd name="connsiteX5" fmla="*/ 0 w 2693552"/>
              <a:gd name="connsiteY5" fmla="*/ 238549 h 1583886"/>
              <a:gd name="connsiteX6" fmla="*/ 238549 w 2693552"/>
              <a:gd name="connsiteY6" fmla="*/ 0 h 158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552" h="1583886">
                <a:moveTo>
                  <a:pt x="238549" y="0"/>
                </a:moveTo>
                <a:lnTo>
                  <a:pt x="2455003" y="0"/>
                </a:lnTo>
                <a:cubicBezTo>
                  <a:pt x="2586750" y="0"/>
                  <a:pt x="2693552" y="106802"/>
                  <a:pt x="2693552" y="238549"/>
                </a:cubicBezTo>
                <a:lnTo>
                  <a:pt x="2693552" y="1583886"/>
                </a:lnTo>
                <a:lnTo>
                  <a:pt x="0" y="1583886"/>
                </a:lnTo>
                <a:lnTo>
                  <a:pt x="0" y="238549"/>
                </a:lnTo>
                <a:cubicBezTo>
                  <a:pt x="0" y="106802"/>
                  <a:pt x="106802" y="0"/>
                  <a:pt x="238549" y="0"/>
                </a:cubicBezTo>
                <a:close/>
              </a:path>
            </a:pathLst>
          </a:custGeom>
          <a:solidFill>
            <a:schemeClr val="bg1"/>
          </a:solidFill>
          <a:ln>
            <a:noFill/>
          </a:ln>
          <a:effectLst>
            <a:outerShdw blurRad="2286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pic>
        <p:nvPicPr>
          <p:cNvPr id="206" name="Picture 205">
            <a:extLst>
              <a:ext uri="{FF2B5EF4-FFF2-40B4-BE49-F238E27FC236}">
                <a16:creationId xmlns:a16="http://schemas.microsoft.com/office/drawing/2014/main" id="{16FFFD8A-D5EF-D145-A09B-D5A5E4FDE52C}"/>
              </a:ext>
            </a:extLst>
          </p:cNvPr>
          <p:cNvPicPr>
            <a:picLocks noChangeAspect="1"/>
          </p:cNvPicPr>
          <p:nvPr/>
        </p:nvPicPr>
        <p:blipFill>
          <a:blip r:embed="rId3"/>
          <a:srcRect/>
          <a:stretch/>
        </p:blipFill>
        <p:spPr>
          <a:xfrm>
            <a:off x="928719" y="2343187"/>
            <a:ext cx="2448684" cy="1360380"/>
          </a:xfrm>
          <a:custGeom>
            <a:avLst/>
            <a:gdLst>
              <a:gd name="connsiteX0" fmla="*/ 247223 w 3259198"/>
              <a:gd name="connsiteY0" fmla="*/ 0 h 1831418"/>
              <a:gd name="connsiteX1" fmla="*/ 3011977 w 3259198"/>
              <a:gd name="connsiteY1" fmla="*/ 0 h 1831418"/>
              <a:gd name="connsiteX2" fmla="*/ 3239772 w 3259198"/>
              <a:gd name="connsiteY2" fmla="*/ 150993 h 1831418"/>
              <a:gd name="connsiteX3" fmla="*/ 3259198 w 3259198"/>
              <a:gd name="connsiteY3" fmla="*/ 247213 h 1831418"/>
              <a:gd name="connsiteX4" fmla="*/ 3259198 w 3259198"/>
              <a:gd name="connsiteY4" fmla="*/ 1831418 h 1831418"/>
              <a:gd name="connsiteX5" fmla="*/ 1484 w 3259198"/>
              <a:gd name="connsiteY5" fmla="*/ 1831418 h 1831418"/>
              <a:gd name="connsiteX6" fmla="*/ 1484 w 3259198"/>
              <a:gd name="connsiteY6" fmla="*/ 1591546 h 1831418"/>
              <a:gd name="connsiteX7" fmla="*/ 0 w 3259198"/>
              <a:gd name="connsiteY7" fmla="*/ 1584196 h 1831418"/>
              <a:gd name="connsiteX8" fmla="*/ 0 w 3259198"/>
              <a:gd name="connsiteY8" fmla="*/ 247223 h 1831418"/>
              <a:gd name="connsiteX9" fmla="*/ 247223 w 3259198"/>
              <a:gd name="connsiteY9" fmla="*/ 0 h 18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9198" h="1831418">
                <a:moveTo>
                  <a:pt x="247223" y="0"/>
                </a:moveTo>
                <a:lnTo>
                  <a:pt x="3011977" y="0"/>
                </a:lnTo>
                <a:cubicBezTo>
                  <a:pt x="3114380" y="0"/>
                  <a:pt x="3202241" y="62261"/>
                  <a:pt x="3239772" y="150993"/>
                </a:cubicBezTo>
                <a:lnTo>
                  <a:pt x="3259198" y="247213"/>
                </a:lnTo>
                <a:lnTo>
                  <a:pt x="3259198" y="1831418"/>
                </a:lnTo>
                <a:lnTo>
                  <a:pt x="1484" y="1831418"/>
                </a:lnTo>
                <a:lnTo>
                  <a:pt x="1484" y="1591546"/>
                </a:lnTo>
                <a:lnTo>
                  <a:pt x="0" y="1584196"/>
                </a:lnTo>
                <a:lnTo>
                  <a:pt x="0" y="247223"/>
                </a:lnTo>
                <a:cubicBezTo>
                  <a:pt x="0" y="110686"/>
                  <a:pt x="110686" y="0"/>
                  <a:pt x="247223" y="0"/>
                </a:cubicBezTo>
                <a:close/>
              </a:path>
            </a:pathLst>
          </a:custGeom>
        </p:spPr>
      </p:pic>
      <p:pic>
        <p:nvPicPr>
          <p:cNvPr id="207" name="Picture 206">
            <a:extLst>
              <a:ext uri="{FF2B5EF4-FFF2-40B4-BE49-F238E27FC236}">
                <a16:creationId xmlns:a16="http://schemas.microsoft.com/office/drawing/2014/main" id="{1F1E13CF-A2F8-954F-A536-DBD150B42EDD}"/>
              </a:ext>
            </a:extLst>
          </p:cNvPr>
          <p:cNvPicPr>
            <a:picLocks noChangeAspect="1"/>
          </p:cNvPicPr>
          <p:nvPr/>
        </p:nvPicPr>
        <p:blipFill>
          <a:blip r:embed="rId4"/>
          <a:srcRect/>
          <a:stretch/>
        </p:blipFill>
        <p:spPr>
          <a:xfrm>
            <a:off x="4450447" y="2343187"/>
            <a:ext cx="2448682" cy="1360379"/>
          </a:xfrm>
          <a:custGeom>
            <a:avLst/>
            <a:gdLst>
              <a:gd name="connsiteX0" fmla="*/ 247223 w 3259198"/>
              <a:gd name="connsiteY0" fmla="*/ 0 h 1831418"/>
              <a:gd name="connsiteX1" fmla="*/ 3011977 w 3259198"/>
              <a:gd name="connsiteY1" fmla="*/ 0 h 1831418"/>
              <a:gd name="connsiteX2" fmla="*/ 3239772 w 3259198"/>
              <a:gd name="connsiteY2" fmla="*/ 150993 h 1831418"/>
              <a:gd name="connsiteX3" fmla="*/ 3259198 w 3259198"/>
              <a:gd name="connsiteY3" fmla="*/ 247213 h 1831418"/>
              <a:gd name="connsiteX4" fmla="*/ 3259198 w 3259198"/>
              <a:gd name="connsiteY4" fmla="*/ 1831418 h 1831418"/>
              <a:gd name="connsiteX5" fmla="*/ 1484 w 3259198"/>
              <a:gd name="connsiteY5" fmla="*/ 1831418 h 1831418"/>
              <a:gd name="connsiteX6" fmla="*/ 1484 w 3259198"/>
              <a:gd name="connsiteY6" fmla="*/ 1591546 h 1831418"/>
              <a:gd name="connsiteX7" fmla="*/ 0 w 3259198"/>
              <a:gd name="connsiteY7" fmla="*/ 1584196 h 1831418"/>
              <a:gd name="connsiteX8" fmla="*/ 0 w 3259198"/>
              <a:gd name="connsiteY8" fmla="*/ 247223 h 1831418"/>
              <a:gd name="connsiteX9" fmla="*/ 247223 w 3259198"/>
              <a:gd name="connsiteY9" fmla="*/ 0 h 18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9198" h="1831418">
                <a:moveTo>
                  <a:pt x="247223" y="0"/>
                </a:moveTo>
                <a:lnTo>
                  <a:pt x="3011977" y="0"/>
                </a:lnTo>
                <a:cubicBezTo>
                  <a:pt x="3114380" y="0"/>
                  <a:pt x="3202241" y="62261"/>
                  <a:pt x="3239772" y="150993"/>
                </a:cubicBezTo>
                <a:lnTo>
                  <a:pt x="3259198" y="247213"/>
                </a:lnTo>
                <a:lnTo>
                  <a:pt x="3259198" y="1831418"/>
                </a:lnTo>
                <a:lnTo>
                  <a:pt x="1484" y="1831418"/>
                </a:lnTo>
                <a:lnTo>
                  <a:pt x="1484" y="1591546"/>
                </a:lnTo>
                <a:lnTo>
                  <a:pt x="0" y="1584196"/>
                </a:lnTo>
                <a:lnTo>
                  <a:pt x="0" y="247223"/>
                </a:lnTo>
                <a:cubicBezTo>
                  <a:pt x="0" y="110686"/>
                  <a:pt x="110686" y="0"/>
                  <a:pt x="247223" y="0"/>
                </a:cubicBezTo>
                <a:close/>
              </a:path>
            </a:pathLst>
          </a:custGeom>
        </p:spPr>
      </p:pic>
      <p:pic>
        <p:nvPicPr>
          <p:cNvPr id="208" name="Picture 207">
            <a:extLst>
              <a:ext uri="{FF2B5EF4-FFF2-40B4-BE49-F238E27FC236}">
                <a16:creationId xmlns:a16="http://schemas.microsoft.com/office/drawing/2014/main" id="{F2A39330-94D0-374A-86FF-6C72F22DA4A3}"/>
              </a:ext>
            </a:extLst>
          </p:cNvPr>
          <p:cNvPicPr>
            <a:picLocks noChangeAspect="1"/>
          </p:cNvPicPr>
          <p:nvPr/>
        </p:nvPicPr>
        <p:blipFill>
          <a:blip r:embed="rId5"/>
          <a:srcRect/>
          <a:stretch/>
        </p:blipFill>
        <p:spPr>
          <a:xfrm>
            <a:off x="7978880" y="2343187"/>
            <a:ext cx="2448682" cy="1360379"/>
          </a:xfrm>
          <a:custGeom>
            <a:avLst/>
            <a:gdLst>
              <a:gd name="connsiteX0" fmla="*/ 247223 w 3259198"/>
              <a:gd name="connsiteY0" fmla="*/ 0 h 1831418"/>
              <a:gd name="connsiteX1" fmla="*/ 3011977 w 3259198"/>
              <a:gd name="connsiteY1" fmla="*/ 0 h 1831418"/>
              <a:gd name="connsiteX2" fmla="*/ 3239772 w 3259198"/>
              <a:gd name="connsiteY2" fmla="*/ 150993 h 1831418"/>
              <a:gd name="connsiteX3" fmla="*/ 3259198 w 3259198"/>
              <a:gd name="connsiteY3" fmla="*/ 247213 h 1831418"/>
              <a:gd name="connsiteX4" fmla="*/ 3259198 w 3259198"/>
              <a:gd name="connsiteY4" fmla="*/ 1831418 h 1831418"/>
              <a:gd name="connsiteX5" fmla="*/ 1484 w 3259198"/>
              <a:gd name="connsiteY5" fmla="*/ 1831418 h 1831418"/>
              <a:gd name="connsiteX6" fmla="*/ 1484 w 3259198"/>
              <a:gd name="connsiteY6" fmla="*/ 1591546 h 1831418"/>
              <a:gd name="connsiteX7" fmla="*/ 0 w 3259198"/>
              <a:gd name="connsiteY7" fmla="*/ 1584196 h 1831418"/>
              <a:gd name="connsiteX8" fmla="*/ 0 w 3259198"/>
              <a:gd name="connsiteY8" fmla="*/ 247223 h 1831418"/>
              <a:gd name="connsiteX9" fmla="*/ 247223 w 3259198"/>
              <a:gd name="connsiteY9" fmla="*/ 0 h 18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9198" h="1831418">
                <a:moveTo>
                  <a:pt x="247223" y="0"/>
                </a:moveTo>
                <a:lnTo>
                  <a:pt x="3011977" y="0"/>
                </a:lnTo>
                <a:cubicBezTo>
                  <a:pt x="3114380" y="0"/>
                  <a:pt x="3202241" y="62261"/>
                  <a:pt x="3239772" y="150993"/>
                </a:cubicBezTo>
                <a:lnTo>
                  <a:pt x="3259198" y="247213"/>
                </a:lnTo>
                <a:lnTo>
                  <a:pt x="3259198" y="1831418"/>
                </a:lnTo>
                <a:lnTo>
                  <a:pt x="1484" y="1831418"/>
                </a:lnTo>
                <a:lnTo>
                  <a:pt x="1484" y="1591546"/>
                </a:lnTo>
                <a:lnTo>
                  <a:pt x="0" y="1584196"/>
                </a:lnTo>
                <a:lnTo>
                  <a:pt x="0" y="247223"/>
                </a:lnTo>
                <a:cubicBezTo>
                  <a:pt x="0" y="110686"/>
                  <a:pt x="110686" y="0"/>
                  <a:pt x="247223" y="0"/>
                </a:cubicBezTo>
                <a:close/>
              </a:path>
            </a:pathLst>
          </a:custGeom>
        </p:spPr>
      </p:pic>
      <p:sp>
        <p:nvSpPr>
          <p:cNvPr id="203" name="TextBox 202">
            <a:extLst>
              <a:ext uri="{FF2B5EF4-FFF2-40B4-BE49-F238E27FC236}">
                <a16:creationId xmlns:a16="http://schemas.microsoft.com/office/drawing/2014/main" id="{2B25D104-DF3A-4842-88FB-99052B190EA1}"/>
              </a:ext>
            </a:extLst>
          </p:cNvPr>
          <p:cNvSpPr txBox="1"/>
          <p:nvPr/>
        </p:nvSpPr>
        <p:spPr>
          <a:xfrm>
            <a:off x="745901" y="3897139"/>
            <a:ext cx="2694969" cy="323165"/>
          </a:xfrm>
          <a:prstGeom prst="rect">
            <a:avLst/>
          </a:prstGeom>
          <a:noFill/>
        </p:spPr>
        <p:txBody>
          <a:bodyPr wrap="none" rtlCol="0" anchor="t" anchorCtr="0">
            <a:spAutoFit/>
          </a:bodyPr>
          <a:lstStyle/>
          <a:p>
            <a:r>
              <a:rPr lang="tr-TR" sz="1500" b="1" dirty="0" err="1" smtClean="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Enkandesan</a:t>
            </a:r>
            <a:r>
              <a:rPr lang="tr-TR" sz="1500" b="1" dirty="0" smtClean="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 </a:t>
            </a:r>
            <a:r>
              <a:rPr lang="tr-TR" sz="15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Lambalar</a:t>
            </a:r>
            <a:r>
              <a:rPr lang="tr-TR" sz="15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204" name="TextBox 203">
            <a:extLst>
              <a:ext uri="{FF2B5EF4-FFF2-40B4-BE49-F238E27FC236}">
                <a16:creationId xmlns:a16="http://schemas.microsoft.com/office/drawing/2014/main" id="{07594DA0-7659-C240-81C2-4C3052CE31CE}"/>
              </a:ext>
            </a:extLst>
          </p:cNvPr>
          <p:cNvSpPr txBox="1"/>
          <p:nvPr/>
        </p:nvSpPr>
        <p:spPr>
          <a:xfrm>
            <a:off x="4267628" y="3897139"/>
            <a:ext cx="1109599" cy="323165"/>
          </a:xfrm>
          <a:prstGeom prst="rect">
            <a:avLst/>
          </a:prstGeom>
          <a:noFill/>
        </p:spPr>
        <p:txBody>
          <a:bodyPr wrap="none" rtlCol="0" anchor="t" anchorCtr="0">
            <a:spAutoFit/>
          </a:bodyPr>
          <a:lstStyle/>
          <a:p>
            <a:r>
              <a:rPr lang="tr-TR" sz="15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Floresan</a:t>
            </a:r>
          </a:p>
        </p:txBody>
      </p:sp>
      <p:sp>
        <p:nvSpPr>
          <p:cNvPr id="205" name="TextBox 204">
            <a:extLst>
              <a:ext uri="{FF2B5EF4-FFF2-40B4-BE49-F238E27FC236}">
                <a16:creationId xmlns:a16="http://schemas.microsoft.com/office/drawing/2014/main" id="{35E70FC5-D820-C94C-AF80-5A17D635C85E}"/>
              </a:ext>
            </a:extLst>
          </p:cNvPr>
          <p:cNvSpPr txBox="1"/>
          <p:nvPr/>
        </p:nvSpPr>
        <p:spPr>
          <a:xfrm>
            <a:off x="7796061" y="3897139"/>
            <a:ext cx="598241" cy="323165"/>
          </a:xfrm>
          <a:prstGeom prst="rect">
            <a:avLst/>
          </a:prstGeom>
          <a:noFill/>
        </p:spPr>
        <p:txBody>
          <a:bodyPr wrap="none" rtlCol="0" anchor="t" anchorCtr="0">
            <a:spAutoFit/>
          </a:bodyPr>
          <a:lstStyle/>
          <a:p>
            <a:r>
              <a:rPr lang="tr-TR" sz="15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LED</a:t>
            </a:r>
          </a:p>
        </p:txBody>
      </p:sp>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48" name="TextBox 47">
            <a:extLst>
              <a:ext uri="{FF2B5EF4-FFF2-40B4-BE49-F238E27FC236}">
                <a16:creationId xmlns:a16="http://schemas.microsoft.com/office/drawing/2014/main" id="{66CB2342-845E-E945-8155-8E9624373AFD}"/>
              </a:ext>
            </a:extLst>
          </p:cNvPr>
          <p:cNvSpPr txBox="1"/>
          <p:nvPr/>
        </p:nvSpPr>
        <p:spPr>
          <a:xfrm>
            <a:off x="319157" y="324924"/>
            <a:ext cx="1898277"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Aydınlatma</a:t>
            </a:r>
          </a:p>
        </p:txBody>
      </p:sp>
      <p:cxnSp>
        <p:nvCxnSpPr>
          <p:cNvPr id="49" name="Straight Connector 48">
            <a:extLst>
              <a:ext uri="{FF2B5EF4-FFF2-40B4-BE49-F238E27FC236}">
                <a16:creationId xmlns:a16="http://schemas.microsoft.com/office/drawing/2014/main" id="{9AC4493F-34B7-F54F-8E96-68F8B71E2DE7}"/>
              </a:ext>
            </a:extLst>
          </p:cNvPr>
          <p:cNvCxnSpPr>
            <a:cxnSpLocks/>
          </p:cNvCxnSpPr>
          <p:nvPr/>
        </p:nvCxnSpPr>
        <p:spPr>
          <a:xfrm>
            <a:off x="0" y="825211"/>
            <a:ext cx="2155371"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73" name="Picture 172" descr="LOGO SHDW.png">
            <a:extLst>
              <a:ext uri="{FF2B5EF4-FFF2-40B4-BE49-F238E27FC236}">
                <a16:creationId xmlns:a16="http://schemas.microsoft.com/office/drawing/2014/main" id="{61CE41C2-A783-0549-B412-14FF6350C4E2}"/>
              </a:ext>
            </a:extLst>
          </p:cNvPr>
          <p:cNvPicPr>
            <a:picLocks noChangeAspect="1"/>
          </p:cNvPicPr>
          <p:nvPr/>
        </p:nvPicPr>
        <p:blipFill>
          <a:blip r:embed="rId6">
            <a:alphaModFix amt="58000"/>
            <a:extLst>
              <a:ext uri="{28A0092B-C50C-407E-A947-70E740481C1C}">
                <a14:useLocalDpi xmlns:a14="http://schemas.microsoft.com/office/drawing/2010/main" val="0"/>
              </a:ext>
            </a:extLst>
          </a:blip>
          <a:stretch>
            <a:fillRect/>
          </a:stretch>
        </p:blipFill>
        <p:spPr>
          <a:xfrm>
            <a:off x="3607900" y="1512110"/>
            <a:ext cx="4976200" cy="539819"/>
          </a:xfrm>
          <a:prstGeom prst="rect">
            <a:avLst/>
          </a:prstGeom>
        </p:spPr>
      </p:pic>
      <p:grpSp>
        <p:nvGrpSpPr>
          <p:cNvPr id="174" name="Group 173">
            <a:extLst>
              <a:ext uri="{FF2B5EF4-FFF2-40B4-BE49-F238E27FC236}">
                <a16:creationId xmlns:a16="http://schemas.microsoft.com/office/drawing/2014/main" id="{1AE5EB35-9BD0-C843-BD50-26BD921992DC}"/>
              </a:ext>
            </a:extLst>
          </p:cNvPr>
          <p:cNvGrpSpPr/>
          <p:nvPr/>
        </p:nvGrpSpPr>
        <p:grpSpPr>
          <a:xfrm>
            <a:off x="3469473" y="1061083"/>
            <a:ext cx="5253054" cy="468304"/>
            <a:chOff x="3469473" y="1273623"/>
            <a:chExt cx="5253054" cy="468304"/>
          </a:xfrm>
        </p:grpSpPr>
        <p:sp>
          <p:nvSpPr>
            <p:cNvPr id="181" name="Rounded Rectangle 180">
              <a:extLst>
                <a:ext uri="{FF2B5EF4-FFF2-40B4-BE49-F238E27FC236}">
                  <a16:creationId xmlns:a16="http://schemas.microsoft.com/office/drawing/2014/main" id="{01994F83-3CCB-F549-83D8-FD61725C4AAD}"/>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latin typeface="Verdana" panose="020B0604030504040204" pitchFamily="34" charset="0"/>
                <a:ea typeface="Verdana" panose="020B0604030504040204" pitchFamily="34" charset="0"/>
                <a:cs typeface="Verdana" panose="020B0604030504040204" pitchFamily="34" charset="0"/>
              </a:endParaRPr>
            </a:p>
          </p:txBody>
        </p:sp>
        <p:sp>
          <p:nvSpPr>
            <p:cNvPr id="186" name="TextBox 185">
              <a:extLst>
                <a:ext uri="{FF2B5EF4-FFF2-40B4-BE49-F238E27FC236}">
                  <a16:creationId xmlns:a16="http://schemas.microsoft.com/office/drawing/2014/main" id="{40AA997F-827A-024B-A1A0-B3135B6A4047}"/>
                </a:ext>
              </a:extLst>
            </p:cNvPr>
            <p:cNvSpPr txBox="1"/>
            <p:nvPr/>
          </p:nvSpPr>
          <p:spPr>
            <a:xfrm>
              <a:off x="4060857" y="1354832"/>
              <a:ext cx="4070346"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Geleneksel ve Yenilikçi Işık Kaynakları</a:t>
              </a:r>
            </a:p>
          </p:txBody>
        </p:sp>
      </p:grpSp>
      <p:sp>
        <p:nvSpPr>
          <p:cNvPr id="210" name="TextBox 209">
            <a:extLst>
              <a:ext uri="{FF2B5EF4-FFF2-40B4-BE49-F238E27FC236}">
                <a16:creationId xmlns:a16="http://schemas.microsoft.com/office/drawing/2014/main" id="{1C193621-6B19-E341-903A-C7D72BF46D7A}"/>
              </a:ext>
            </a:extLst>
          </p:cNvPr>
          <p:cNvSpPr txBox="1"/>
          <p:nvPr/>
        </p:nvSpPr>
        <p:spPr>
          <a:xfrm>
            <a:off x="745901" y="4235693"/>
            <a:ext cx="2861999" cy="913070"/>
          </a:xfrm>
          <a:prstGeom prst="rect">
            <a:avLst/>
          </a:prstGeom>
          <a:noFill/>
        </p:spPr>
        <p:txBody>
          <a:bodyPr wrap="square" rtlCol="0" anchor="t" anchorCtr="0">
            <a:spAutoFit/>
          </a:bodyPr>
          <a:lstStyle/>
          <a:p>
            <a:pPr>
              <a:lnSpc>
                <a:spcPts val="1640"/>
              </a:lnSpc>
            </a:pPr>
            <a:r>
              <a:rPr lang="tr-TR" sz="1000"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Enkandesan</a:t>
            </a:r>
            <a:r>
              <a:rPr lang="tr-TR" sz="10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tr-TR"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ampullerde ışık, metal bir filamanın üzerinden geçen akımın, filamanı kızgın hale getirmesi ile oluşur. </a:t>
            </a:r>
          </a:p>
          <a:p>
            <a:pPr>
              <a:lnSpc>
                <a:spcPts val="1640"/>
              </a:lnSpc>
            </a:pPr>
            <a:r>
              <a:rPr lang="tr-TR" sz="1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Enerjinin %95’i ısı olarak açığa çıkar.   </a:t>
            </a:r>
          </a:p>
        </p:txBody>
      </p:sp>
      <p:sp>
        <p:nvSpPr>
          <p:cNvPr id="212" name="TextBox 211">
            <a:extLst>
              <a:ext uri="{FF2B5EF4-FFF2-40B4-BE49-F238E27FC236}">
                <a16:creationId xmlns:a16="http://schemas.microsoft.com/office/drawing/2014/main" id="{2DC3F595-84FE-9542-B42B-4DE606140C46}"/>
              </a:ext>
            </a:extLst>
          </p:cNvPr>
          <p:cNvSpPr txBox="1"/>
          <p:nvPr/>
        </p:nvSpPr>
        <p:spPr>
          <a:xfrm>
            <a:off x="4267628" y="4235693"/>
            <a:ext cx="3251379" cy="1503873"/>
          </a:xfrm>
          <a:prstGeom prst="rect">
            <a:avLst/>
          </a:prstGeom>
          <a:noFill/>
        </p:spPr>
        <p:txBody>
          <a:bodyPr wrap="square" rtlCol="0" anchor="t" anchorCtr="0">
            <a:spAutoFit/>
          </a:bodyPr>
          <a:lstStyle/>
          <a:p>
            <a:pPr>
              <a:lnSpc>
                <a:spcPts val="1640"/>
              </a:lnSpc>
            </a:pPr>
            <a:r>
              <a:rPr lang="tr-TR"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Floresan ampullerde gaz içeren tüpün iki ucuna gerilim uygulanır. Tüpün içerisindeki gazların uyarılması ultraviole ışığın açığa çıkmasına sebep olur ve görünür bölgede olmayan bu yayınım tüpün iç yüzeyinde bulunan fosfor kaplaması yardımı ile beyaz ışığa dönüştürülür. Enerjinin %80’i ısı olarak açığa çıkar. </a:t>
            </a:r>
          </a:p>
        </p:txBody>
      </p:sp>
      <p:sp>
        <p:nvSpPr>
          <p:cNvPr id="213" name="TextBox 212">
            <a:extLst>
              <a:ext uri="{FF2B5EF4-FFF2-40B4-BE49-F238E27FC236}">
                <a16:creationId xmlns:a16="http://schemas.microsoft.com/office/drawing/2014/main" id="{483D9DCA-AD37-A445-BDA4-C9C06AFFB0F6}"/>
              </a:ext>
            </a:extLst>
          </p:cNvPr>
          <p:cNvSpPr txBox="1"/>
          <p:nvPr/>
        </p:nvSpPr>
        <p:spPr>
          <a:xfrm>
            <a:off x="7796061" y="4235693"/>
            <a:ext cx="3547352" cy="1298689"/>
          </a:xfrm>
          <a:prstGeom prst="rect">
            <a:avLst/>
          </a:prstGeom>
          <a:noFill/>
        </p:spPr>
        <p:txBody>
          <a:bodyPr wrap="square" rtlCol="0" anchor="t" anchorCtr="0">
            <a:spAutoFit/>
          </a:bodyPr>
          <a:lstStyle/>
          <a:p>
            <a:pPr>
              <a:lnSpc>
                <a:spcPts val="1640"/>
              </a:lnSpc>
            </a:pPr>
            <a:r>
              <a:rPr lang="tr-TR"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Elektronların, yarı iletken bir malzeme içinde çok ince birleşme alanından geçerek diğer eklem bölgesindeki boşlukları doldurması esnasında ışık açığa çıkar. Isıyla kaybolan enerji %10’dan daha azdır. LED’ler 1) Kızıl ötesi 2) Görünür Bölge olarak iki sınıfa ayrılır.</a:t>
            </a:r>
          </a:p>
        </p:txBody>
      </p:sp>
    </p:spTree>
    <p:extLst>
      <p:ext uri="{BB962C8B-B14F-4D97-AF65-F5344CB8AC3E}">
        <p14:creationId xmlns:p14="http://schemas.microsoft.com/office/powerpoint/2010/main" val="273048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par>
                                <p:cTn id="8" presetID="42" presetClass="path" presetSubtype="0" decel="100000" fill="hold" nodeType="withEffect">
                                  <p:stCondLst>
                                    <p:cond delay="0"/>
                                  </p:stCondLst>
                                  <p:childTnLst>
                                    <p:animMotion origin="layout" path="M 0 2.59259E-6 L 0 0.03541 " pathEditMode="relative" rAng="0" ptsTypes="AA">
                                      <p:cBhvr>
                                        <p:cTn id="9" dur="1000" spd="-100000" fill="hold"/>
                                        <p:tgtEl>
                                          <p:spTgt spid="174"/>
                                        </p:tgtEl>
                                        <p:attrNameLst>
                                          <p:attrName>ppt_x</p:attrName>
                                          <p:attrName>ppt_y</p:attrName>
                                        </p:attrNameLst>
                                      </p:cBhvr>
                                      <p:rCtr x="0" y="1759"/>
                                    </p:animMotion>
                                  </p:childTnLst>
                                </p:cTn>
                              </p:par>
                              <p:par>
                                <p:cTn id="10" presetID="6" presetClass="entr" presetSubtype="32" fill="hold" nodeType="with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circle(out)">
                                      <p:cBhvr>
                                        <p:cTn id="12" dur="1000"/>
                                        <p:tgtEl>
                                          <p:spTgt spid="173"/>
                                        </p:tgtEl>
                                      </p:cBhvr>
                                    </p:animEffect>
                                  </p:childTnLst>
                                </p:cTn>
                              </p:par>
                              <p:par>
                                <p:cTn id="13" presetID="1" presetClass="entr" presetSubtype="0" fill="hold" nodeType="withEffect">
                                  <p:stCondLst>
                                    <p:cond delay="600"/>
                                  </p:stCondLst>
                                  <p:childTnLst>
                                    <p:set>
                                      <p:cBhvr>
                                        <p:cTn id="14" dur="1" fill="hold">
                                          <p:stCondLst>
                                            <p:cond delay="499"/>
                                          </p:stCondLst>
                                        </p:cTn>
                                        <p:tgtEl>
                                          <p:spTgt spid="206"/>
                                        </p:tgtEl>
                                        <p:attrNameLst>
                                          <p:attrName>style.visibility</p:attrName>
                                        </p:attrNameLst>
                                      </p:cBhvr>
                                      <p:to>
                                        <p:strVal val="visible"/>
                                      </p:to>
                                    </p:set>
                                  </p:childTnLst>
                                </p:cTn>
                              </p:par>
                              <p:par>
                                <p:cTn id="15" presetID="6" presetClass="emph" presetSubtype="0" accel="100000" autoRev="1" fill="hold" nodeType="withEffect">
                                  <p:stCondLst>
                                    <p:cond delay="600"/>
                                  </p:stCondLst>
                                  <p:childTnLst>
                                    <p:animScale>
                                      <p:cBhvr>
                                        <p:cTn id="16" dur="500" fill="hold"/>
                                        <p:tgtEl>
                                          <p:spTgt spid="206"/>
                                        </p:tgtEl>
                                      </p:cBhvr>
                                      <p:by x="0" y="0"/>
                                    </p:animScale>
                                  </p:childTnLst>
                                </p:cTn>
                              </p:par>
                              <p:par>
                                <p:cTn id="17" presetID="1" presetClass="entr" presetSubtype="0" fill="hold" nodeType="withEffect">
                                  <p:stCondLst>
                                    <p:cond delay="700"/>
                                  </p:stCondLst>
                                  <p:childTnLst>
                                    <p:set>
                                      <p:cBhvr>
                                        <p:cTn id="18" dur="1" fill="hold">
                                          <p:stCondLst>
                                            <p:cond delay="499"/>
                                          </p:stCondLst>
                                        </p:cTn>
                                        <p:tgtEl>
                                          <p:spTgt spid="207"/>
                                        </p:tgtEl>
                                        <p:attrNameLst>
                                          <p:attrName>style.visibility</p:attrName>
                                        </p:attrNameLst>
                                      </p:cBhvr>
                                      <p:to>
                                        <p:strVal val="visible"/>
                                      </p:to>
                                    </p:set>
                                  </p:childTnLst>
                                </p:cTn>
                              </p:par>
                              <p:par>
                                <p:cTn id="19" presetID="6" presetClass="emph" presetSubtype="0" accel="100000" autoRev="1" fill="hold" nodeType="withEffect">
                                  <p:stCondLst>
                                    <p:cond delay="700"/>
                                  </p:stCondLst>
                                  <p:childTnLst>
                                    <p:animScale>
                                      <p:cBhvr>
                                        <p:cTn id="20" dur="500" fill="hold"/>
                                        <p:tgtEl>
                                          <p:spTgt spid="207"/>
                                        </p:tgtEl>
                                      </p:cBhvr>
                                      <p:by x="0" y="0"/>
                                    </p:animScale>
                                  </p:childTnLst>
                                </p:cTn>
                              </p:par>
                              <p:par>
                                <p:cTn id="21" presetID="1" presetClass="entr" presetSubtype="0" fill="hold" nodeType="withEffect">
                                  <p:stCondLst>
                                    <p:cond delay="800"/>
                                  </p:stCondLst>
                                  <p:childTnLst>
                                    <p:set>
                                      <p:cBhvr>
                                        <p:cTn id="22" dur="1" fill="hold">
                                          <p:stCondLst>
                                            <p:cond delay="499"/>
                                          </p:stCondLst>
                                        </p:cTn>
                                        <p:tgtEl>
                                          <p:spTgt spid="208"/>
                                        </p:tgtEl>
                                        <p:attrNameLst>
                                          <p:attrName>style.visibility</p:attrName>
                                        </p:attrNameLst>
                                      </p:cBhvr>
                                      <p:to>
                                        <p:strVal val="visible"/>
                                      </p:to>
                                    </p:set>
                                  </p:childTnLst>
                                </p:cTn>
                              </p:par>
                              <p:par>
                                <p:cTn id="23" presetID="6" presetClass="emph" presetSubtype="0" accel="100000" autoRev="1" fill="hold" nodeType="withEffect">
                                  <p:stCondLst>
                                    <p:cond delay="800"/>
                                  </p:stCondLst>
                                  <p:childTnLst>
                                    <p:animScale>
                                      <p:cBhvr>
                                        <p:cTn id="24" dur="500" fill="hold"/>
                                        <p:tgtEl>
                                          <p:spTgt spid="208"/>
                                        </p:tgtEl>
                                      </p:cBhvr>
                                      <p:by x="0" y="0"/>
                                    </p:animScale>
                                  </p:childTnLst>
                                </p:cTn>
                              </p:par>
                              <p:par>
                                <p:cTn id="25" presetID="23" presetClass="entr" presetSubtype="16" fill="hold" grpId="0" nodeType="withEffect">
                                  <p:stCondLst>
                                    <p:cond delay="1500"/>
                                  </p:stCondLst>
                                  <p:iterate type="lt">
                                    <p:tmPct val="0"/>
                                  </p:iterate>
                                  <p:childTnLst>
                                    <p:set>
                                      <p:cBhvr>
                                        <p:cTn id="26" dur="1" fill="hold">
                                          <p:stCondLst>
                                            <p:cond delay="0"/>
                                          </p:stCondLst>
                                        </p:cTn>
                                        <p:tgtEl>
                                          <p:spTgt spid="203"/>
                                        </p:tgtEl>
                                        <p:attrNameLst>
                                          <p:attrName>style.visibility</p:attrName>
                                        </p:attrNameLst>
                                      </p:cBhvr>
                                      <p:to>
                                        <p:strVal val="visible"/>
                                      </p:to>
                                    </p:set>
                                    <p:anim calcmode="lin" valueType="num">
                                      <p:cBhvr>
                                        <p:cTn id="27" dur="300" fill="hold"/>
                                        <p:tgtEl>
                                          <p:spTgt spid="203"/>
                                        </p:tgtEl>
                                        <p:attrNameLst>
                                          <p:attrName>ppt_w</p:attrName>
                                        </p:attrNameLst>
                                      </p:cBhvr>
                                      <p:tavLst>
                                        <p:tav tm="0">
                                          <p:val>
                                            <p:fltVal val="0"/>
                                          </p:val>
                                        </p:tav>
                                        <p:tav tm="100000">
                                          <p:val>
                                            <p:strVal val="#ppt_w"/>
                                          </p:val>
                                        </p:tav>
                                      </p:tavLst>
                                    </p:anim>
                                    <p:anim calcmode="lin" valueType="num">
                                      <p:cBhvr>
                                        <p:cTn id="28" dur="300" fill="hold"/>
                                        <p:tgtEl>
                                          <p:spTgt spid="203"/>
                                        </p:tgtEl>
                                        <p:attrNameLst>
                                          <p:attrName>ppt_h</p:attrName>
                                        </p:attrNameLst>
                                      </p:cBhvr>
                                      <p:tavLst>
                                        <p:tav tm="0">
                                          <p:val>
                                            <p:fltVal val="0"/>
                                          </p:val>
                                        </p:tav>
                                        <p:tav tm="100000">
                                          <p:val>
                                            <p:strVal val="#ppt_h"/>
                                          </p:val>
                                        </p:tav>
                                      </p:tavLst>
                                    </p:anim>
                                  </p:childTnLst>
                                </p:cTn>
                              </p:par>
                              <p:par>
                                <p:cTn id="29" presetID="45" presetClass="entr" presetSubtype="0" fill="hold" grpId="1" nodeType="withEffect">
                                  <p:stCondLst>
                                    <p:cond delay="1500"/>
                                  </p:stCondLst>
                                  <p:iterate type="lt">
                                    <p:tmPct val="10000"/>
                                  </p:iterate>
                                  <p:childTnLst>
                                    <p:set>
                                      <p:cBhvr>
                                        <p:cTn id="30" dur="1" fill="hold">
                                          <p:stCondLst>
                                            <p:cond delay="0"/>
                                          </p:stCondLst>
                                        </p:cTn>
                                        <p:tgtEl>
                                          <p:spTgt spid="203"/>
                                        </p:tgtEl>
                                        <p:attrNameLst>
                                          <p:attrName>style.visibility</p:attrName>
                                        </p:attrNameLst>
                                      </p:cBhvr>
                                      <p:to>
                                        <p:strVal val="visible"/>
                                      </p:to>
                                    </p:set>
                                    <p:animEffect transition="in" filter="fade">
                                      <p:cBhvr>
                                        <p:cTn id="31" dur="200"/>
                                        <p:tgtEl>
                                          <p:spTgt spid="203"/>
                                        </p:tgtEl>
                                      </p:cBhvr>
                                    </p:animEffect>
                                    <p:anim calcmode="lin" valueType="num">
                                      <p:cBhvr>
                                        <p:cTn id="32" dur="200" fill="hold"/>
                                        <p:tgtEl>
                                          <p:spTgt spid="203"/>
                                        </p:tgtEl>
                                        <p:attrNameLst>
                                          <p:attrName>ppt_w</p:attrName>
                                        </p:attrNameLst>
                                      </p:cBhvr>
                                      <p:tavLst>
                                        <p:tav tm="0" fmla="#ppt_w*sin(2.5*pi*$)">
                                          <p:val>
                                            <p:fltVal val="0"/>
                                          </p:val>
                                        </p:tav>
                                        <p:tav tm="100000">
                                          <p:val>
                                            <p:fltVal val="1"/>
                                          </p:val>
                                        </p:tav>
                                      </p:tavLst>
                                    </p:anim>
                                    <p:anim calcmode="lin" valueType="num">
                                      <p:cBhvr>
                                        <p:cTn id="33" dur="200" fill="hold"/>
                                        <p:tgtEl>
                                          <p:spTgt spid="203"/>
                                        </p:tgtEl>
                                        <p:attrNameLst>
                                          <p:attrName>ppt_h</p:attrName>
                                        </p:attrNameLst>
                                      </p:cBhvr>
                                      <p:tavLst>
                                        <p:tav tm="0">
                                          <p:val>
                                            <p:strVal val="#ppt_h"/>
                                          </p:val>
                                        </p:tav>
                                        <p:tav tm="100000">
                                          <p:val>
                                            <p:strVal val="#ppt_h"/>
                                          </p:val>
                                        </p:tav>
                                      </p:tavLst>
                                    </p:anim>
                                  </p:childTnLst>
                                </p:cTn>
                              </p:par>
                              <p:par>
                                <p:cTn id="34" presetID="23" presetClass="entr" presetSubtype="16" fill="hold" grpId="0" nodeType="withEffect">
                                  <p:stCondLst>
                                    <p:cond delay="1600"/>
                                  </p:stCondLst>
                                  <p:iterate type="lt">
                                    <p:tmPct val="0"/>
                                  </p:iterate>
                                  <p:childTnLst>
                                    <p:set>
                                      <p:cBhvr>
                                        <p:cTn id="35" dur="1" fill="hold">
                                          <p:stCondLst>
                                            <p:cond delay="0"/>
                                          </p:stCondLst>
                                        </p:cTn>
                                        <p:tgtEl>
                                          <p:spTgt spid="204"/>
                                        </p:tgtEl>
                                        <p:attrNameLst>
                                          <p:attrName>style.visibility</p:attrName>
                                        </p:attrNameLst>
                                      </p:cBhvr>
                                      <p:to>
                                        <p:strVal val="visible"/>
                                      </p:to>
                                    </p:set>
                                    <p:anim calcmode="lin" valueType="num">
                                      <p:cBhvr>
                                        <p:cTn id="36" dur="300" fill="hold"/>
                                        <p:tgtEl>
                                          <p:spTgt spid="204"/>
                                        </p:tgtEl>
                                        <p:attrNameLst>
                                          <p:attrName>ppt_w</p:attrName>
                                        </p:attrNameLst>
                                      </p:cBhvr>
                                      <p:tavLst>
                                        <p:tav tm="0">
                                          <p:val>
                                            <p:fltVal val="0"/>
                                          </p:val>
                                        </p:tav>
                                        <p:tav tm="100000">
                                          <p:val>
                                            <p:strVal val="#ppt_w"/>
                                          </p:val>
                                        </p:tav>
                                      </p:tavLst>
                                    </p:anim>
                                    <p:anim calcmode="lin" valueType="num">
                                      <p:cBhvr>
                                        <p:cTn id="37" dur="300" fill="hold"/>
                                        <p:tgtEl>
                                          <p:spTgt spid="204"/>
                                        </p:tgtEl>
                                        <p:attrNameLst>
                                          <p:attrName>ppt_h</p:attrName>
                                        </p:attrNameLst>
                                      </p:cBhvr>
                                      <p:tavLst>
                                        <p:tav tm="0">
                                          <p:val>
                                            <p:fltVal val="0"/>
                                          </p:val>
                                        </p:tav>
                                        <p:tav tm="100000">
                                          <p:val>
                                            <p:strVal val="#ppt_h"/>
                                          </p:val>
                                        </p:tav>
                                      </p:tavLst>
                                    </p:anim>
                                  </p:childTnLst>
                                </p:cTn>
                              </p:par>
                              <p:par>
                                <p:cTn id="38" presetID="45" presetClass="entr" presetSubtype="0" fill="hold" grpId="1" nodeType="withEffect">
                                  <p:stCondLst>
                                    <p:cond delay="1600"/>
                                  </p:stCondLst>
                                  <p:iterate type="lt">
                                    <p:tmPct val="10000"/>
                                  </p:iterate>
                                  <p:childTnLst>
                                    <p:set>
                                      <p:cBhvr>
                                        <p:cTn id="39" dur="1" fill="hold">
                                          <p:stCondLst>
                                            <p:cond delay="0"/>
                                          </p:stCondLst>
                                        </p:cTn>
                                        <p:tgtEl>
                                          <p:spTgt spid="204"/>
                                        </p:tgtEl>
                                        <p:attrNameLst>
                                          <p:attrName>style.visibility</p:attrName>
                                        </p:attrNameLst>
                                      </p:cBhvr>
                                      <p:to>
                                        <p:strVal val="visible"/>
                                      </p:to>
                                    </p:set>
                                    <p:animEffect transition="in" filter="fade">
                                      <p:cBhvr>
                                        <p:cTn id="40" dur="200"/>
                                        <p:tgtEl>
                                          <p:spTgt spid="204"/>
                                        </p:tgtEl>
                                      </p:cBhvr>
                                    </p:animEffect>
                                    <p:anim calcmode="lin" valueType="num">
                                      <p:cBhvr>
                                        <p:cTn id="41" dur="200" fill="hold"/>
                                        <p:tgtEl>
                                          <p:spTgt spid="204"/>
                                        </p:tgtEl>
                                        <p:attrNameLst>
                                          <p:attrName>ppt_w</p:attrName>
                                        </p:attrNameLst>
                                      </p:cBhvr>
                                      <p:tavLst>
                                        <p:tav tm="0" fmla="#ppt_w*sin(2.5*pi*$)">
                                          <p:val>
                                            <p:fltVal val="0"/>
                                          </p:val>
                                        </p:tav>
                                        <p:tav tm="100000">
                                          <p:val>
                                            <p:fltVal val="1"/>
                                          </p:val>
                                        </p:tav>
                                      </p:tavLst>
                                    </p:anim>
                                    <p:anim calcmode="lin" valueType="num">
                                      <p:cBhvr>
                                        <p:cTn id="42" dur="200" fill="hold"/>
                                        <p:tgtEl>
                                          <p:spTgt spid="204"/>
                                        </p:tgtEl>
                                        <p:attrNameLst>
                                          <p:attrName>ppt_h</p:attrName>
                                        </p:attrNameLst>
                                      </p:cBhvr>
                                      <p:tavLst>
                                        <p:tav tm="0">
                                          <p:val>
                                            <p:strVal val="#ppt_h"/>
                                          </p:val>
                                        </p:tav>
                                        <p:tav tm="100000">
                                          <p:val>
                                            <p:strVal val="#ppt_h"/>
                                          </p:val>
                                        </p:tav>
                                      </p:tavLst>
                                    </p:anim>
                                  </p:childTnLst>
                                </p:cTn>
                              </p:par>
                              <p:par>
                                <p:cTn id="43" presetID="23" presetClass="entr" presetSubtype="16" fill="hold" grpId="0" nodeType="withEffect">
                                  <p:stCondLst>
                                    <p:cond delay="1700"/>
                                  </p:stCondLst>
                                  <p:iterate type="lt">
                                    <p:tmPct val="0"/>
                                  </p:iterate>
                                  <p:childTnLst>
                                    <p:set>
                                      <p:cBhvr>
                                        <p:cTn id="44" dur="1" fill="hold">
                                          <p:stCondLst>
                                            <p:cond delay="0"/>
                                          </p:stCondLst>
                                        </p:cTn>
                                        <p:tgtEl>
                                          <p:spTgt spid="205"/>
                                        </p:tgtEl>
                                        <p:attrNameLst>
                                          <p:attrName>style.visibility</p:attrName>
                                        </p:attrNameLst>
                                      </p:cBhvr>
                                      <p:to>
                                        <p:strVal val="visible"/>
                                      </p:to>
                                    </p:set>
                                    <p:anim calcmode="lin" valueType="num">
                                      <p:cBhvr>
                                        <p:cTn id="45" dur="300" fill="hold"/>
                                        <p:tgtEl>
                                          <p:spTgt spid="205"/>
                                        </p:tgtEl>
                                        <p:attrNameLst>
                                          <p:attrName>ppt_w</p:attrName>
                                        </p:attrNameLst>
                                      </p:cBhvr>
                                      <p:tavLst>
                                        <p:tav tm="0">
                                          <p:val>
                                            <p:fltVal val="0"/>
                                          </p:val>
                                        </p:tav>
                                        <p:tav tm="100000">
                                          <p:val>
                                            <p:strVal val="#ppt_w"/>
                                          </p:val>
                                        </p:tav>
                                      </p:tavLst>
                                    </p:anim>
                                    <p:anim calcmode="lin" valueType="num">
                                      <p:cBhvr>
                                        <p:cTn id="46" dur="300" fill="hold"/>
                                        <p:tgtEl>
                                          <p:spTgt spid="205"/>
                                        </p:tgtEl>
                                        <p:attrNameLst>
                                          <p:attrName>ppt_h</p:attrName>
                                        </p:attrNameLst>
                                      </p:cBhvr>
                                      <p:tavLst>
                                        <p:tav tm="0">
                                          <p:val>
                                            <p:fltVal val="0"/>
                                          </p:val>
                                        </p:tav>
                                        <p:tav tm="100000">
                                          <p:val>
                                            <p:strVal val="#ppt_h"/>
                                          </p:val>
                                        </p:tav>
                                      </p:tavLst>
                                    </p:anim>
                                  </p:childTnLst>
                                </p:cTn>
                              </p:par>
                              <p:par>
                                <p:cTn id="47" presetID="45" presetClass="entr" presetSubtype="0" fill="hold" grpId="1" nodeType="withEffect">
                                  <p:stCondLst>
                                    <p:cond delay="1700"/>
                                  </p:stCondLst>
                                  <p:iterate type="lt">
                                    <p:tmPct val="10000"/>
                                  </p:iterate>
                                  <p:childTnLst>
                                    <p:set>
                                      <p:cBhvr>
                                        <p:cTn id="48" dur="1" fill="hold">
                                          <p:stCondLst>
                                            <p:cond delay="0"/>
                                          </p:stCondLst>
                                        </p:cTn>
                                        <p:tgtEl>
                                          <p:spTgt spid="205"/>
                                        </p:tgtEl>
                                        <p:attrNameLst>
                                          <p:attrName>style.visibility</p:attrName>
                                        </p:attrNameLst>
                                      </p:cBhvr>
                                      <p:to>
                                        <p:strVal val="visible"/>
                                      </p:to>
                                    </p:set>
                                    <p:animEffect transition="in" filter="fade">
                                      <p:cBhvr>
                                        <p:cTn id="49" dur="200"/>
                                        <p:tgtEl>
                                          <p:spTgt spid="205"/>
                                        </p:tgtEl>
                                      </p:cBhvr>
                                    </p:animEffect>
                                    <p:anim calcmode="lin" valueType="num">
                                      <p:cBhvr>
                                        <p:cTn id="50" dur="200" fill="hold"/>
                                        <p:tgtEl>
                                          <p:spTgt spid="205"/>
                                        </p:tgtEl>
                                        <p:attrNameLst>
                                          <p:attrName>ppt_w</p:attrName>
                                        </p:attrNameLst>
                                      </p:cBhvr>
                                      <p:tavLst>
                                        <p:tav tm="0" fmla="#ppt_w*sin(2.5*pi*$)">
                                          <p:val>
                                            <p:fltVal val="0"/>
                                          </p:val>
                                        </p:tav>
                                        <p:tav tm="100000">
                                          <p:val>
                                            <p:fltVal val="1"/>
                                          </p:val>
                                        </p:tav>
                                      </p:tavLst>
                                    </p:anim>
                                    <p:anim calcmode="lin" valueType="num">
                                      <p:cBhvr>
                                        <p:cTn id="51" dur="200" fill="hold"/>
                                        <p:tgtEl>
                                          <p:spTgt spid="205"/>
                                        </p:tgtEl>
                                        <p:attrNameLst>
                                          <p:attrName>ppt_h</p:attrName>
                                        </p:attrNameLst>
                                      </p:cBhvr>
                                      <p:tavLst>
                                        <p:tav tm="0">
                                          <p:val>
                                            <p:strVal val="#ppt_h"/>
                                          </p:val>
                                        </p:tav>
                                        <p:tav tm="100000">
                                          <p:val>
                                            <p:strVal val="#ppt_h"/>
                                          </p:val>
                                        </p:tav>
                                      </p:tavLst>
                                    </p:anim>
                                  </p:childTnLst>
                                </p:cTn>
                              </p:par>
                              <p:par>
                                <p:cTn id="52" presetID="1" presetClass="entr" presetSubtype="0" fill="hold" grpId="0" nodeType="withEffect">
                                  <p:stCondLst>
                                    <p:cond delay="500"/>
                                  </p:stCondLst>
                                  <p:childTnLst>
                                    <p:set>
                                      <p:cBhvr>
                                        <p:cTn id="53" dur="1" fill="hold">
                                          <p:stCondLst>
                                            <p:cond delay="499"/>
                                          </p:stCondLst>
                                        </p:cTn>
                                        <p:tgtEl>
                                          <p:spTgt spid="215"/>
                                        </p:tgtEl>
                                        <p:attrNameLst>
                                          <p:attrName>style.visibility</p:attrName>
                                        </p:attrNameLst>
                                      </p:cBhvr>
                                      <p:to>
                                        <p:strVal val="visible"/>
                                      </p:to>
                                    </p:set>
                                  </p:childTnLst>
                                </p:cTn>
                              </p:par>
                              <p:par>
                                <p:cTn id="54" presetID="6" presetClass="emph" presetSubtype="0" accel="100000" autoRev="1" fill="hold" grpId="1" nodeType="withEffect">
                                  <p:stCondLst>
                                    <p:cond delay="500"/>
                                  </p:stCondLst>
                                  <p:childTnLst>
                                    <p:animScale>
                                      <p:cBhvr>
                                        <p:cTn id="55" dur="500" fill="hold"/>
                                        <p:tgtEl>
                                          <p:spTgt spid="215"/>
                                        </p:tgtEl>
                                      </p:cBhvr>
                                      <p:by x="0" y="0"/>
                                    </p:animScale>
                                  </p:childTnLst>
                                </p:cTn>
                              </p:par>
                              <p:par>
                                <p:cTn id="56" presetID="1" presetClass="entr" presetSubtype="0" fill="hold" grpId="0" nodeType="withEffect">
                                  <p:stCondLst>
                                    <p:cond delay="600"/>
                                  </p:stCondLst>
                                  <p:childTnLst>
                                    <p:set>
                                      <p:cBhvr>
                                        <p:cTn id="57" dur="1" fill="hold">
                                          <p:stCondLst>
                                            <p:cond delay="499"/>
                                          </p:stCondLst>
                                        </p:cTn>
                                        <p:tgtEl>
                                          <p:spTgt spid="216"/>
                                        </p:tgtEl>
                                        <p:attrNameLst>
                                          <p:attrName>style.visibility</p:attrName>
                                        </p:attrNameLst>
                                      </p:cBhvr>
                                      <p:to>
                                        <p:strVal val="visible"/>
                                      </p:to>
                                    </p:set>
                                  </p:childTnLst>
                                </p:cTn>
                              </p:par>
                              <p:par>
                                <p:cTn id="58" presetID="6" presetClass="emph" presetSubtype="0" accel="100000" autoRev="1" fill="hold" grpId="1" nodeType="withEffect">
                                  <p:stCondLst>
                                    <p:cond delay="600"/>
                                  </p:stCondLst>
                                  <p:childTnLst>
                                    <p:animScale>
                                      <p:cBhvr>
                                        <p:cTn id="59" dur="500" fill="hold"/>
                                        <p:tgtEl>
                                          <p:spTgt spid="216"/>
                                        </p:tgtEl>
                                      </p:cBhvr>
                                      <p:by x="0" y="0"/>
                                    </p:animScale>
                                  </p:childTnLst>
                                </p:cTn>
                              </p:par>
                              <p:par>
                                <p:cTn id="60" presetID="1" presetClass="entr" presetSubtype="0" fill="hold" grpId="0" nodeType="withEffect">
                                  <p:stCondLst>
                                    <p:cond delay="700"/>
                                  </p:stCondLst>
                                  <p:childTnLst>
                                    <p:set>
                                      <p:cBhvr>
                                        <p:cTn id="61" dur="1" fill="hold">
                                          <p:stCondLst>
                                            <p:cond delay="499"/>
                                          </p:stCondLst>
                                        </p:cTn>
                                        <p:tgtEl>
                                          <p:spTgt spid="217"/>
                                        </p:tgtEl>
                                        <p:attrNameLst>
                                          <p:attrName>style.visibility</p:attrName>
                                        </p:attrNameLst>
                                      </p:cBhvr>
                                      <p:to>
                                        <p:strVal val="visible"/>
                                      </p:to>
                                    </p:set>
                                  </p:childTnLst>
                                </p:cTn>
                              </p:par>
                              <p:par>
                                <p:cTn id="62" presetID="6" presetClass="emph" presetSubtype="0" accel="100000" autoRev="1" fill="hold" grpId="1" nodeType="withEffect">
                                  <p:stCondLst>
                                    <p:cond delay="700"/>
                                  </p:stCondLst>
                                  <p:childTnLst>
                                    <p:animScale>
                                      <p:cBhvr>
                                        <p:cTn id="63" dur="500" fill="hold"/>
                                        <p:tgtEl>
                                          <p:spTgt spid="217"/>
                                        </p:tgtEl>
                                      </p:cBhvr>
                                      <p:by x="0" y="0"/>
                                    </p:animScale>
                                  </p:childTnLst>
                                </p:cTn>
                              </p:par>
                              <p:par>
                                <p:cTn id="64" presetID="10" presetClass="entr" presetSubtype="0" fill="hold" grpId="0" nodeType="withEffect">
                                  <p:stCondLst>
                                    <p:cond delay="1500"/>
                                  </p:stCondLst>
                                  <p:childTnLst>
                                    <p:set>
                                      <p:cBhvr>
                                        <p:cTn id="65" dur="1" fill="hold">
                                          <p:stCondLst>
                                            <p:cond delay="0"/>
                                          </p:stCondLst>
                                        </p:cTn>
                                        <p:tgtEl>
                                          <p:spTgt spid="210"/>
                                        </p:tgtEl>
                                        <p:attrNameLst>
                                          <p:attrName>style.visibility</p:attrName>
                                        </p:attrNameLst>
                                      </p:cBhvr>
                                      <p:to>
                                        <p:strVal val="visible"/>
                                      </p:to>
                                    </p:set>
                                    <p:animEffect transition="in" filter="fade">
                                      <p:cBhvr>
                                        <p:cTn id="66" dur="1000"/>
                                        <p:tgtEl>
                                          <p:spTgt spid="210"/>
                                        </p:tgtEl>
                                      </p:cBhvr>
                                    </p:animEffect>
                                  </p:childTnLst>
                                </p:cTn>
                              </p:par>
                              <p:par>
                                <p:cTn id="67" presetID="42" presetClass="path" presetSubtype="0" decel="100000" fill="hold" grpId="1" nodeType="withEffect">
                                  <p:stCondLst>
                                    <p:cond delay="1500"/>
                                  </p:stCondLst>
                                  <p:childTnLst>
                                    <p:animMotion origin="layout" path="M 4.375E-6 2.59259E-6 L 4.375E-6 0.03541 " pathEditMode="relative" rAng="0" ptsTypes="AA">
                                      <p:cBhvr>
                                        <p:cTn id="68" dur="1000" spd="-100000" fill="hold"/>
                                        <p:tgtEl>
                                          <p:spTgt spid="210"/>
                                        </p:tgtEl>
                                        <p:attrNameLst>
                                          <p:attrName>ppt_x</p:attrName>
                                          <p:attrName>ppt_y</p:attrName>
                                        </p:attrNameLst>
                                      </p:cBhvr>
                                      <p:rCtr x="0" y="1759"/>
                                    </p:animMotion>
                                  </p:childTnLst>
                                </p:cTn>
                              </p:par>
                              <p:par>
                                <p:cTn id="69" presetID="10" presetClass="entr" presetSubtype="0" fill="hold" grpId="0" nodeType="withEffect">
                                  <p:stCondLst>
                                    <p:cond delay="160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1000"/>
                                        <p:tgtEl>
                                          <p:spTgt spid="212"/>
                                        </p:tgtEl>
                                      </p:cBhvr>
                                    </p:animEffect>
                                  </p:childTnLst>
                                </p:cTn>
                              </p:par>
                              <p:par>
                                <p:cTn id="72" presetID="42" presetClass="path" presetSubtype="0" decel="100000" fill="hold" grpId="1" nodeType="withEffect">
                                  <p:stCondLst>
                                    <p:cond delay="1600"/>
                                  </p:stCondLst>
                                  <p:childTnLst>
                                    <p:animMotion origin="layout" path="M -3.33333E-6 -3.33333E-6 L -3.33333E-6 0.03542 " pathEditMode="relative" rAng="0" ptsTypes="AA">
                                      <p:cBhvr>
                                        <p:cTn id="73" dur="1000" spd="-100000" fill="hold"/>
                                        <p:tgtEl>
                                          <p:spTgt spid="212"/>
                                        </p:tgtEl>
                                        <p:attrNameLst>
                                          <p:attrName>ppt_x</p:attrName>
                                          <p:attrName>ppt_y</p:attrName>
                                        </p:attrNameLst>
                                      </p:cBhvr>
                                      <p:rCtr x="0" y="1759"/>
                                    </p:animMotion>
                                  </p:childTnLst>
                                </p:cTn>
                              </p:par>
                              <p:par>
                                <p:cTn id="74" presetID="10" presetClass="entr" presetSubtype="0" fill="hold" grpId="0" nodeType="withEffect">
                                  <p:stCondLst>
                                    <p:cond delay="1700"/>
                                  </p:stCondLst>
                                  <p:childTnLst>
                                    <p:set>
                                      <p:cBhvr>
                                        <p:cTn id="75" dur="1" fill="hold">
                                          <p:stCondLst>
                                            <p:cond delay="0"/>
                                          </p:stCondLst>
                                        </p:cTn>
                                        <p:tgtEl>
                                          <p:spTgt spid="213"/>
                                        </p:tgtEl>
                                        <p:attrNameLst>
                                          <p:attrName>style.visibility</p:attrName>
                                        </p:attrNameLst>
                                      </p:cBhvr>
                                      <p:to>
                                        <p:strVal val="visible"/>
                                      </p:to>
                                    </p:set>
                                    <p:animEffect transition="in" filter="fade">
                                      <p:cBhvr>
                                        <p:cTn id="76" dur="1000"/>
                                        <p:tgtEl>
                                          <p:spTgt spid="213"/>
                                        </p:tgtEl>
                                      </p:cBhvr>
                                    </p:animEffect>
                                  </p:childTnLst>
                                </p:cTn>
                              </p:par>
                              <p:par>
                                <p:cTn id="77" presetID="42" presetClass="path" presetSubtype="0" decel="100000" fill="hold" grpId="1" nodeType="withEffect">
                                  <p:stCondLst>
                                    <p:cond delay="1700"/>
                                  </p:stCondLst>
                                  <p:childTnLst>
                                    <p:animMotion origin="layout" path="M 4.16667E-6 1.48148E-6 L 4.16667E-6 0.03542 " pathEditMode="relative" rAng="0" ptsTypes="AA">
                                      <p:cBhvr>
                                        <p:cTn id="78" dur="1000" spd="-100000" fill="hold"/>
                                        <p:tgtEl>
                                          <p:spTgt spid="21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216" grpId="0" animBg="1"/>
      <p:bldP spid="216" grpId="1" animBg="1"/>
      <p:bldP spid="215" grpId="0" animBg="1"/>
      <p:bldP spid="215" grpId="1" animBg="1"/>
      <p:bldP spid="203" grpId="0"/>
      <p:bldP spid="203" grpId="1"/>
      <p:bldP spid="204" grpId="0"/>
      <p:bldP spid="204" grpId="1"/>
      <p:bldP spid="205" grpId="0"/>
      <p:bldP spid="205" grpId="1"/>
      <p:bldP spid="210" grpId="0"/>
      <p:bldP spid="210" grpId="1"/>
      <p:bldP spid="212" grpId="0"/>
      <p:bldP spid="212" grpId="1"/>
      <p:bldP spid="213" grpId="0"/>
      <p:bldP spid="21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AD81D3-760A-1645-A122-DD02693EA6AD}"/>
              </a:ext>
            </a:extLst>
          </p:cNvPr>
          <p:cNvCxnSpPr>
            <a:cxnSpLocks/>
          </p:cNvCxnSpPr>
          <p:nvPr/>
        </p:nvCxnSpPr>
        <p:spPr>
          <a:xfrm>
            <a:off x="702803" y="825211"/>
            <a:ext cx="0" cy="4121953"/>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22" name="Rectangle 21">
            <a:extLst>
              <a:ext uri="{FF2B5EF4-FFF2-40B4-BE49-F238E27FC236}">
                <a16:creationId xmlns:a16="http://schemas.microsoft.com/office/drawing/2014/main" id="{EB2237A2-986C-2040-AF2F-9F303B88626C}"/>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TextBox 22">
            <a:extLst>
              <a:ext uri="{FF2B5EF4-FFF2-40B4-BE49-F238E27FC236}">
                <a16:creationId xmlns:a16="http://schemas.microsoft.com/office/drawing/2014/main" id="{823B5303-E88E-0845-9459-64496CEEF540}"/>
              </a:ext>
            </a:extLst>
          </p:cNvPr>
          <p:cNvSpPr txBox="1"/>
          <p:nvPr/>
        </p:nvSpPr>
        <p:spPr>
          <a:xfrm>
            <a:off x="319157" y="324924"/>
            <a:ext cx="763351"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LED</a:t>
            </a:r>
            <a:endParaRPr lang="tr-TR" sz="1700"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endParaRPr>
          </a:p>
        </p:txBody>
      </p:sp>
      <p:cxnSp>
        <p:nvCxnSpPr>
          <p:cNvPr id="24" name="Straight Connector 23">
            <a:extLst>
              <a:ext uri="{FF2B5EF4-FFF2-40B4-BE49-F238E27FC236}">
                <a16:creationId xmlns:a16="http://schemas.microsoft.com/office/drawing/2014/main" id="{7FC63A4F-8250-2B40-A2E6-2BB8CF78B243}"/>
              </a:ext>
            </a:extLst>
          </p:cNvPr>
          <p:cNvCxnSpPr>
            <a:cxnSpLocks/>
          </p:cNvCxnSpPr>
          <p:nvPr/>
        </p:nvCxnSpPr>
        <p:spPr>
          <a:xfrm>
            <a:off x="0" y="825211"/>
            <a:ext cx="3587750"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E5A6578-EC32-EC41-B134-3DD94288D756}"/>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7" name="Group 6">
            <a:extLst>
              <a:ext uri="{FF2B5EF4-FFF2-40B4-BE49-F238E27FC236}">
                <a16:creationId xmlns:a16="http://schemas.microsoft.com/office/drawing/2014/main" id="{6BCF7825-8BCA-3D45-99B4-D9C424A1098D}"/>
              </a:ext>
            </a:extLst>
          </p:cNvPr>
          <p:cNvGrpSpPr/>
          <p:nvPr/>
        </p:nvGrpSpPr>
        <p:grpSpPr>
          <a:xfrm>
            <a:off x="1127422" y="371090"/>
            <a:ext cx="2484372" cy="323165"/>
            <a:chOff x="5439256" y="856378"/>
            <a:chExt cx="2484372" cy="323165"/>
          </a:xfrm>
        </p:grpSpPr>
        <p:grpSp>
          <p:nvGrpSpPr>
            <p:cNvPr id="4" name="Group 3">
              <a:extLst>
                <a:ext uri="{FF2B5EF4-FFF2-40B4-BE49-F238E27FC236}">
                  <a16:creationId xmlns:a16="http://schemas.microsoft.com/office/drawing/2014/main" id="{26F8C15C-4E60-6944-A2AA-BD4E0DAF54FD}"/>
                </a:ext>
              </a:extLst>
            </p:cNvPr>
            <p:cNvGrpSpPr/>
            <p:nvPr/>
          </p:nvGrpSpPr>
          <p:grpSpPr>
            <a:xfrm>
              <a:off x="5439256" y="856378"/>
              <a:ext cx="737945" cy="323165"/>
              <a:chOff x="5439256" y="856378"/>
              <a:chExt cx="737945" cy="323165"/>
            </a:xfrm>
          </p:grpSpPr>
          <p:sp>
            <p:nvSpPr>
              <p:cNvPr id="3" name="Oval 2">
                <a:extLst>
                  <a:ext uri="{FF2B5EF4-FFF2-40B4-BE49-F238E27FC236}">
                    <a16:creationId xmlns:a16="http://schemas.microsoft.com/office/drawing/2014/main" id="{AB81DB8C-416D-B644-B802-B48CE75084BA}"/>
                  </a:ext>
                </a:extLst>
              </p:cNvPr>
              <p:cNvSpPr/>
              <p:nvPr/>
            </p:nvSpPr>
            <p:spPr>
              <a:xfrm>
                <a:off x="5444273" y="889313"/>
                <a:ext cx="268941" cy="2689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x-none"/>
              </a:p>
            </p:txBody>
          </p:sp>
          <p:sp>
            <p:nvSpPr>
              <p:cNvPr id="27" name="TextBox 26">
                <a:extLst>
                  <a:ext uri="{FF2B5EF4-FFF2-40B4-BE49-F238E27FC236}">
                    <a16:creationId xmlns:a16="http://schemas.microsoft.com/office/drawing/2014/main" id="{D1CB08D8-6D33-AD4B-B33D-F9B414E315C0}"/>
                  </a:ext>
                </a:extLst>
              </p:cNvPr>
              <p:cNvSpPr txBox="1"/>
              <p:nvPr/>
            </p:nvSpPr>
            <p:spPr>
              <a:xfrm>
                <a:off x="5439256" y="856378"/>
                <a:ext cx="280846" cy="323165"/>
              </a:xfrm>
              <a:prstGeom prst="rect">
                <a:avLst/>
              </a:prstGeom>
              <a:noFill/>
            </p:spPr>
            <p:txBody>
              <a:bodyPr wrap="none" rtlCol="0" anchor="ctr" anchorCtr="0">
                <a:spAutoFit/>
              </a:bodyPr>
              <a:lstStyle/>
              <a:p>
                <a:pPr algn="ctr"/>
                <a:r>
                  <a:rPr lang="tr-TR" sz="15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L</a:t>
                </a:r>
                <a:endParaRPr lang="tr-TR" sz="15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03EC363D-FA1F-9D4C-BD8C-34E3A5A0ECF7}"/>
                  </a:ext>
                </a:extLst>
              </p:cNvPr>
              <p:cNvSpPr txBox="1"/>
              <p:nvPr/>
            </p:nvSpPr>
            <p:spPr>
              <a:xfrm>
                <a:off x="5652698" y="871766"/>
                <a:ext cx="524503" cy="292388"/>
              </a:xfrm>
              <a:prstGeom prst="rect">
                <a:avLst/>
              </a:prstGeom>
              <a:noFill/>
            </p:spPr>
            <p:txBody>
              <a:bodyPr wrap="none" rtlCol="0" anchor="ctr" anchorCtr="0">
                <a:spAutoFit/>
              </a:bodyPr>
              <a:lstStyle/>
              <a:p>
                <a:r>
                  <a:rPr lang="tr-TR" sz="13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IGHT</a:t>
                </a:r>
              </a:p>
            </p:txBody>
          </p:sp>
        </p:grpSp>
        <p:grpSp>
          <p:nvGrpSpPr>
            <p:cNvPr id="5" name="Group 4">
              <a:extLst>
                <a:ext uri="{FF2B5EF4-FFF2-40B4-BE49-F238E27FC236}">
                  <a16:creationId xmlns:a16="http://schemas.microsoft.com/office/drawing/2014/main" id="{F2C79C80-6608-184F-9FDA-C96B6FF4FA27}"/>
                </a:ext>
              </a:extLst>
            </p:cNvPr>
            <p:cNvGrpSpPr/>
            <p:nvPr/>
          </p:nvGrpSpPr>
          <p:grpSpPr>
            <a:xfrm>
              <a:off x="6153632" y="856378"/>
              <a:ext cx="1029691" cy="323165"/>
              <a:chOff x="6177201" y="856378"/>
              <a:chExt cx="1029691" cy="323165"/>
            </a:xfrm>
          </p:grpSpPr>
          <p:sp>
            <p:nvSpPr>
              <p:cNvPr id="30" name="Oval 29">
                <a:extLst>
                  <a:ext uri="{FF2B5EF4-FFF2-40B4-BE49-F238E27FC236}">
                    <a16:creationId xmlns:a16="http://schemas.microsoft.com/office/drawing/2014/main" id="{65B09662-98DB-6041-BCCB-56FAAADB8DAA}"/>
                  </a:ext>
                </a:extLst>
              </p:cNvPr>
              <p:cNvSpPr/>
              <p:nvPr/>
            </p:nvSpPr>
            <p:spPr>
              <a:xfrm>
                <a:off x="6185424" y="889313"/>
                <a:ext cx="268941" cy="2689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x-none"/>
              </a:p>
            </p:txBody>
          </p:sp>
          <p:sp>
            <p:nvSpPr>
              <p:cNvPr id="31" name="TextBox 30">
                <a:extLst>
                  <a:ext uri="{FF2B5EF4-FFF2-40B4-BE49-F238E27FC236}">
                    <a16:creationId xmlns:a16="http://schemas.microsoft.com/office/drawing/2014/main" id="{034792C7-B1F1-9645-AB71-931C954BC98F}"/>
                  </a:ext>
                </a:extLst>
              </p:cNvPr>
              <p:cNvSpPr txBox="1"/>
              <p:nvPr/>
            </p:nvSpPr>
            <p:spPr>
              <a:xfrm>
                <a:off x="6177201" y="856378"/>
                <a:ext cx="287259" cy="323165"/>
              </a:xfrm>
              <a:prstGeom prst="rect">
                <a:avLst/>
              </a:prstGeom>
              <a:noFill/>
            </p:spPr>
            <p:txBody>
              <a:bodyPr wrap="none" rtlCol="0" anchor="ctr" anchorCtr="0">
                <a:spAutoFit/>
              </a:bodyPr>
              <a:lstStyle/>
              <a:p>
                <a:pPr algn="ctr"/>
                <a:r>
                  <a:rPr lang="tr-TR" sz="15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E</a:t>
                </a:r>
                <a:endParaRPr lang="tr-TR" sz="15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p:txBody>
          </p:sp>
          <p:sp>
            <p:nvSpPr>
              <p:cNvPr id="32" name="TextBox 31">
                <a:extLst>
                  <a:ext uri="{FF2B5EF4-FFF2-40B4-BE49-F238E27FC236}">
                    <a16:creationId xmlns:a16="http://schemas.microsoft.com/office/drawing/2014/main" id="{53552773-36C0-4745-972F-03BF67C461CF}"/>
                  </a:ext>
                </a:extLst>
              </p:cNvPr>
              <p:cNvSpPr txBox="1"/>
              <p:nvPr/>
            </p:nvSpPr>
            <p:spPr>
              <a:xfrm>
                <a:off x="6393849" y="871766"/>
                <a:ext cx="813043" cy="292388"/>
              </a:xfrm>
              <a:prstGeom prst="rect">
                <a:avLst/>
              </a:prstGeom>
              <a:noFill/>
            </p:spPr>
            <p:txBody>
              <a:bodyPr wrap="none" rtlCol="0" anchor="ctr" anchorCtr="0">
                <a:spAutoFit/>
              </a:bodyPr>
              <a:lstStyle/>
              <a:p>
                <a:r>
                  <a:rPr lang="tr-TR" sz="13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MISSION</a:t>
                </a:r>
              </a:p>
            </p:txBody>
          </p:sp>
        </p:grpSp>
        <p:grpSp>
          <p:nvGrpSpPr>
            <p:cNvPr id="6" name="Group 5">
              <a:extLst>
                <a:ext uri="{FF2B5EF4-FFF2-40B4-BE49-F238E27FC236}">
                  <a16:creationId xmlns:a16="http://schemas.microsoft.com/office/drawing/2014/main" id="{2D18E46C-5036-6D4F-A8BA-1A00D39C2470}"/>
                </a:ext>
              </a:extLst>
            </p:cNvPr>
            <p:cNvGrpSpPr/>
            <p:nvPr/>
          </p:nvGrpSpPr>
          <p:grpSpPr>
            <a:xfrm>
              <a:off x="7142997" y="856378"/>
              <a:ext cx="780631" cy="323165"/>
              <a:chOff x="7142997" y="856378"/>
              <a:chExt cx="780631" cy="323165"/>
            </a:xfrm>
          </p:grpSpPr>
          <p:sp>
            <p:nvSpPr>
              <p:cNvPr id="33" name="Oval 32">
                <a:extLst>
                  <a:ext uri="{FF2B5EF4-FFF2-40B4-BE49-F238E27FC236}">
                    <a16:creationId xmlns:a16="http://schemas.microsoft.com/office/drawing/2014/main" id="{E480BE18-96D3-C847-8666-5C76BC009637}"/>
                  </a:ext>
                </a:extLst>
              </p:cNvPr>
              <p:cNvSpPr/>
              <p:nvPr/>
            </p:nvSpPr>
            <p:spPr>
              <a:xfrm>
                <a:off x="7164179" y="889313"/>
                <a:ext cx="268941" cy="2689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x-none"/>
              </a:p>
            </p:txBody>
          </p:sp>
          <p:sp>
            <p:nvSpPr>
              <p:cNvPr id="34" name="TextBox 33">
                <a:extLst>
                  <a:ext uri="{FF2B5EF4-FFF2-40B4-BE49-F238E27FC236}">
                    <a16:creationId xmlns:a16="http://schemas.microsoft.com/office/drawing/2014/main" id="{9B0D62E7-B141-B944-9630-1BAE6D984E9C}"/>
                  </a:ext>
                </a:extLst>
              </p:cNvPr>
              <p:cNvSpPr txBox="1"/>
              <p:nvPr/>
            </p:nvSpPr>
            <p:spPr>
              <a:xfrm>
                <a:off x="7142997" y="856378"/>
                <a:ext cx="311304" cy="323165"/>
              </a:xfrm>
              <a:prstGeom prst="rect">
                <a:avLst/>
              </a:prstGeom>
              <a:noFill/>
            </p:spPr>
            <p:txBody>
              <a:bodyPr wrap="none" rtlCol="0" anchor="ctr" anchorCtr="0">
                <a:spAutoFit/>
              </a:bodyPr>
              <a:lstStyle/>
              <a:p>
                <a:pPr algn="ctr"/>
                <a:r>
                  <a:rPr lang="tr-TR" sz="1500" b="1"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D</a:t>
                </a:r>
                <a:endParaRPr lang="tr-TR" sz="15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endParaRPr>
              </a:p>
            </p:txBody>
          </p:sp>
          <p:sp>
            <p:nvSpPr>
              <p:cNvPr id="35" name="TextBox 34">
                <a:extLst>
                  <a:ext uri="{FF2B5EF4-FFF2-40B4-BE49-F238E27FC236}">
                    <a16:creationId xmlns:a16="http://schemas.microsoft.com/office/drawing/2014/main" id="{CD4581F6-6EBE-4C4B-9F31-F8966780BBF2}"/>
                  </a:ext>
                </a:extLst>
              </p:cNvPr>
              <p:cNvSpPr txBox="1"/>
              <p:nvPr/>
            </p:nvSpPr>
            <p:spPr>
              <a:xfrm>
                <a:off x="7387904" y="871766"/>
                <a:ext cx="535724" cy="292388"/>
              </a:xfrm>
              <a:prstGeom prst="rect">
                <a:avLst/>
              </a:prstGeom>
              <a:noFill/>
            </p:spPr>
            <p:txBody>
              <a:bodyPr wrap="none" rtlCol="0" anchor="ctr" anchorCtr="0">
                <a:spAutoFit/>
              </a:bodyPr>
              <a:lstStyle/>
              <a:p>
                <a:r>
                  <a:rPr lang="tr-TR" sz="1300" dirty="0">
                    <a:solidFill>
                      <a:schemeClr val="tx1">
                        <a:lumMod val="75000"/>
                        <a:lumOff val="25000"/>
                      </a:schemeClr>
                    </a:solidFill>
                    <a:latin typeface="Franklin Gothic Medium" panose="020B0603020102020204" pitchFamily="34" charset="0"/>
                    <a:ea typeface="Verdana" panose="020B0604030504040204" pitchFamily="34" charset="0"/>
                    <a:cs typeface="Verdana" panose="020B0604030504040204" pitchFamily="34" charset="0"/>
                  </a:rPr>
                  <a:t>IODE</a:t>
                </a:r>
              </a:p>
            </p:txBody>
          </p:sp>
        </p:grpSp>
      </p:grpSp>
      <p:grpSp>
        <p:nvGrpSpPr>
          <p:cNvPr id="15" name="Group 14">
            <a:extLst>
              <a:ext uri="{FF2B5EF4-FFF2-40B4-BE49-F238E27FC236}">
                <a16:creationId xmlns:a16="http://schemas.microsoft.com/office/drawing/2014/main" id="{105122F8-C949-354E-85E1-DE0A1468BD41}"/>
              </a:ext>
            </a:extLst>
          </p:cNvPr>
          <p:cNvGrpSpPr/>
          <p:nvPr/>
        </p:nvGrpSpPr>
        <p:grpSpPr>
          <a:xfrm>
            <a:off x="581457" y="2149926"/>
            <a:ext cx="5227283" cy="727384"/>
            <a:chOff x="581457" y="2149926"/>
            <a:chExt cx="5227283" cy="727384"/>
          </a:xfrm>
        </p:grpSpPr>
        <p:grpSp>
          <p:nvGrpSpPr>
            <p:cNvPr id="47" name="Group 46">
              <a:extLst>
                <a:ext uri="{FF2B5EF4-FFF2-40B4-BE49-F238E27FC236}">
                  <a16:creationId xmlns:a16="http://schemas.microsoft.com/office/drawing/2014/main" id="{96213935-EFCD-0D43-90DE-8EA459E0A9C3}"/>
                </a:ext>
              </a:extLst>
            </p:cNvPr>
            <p:cNvGrpSpPr/>
            <p:nvPr/>
          </p:nvGrpSpPr>
          <p:grpSpPr>
            <a:xfrm>
              <a:off x="581457" y="2184098"/>
              <a:ext cx="233030" cy="234441"/>
              <a:chOff x="4000500" y="901218"/>
              <a:chExt cx="4191000" cy="4216400"/>
            </a:xfrm>
          </p:grpSpPr>
          <p:pic>
            <p:nvPicPr>
              <p:cNvPr id="50" name="Graphic 49">
                <a:extLst>
                  <a:ext uri="{FF2B5EF4-FFF2-40B4-BE49-F238E27FC236}">
                    <a16:creationId xmlns:a16="http://schemas.microsoft.com/office/drawing/2014/main" id="{3A53C51C-0227-C54C-9AF7-E904E661E4F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0500" y="901218"/>
                <a:ext cx="4191000" cy="4216400"/>
              </a:xfrm>
              <a:prstGeom prst="rect">
                <a:avLst/>
              </a:prstGeom>
            </p:spPr>
          </p:pic>
          <p:sp>
            <p:nvSpPr>
              <p:cNvPr id="51" name="Freeform 50">
                <a:extLst>
                  <a:ext uri="{FF2B5EF4-FFF2-40B4-BE49-F238E27FC236}">
                    <a16:creationId xmlns:a16="http://schemas.microsoft.com/office/drawing/2014/main" id="{D2F2D1E0-BEBA-724B-8286-112F359EB035}"/>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lumMod val="75000"/>
                      <a:lumOff val="25000"/>
                    </a:schemeClr>
                  </a:solidFill>
                </a:endParaRPr>
              </a:p>
            </p:txBody>
          </p:sp>
        </p:grpSp>
        <p:sp>
          <p:nvSpPr>
            <p:cNvPr id="52" name="TextBox 51">
              <a:extLst>
                <a:ext uri="{FF2B5EF4-FFF2-40B4-BE49-F238E27FC236}">
                  <a16:creationId xmlns:a16="http://schemas.microsoft.com/office/drawing/2014/main" id="{BFDD6447-753A-F547-BED9-6D1201C47FAA}"/>
                </a:ext>
              </a:extLst>
            </p:cNvPr>
            <p:cNvSpPr txBox="1"/>
            <p:nvPr/>
          </p:nvSpPr>
          <p:spPr>
            <a:xfrm>
              <a:off x="794265" y="2149926"/>
              <a:ext cx="5014475" cy="292388"/>
            </a:xfrm>
            <a:prstGeom prst="rect">
              <a:avLst/>
            </a:prstGeom>
            <a:noFill/>
          </p:spPr>
          <p:txBody>
            <a:bodyPr wrap="square" rtlCol="0" anchor="t" anchorCtr="0">
              <a:spAutoFit/>
            </a:bodyPr>
            <a:lstStyle/>
            <a:p>
              <a:r>
                <a:rPr lang="tr-TR" sz="13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Yüksek Verimlilik</a:t>
              </a:r>
              <a:endPar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5" name="TextBox 54">
              <a:extLst>
                <a:ext uri="{FF2B5EF4-FFF2-40B4-BE49-F238E27FC236}">
                  <a16:creationId xmlns:a16="http://schemas.microsoft.com/office/drawing/2014/main" id="{F2227379-D9E4-1140-8038-74C3B7F04FB0}"/>
                </a:ext>
              </a:extLst>
            </p:cNvPr>
            <p:cNvSpPr txBox="1"/>
            <p:nvPr/>
          </p:nvSpPr>
          <p:spPr>
            <a:xfrm>
              <a:off x="794265" y="2419108"/>
              <a:ext cx="4677155" cy="458202"/>
            </a:xfrm>
            <a:prstGeom prst="rect">
              <a:avLst/>
            </a:prstGeom>
            <a:noFill/>
          </p:spPr>
          <p:txBody>
            <a:bodyPr wrap="square" rtlCol="0" anchor="t" anchorCtr="0">
              <a:spAutoFit/>
            </a:bodyPr>
            <a:lstStyle/>
            <a:p>
              <a:pPr>
                <a:lnSpc>
                  <a:spcPts val="1540"/>
                </a:lnSpc>
              </a:pPr>
              <a:r>
                <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Ticari armatürler 170lm/w seviyelerine </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ulaşabilmekte,</a:t>
              </a:r>
            </a:p>
            <a:p>
              <a:pPr>
                <a:lnSpc>
                  <a:spcPts val="1540"/>
                </a:lnSpc>
              </a:pP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Geleneksel </a:t>
              </a:r>
              <a:r>
                <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aydınlatma armatürleri 40-90lm/w </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seviyelerinde.</a:t>
              </a:r>
              <a:endPar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8" name="Group 17">
            <a:extLst>
              <a:ext uri="{FF2B5EF4-FFF2-40B4-BE49-F238E27FC236}">
                <a16:creationId xmlns:a16="http://schemas.microsoft.com/office/drawing/2014/main" id="{68ED3F47-EBF9-2445-850C-EF270C0DAD0C}"/>
              </a:ext>
            </a:extLst>
          </p:cNvPr>
          <p:cNvGrpSpPr/>
          <p:nvPr/>
        </p:nvGrpSpPr>
        <p:grpSpPr>
          <a:xfrm>
            <a:off x="581457" y="3594358"/>
            <a:ext cx="5267397" cy="553875"/>
            <a:chOff x="581457" y="3594358"/>
            <a:chExt cx="5267397" cy="553875"/>
          </a:xfrm>
        </p:grpSpPr>
        <p:grpSp>
          <p:nvGrpSpPr>
            <p:cNvPr id="56" name="Group 55">
              <a:extLst>
                <a:ext uri="{FF2B5EF4-FFF2-40B4-BE49-F238E27FC236}">
                  <a16:creationId xmlns:a16="http://schemas.microsoft.com/office/drawing/2014/main" id="{C9567A9E-AD90-A94A-B38E-026683717AA9}"/>
                </a:ext>
              </a:extLst>
            </p:cNvPr>
            <p:cNvGrpSpPr/>
            <p:nvPr/>
          </p:nvGrpSpPr>
          <p:grpSpPr>
            <a:xfrm>
              <a:off x="581457" y="3628530"/>
              <a:ext cx="233030" cy="234441"/>
              <a:chOff x="4000500" y="901218"/>
              <a:chExt cx="4191000" cy="4216400"/>
            </a:xfrm>
          </p:grpSpPr>
          <p:pic>
            <p:nvPicPr>
              <p:cNvPr id="57" name="Graphic 56">
                <a:extLst>
                  <a:ext uri="{FF2B5EF4-FFF2-40B4-BE49-F238E27FC236}">
                    <a16:creationId xmlns:a16="http://schemas.microsoft.com/office/drawing/2014/main" id="{1CD4ABCC-08AD-AB47-B9EB-B0B73377E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0500" y="901218"/>
                <a:ext cx="4191000" cy="4216400"/>
              </a:xfrm>
              <a:prstGeom prst="rect">
                <a:avLst/>
              </a:prstGeom>
            </p:spPr>
          </p:pic>
          <p:sp>
            <p:nvSpPr>
              <p:cNvPr id="58" name="Freeform 57">
                <a:extLst>
                  <a:ext uri="{FF2B5EF4-FFF2-40B4-BE49-F238E27FC236}">
                    <a16:creationId xmlns:a16="http://schemas.microsoft.com/office/drawing/2014/main" id="{FCDC164A-5CD4-2340-BBD4-B19B591043EB}"/>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lumMod val="75000"/>
                      <a:lumOff val="25000"/>
                    </a:schemeClr>
                  </a:solidFill>
                </a:endParaRPr>
              </a:p>
            </p:txBody>
          </p:sp>
        </p:grpSp>
        <p:sp>
          <p:nvSpPr>
            <p:cNvPr id="59" name="TextBox 58">
              <a:extLst>
                <a:ext uri="{FF2B5EF4-FFF2-40B4-BE49-F238E27FC236}">
                  <a16:creationId xmlns:a16="http://schemas.microsoft.com/office/drawing/2014/main" id="{6E15A50D-49EC-424F-8B7D-BB317DD07490}"/>
                </a:ext>
              </a:extLst>
            </p:cNvPr>
            <p:cNvSpPr txBox="1"/>
            <p:nvPr/>
          </p:nvSpPr>
          <p:spPr>
            <a:xfrm>
              <a:off x="794265" y="3594358"/>
              <a:ext cx="5014475" cy="292388"/>
            </a:xfrm>
            <a:prstGeom prst="rect">
              <a:avLst/>
            </a:prstGeom>
            <a:noFill/>
          </p:spPr>
          <p:txBody>
            <a:bodyPr wrap="square" rtlCol="0" anchor="t" anchorCtr="0">
              <a:spAutoFit/>
            </a:bodyPr>
            <a:lstStyle/>
            <a:p>
              <a:r>
                <a:rPr lang="tr-TR" sz="13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Uzun Ömür</a:t>
              </a:r>
              <a:endPar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0" name="TextBox 59">
              <a:extLst>
                <a:ext uri="{FF2B5EF4-FFF2-40B4-BE49-F238E27FC236}">
                  <a16:creationId xmlns:a16="http://schemas.microsoft.com/office/drawing/2014/main" id="{4CE4890C-946D-A24E-846C-323C250986C6}"/>
                </a:ext>
              </a:extLst>
            </p:cNvPr>
            <p:cNvSpPr txBox="1"/>
            <p:nvPr/>
          </p:nvSpPr>
          <p:spPr>
            <a:xfrm>
              <a:off x="794265" y="3863540"/>
              <a:ext cx="5054589" cy="284693"/>
            </a:xfrm>
            <a:prstGeom prst="rect">
              <a:avLst/>
            </a:prstGeom>
            <a:noFill/>
          </p:spPr>
          <p:txBody>
            <a:bodyPr wrap="none" rtlCol="0" anchor="t" anchorCtr="0">
              <a:spAutoFit/>
            </a:bodyPr>
            <a:lstStyle/>
            <a:p>
              <a:pPr>
                <a:lnSpc>
                  <a:spcPts val="1540"/>
                </a:lnSpc>
              </a:pPr>
              <a:r>
                <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Kullanım şartlarına bağlı olarak </a:t>
              </a:r>
              <a:r>
                <a:rPr lang="tr-TR" sz="1100"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onbinlerce</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saat kadar </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kullanılabilme.</a:t>
              </a:r>
              <a:endPar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6" name="Group 15">
            <a:extLst>
              <a:ext uri="{FF2B5EF4-FFF2-40B4-BE49-F238E27FC236}">
                <a16:creationId xmlns:a16="http://schemas.microsoft.com/office/drawing/2014/main" id="{F310C914-5ED7-0A49-9375-E11511DC8541}"/>
              </a:ext>
            </a:extLst>
          </p:cNvPr>
          <p:cNvGrpSpPr/>
          <p:nvPr/>
        </p:nvGrpSpPr>
        <p:grpSpPr>
          <a:xfrm>
            <a:off x="581457" y="2964475"/>
            <a:ext cx="5227283" cy="553875"/>
            <a:chOff x="581457" y="2964475"/>
            <a:chExt cx="5227283" cy="553875"/>
          </a:xfrm>
        </p:grpSpPr>
        <p:grpSp>
          <p:nvGrpSpPr>
            <p:cNvPr id="61" name="Group 60">
              <a:extLst>
                <a:ext uri="{FF2B5EF4-FFF2-40B4-BE49-F238E27FC236}">
                  <a16:creationId xmlns:a16="http://schemas.microsoft.com/office/drawing/2014/main" id="{E7BB9289-934F-1E4F-9D45-FD11FFA504A5}"/>
                </a:ext>
              </a:extLst>
            </p:cNvPr>
            <p:cNvGrpSpPr/>
            <p:nvPr/>
          </p:nvGrpSpPr>
          <p:grpSpPr>
            <a:xfrm>
              <a:off x="581457" y="2998647"/>
              <a:ext cx="233030" cy="234441"/>
              <a:chOff x="4000500" y="901218"/>
              <a:chExt cx="4191000" cy="4216400"/>
            </a:xfrm>
          </p:grpSpPr>
          <p:pic>
            <p:nvPicPr>
              <p:cNvPr id="62" name="Graphic 61">
                <a:extLst>
                  <a:ext uri="{FF2B5EF4-FFF2-40B4-BE49-F238E27FC236}">
                    <a16:creationId xmlns:a16="http://schemas.microsoft.com/office/drawing/2014/main" id="{C7F91E74-D447-E34E-B4C2-270EEB6FEF7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0500" y="901218"/>
                <a:ext cx="4191000" cy="4216400"/>
              </a:xfrm>
              <a:prstGeom prst="rect">
                <a:avLst/>
              </a:prstGeom>
            </p:spPr>
          </p:pic>
          <p:sp>
            <p:nvSpPr>
              <p:cNvPr id="63" name="Freeform 62">
                <a:extLst>
                  <a:ext uri="{FF2B5EF4-FFF2-40B4-BE49-F238E27FC236}">
                    <a16:creationId xmlns:a16="http://schemas.microsoft.com/office/drawing/2014/main" id="{FCFE4981-60FC-7B41-AB8D-0D2A80AA7245}"/>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lumMod val="75000"/>
                      <a:lumOff val="25000"/>
                    </a:schemeClr>
                  </a:solidFill>
                </a:endParaRPr>
              </a:p>
            </p:txBody>
          </p:sp>
        </p:grpSp>
        <p:sp>
          <p:nvSpPr>
            <p:cNvPr id="64" name="TextBox 63">
              <a:extLst>
                <a:ext uri="{FF2B5EF4-FFF2-40B4-BE49-F238E27FC236}">
                  <a16:creationId xmlns:a16="http://schemas.microsoft.com/office/drawing/2014/main" id="{FF065FFE-F871-8C42-8466-4FD0ABE0CAD6}"/>
                </a:ext>
              </a:extLst>
            </p:cNvPr>
            <p:cNvSpPr txBox="1"/>
            <p:nvPr/>
          </p:nvSpPr>
          <p:spPr>
            <a:xfrm>
              <a:off x="794265" y="2964475"/>
              <a:ext cx="5014475" cy="292388"/>
            </a:xfrm>
            <a:prstGeom prst="rect">
              <a:avLst/>
            </a:prstGeom>
            <a:noFill/>
          </p:spPr>
          <p:txBody>
            <a:bodyPr wrap="square" rtlCol="0" anchor="t" anchorCtr="0">
              <a:spAutoFit/>
            </a:bodyPr>
            <a:lstStyle/>
            <a:p>
              <a:r>
                <a:rPr lang="tr-TR" sz="13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Düşük Bakım Maliyeti</a:t>
              </a:r>
              <a:endPar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5" name="TextBox 64">
              <a:extLst>
                <a:ext uri="{FF2B5EF4-FFF2-40B4-BE49-F238E27FC236}">
                  <a16:creationId xmlns:a16="http://schemas.microsoft.com/office/drawing/2014/main" id="{7F9821B1-3B70-5C4C-B2C1-9FC69589F0A5}"/>
                </a:ext>
              </a:extLst>
            </p:cNvPr>
            <p:cNvSpPr txBox="1"/>
            <p:nvPr/>
          </p:nvSpPr>
          <p:spPr>
            <a:xfrm>
              <a:off x="794265" y="3233657"/>
              <a:ext cx="2946640" cy="284693"/>
            </a:xfrm>
            <a:prstGeom prst="rect">
              <a:avLst/>
            </a:prstGeom>
            <a:noFill/>
          </p:spPr>
          <p:txBody>
            <a:bodyPr wrap="none" rtlCol="0" anchor="t" anchorCtr="0">
              <a:spAutoFit/>
            </a:bodyPr>
            <a:lstStyle/>
            <a:p>
              <a:pPr>
                <a:lnSpc>
                  <a:spcPts val="1540"/>
                </a:lnSpc>
              </a:pPr>
              <a:r>
                <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Uzun ömür ve düşük bozulma </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oranları.</a:t>
              </a:r>
              <a:endPar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9" name="Group 18">
            <a:extLst>
              <a:ext uri="{FF2B5EF4-FFF2-40B4-BE49-F238E27FC236}">
                <a16:creationId xmlns:a16="http://schemas.microsoft.com/office/drawing/2014/main" id="{10183526-0273-4D43-B3AB-2169624B0891}"/>
              </a:ext>
            </a:extLst>
          </p:cNvPr>
          <p:cNvGrpSpPr/>
          <p:nvPr/>
        </p:nvGrpSpPr>
        <p:grpSpPr>
          <a:xfrm>
            <a:off x="581457" y="4224241"/>
            <a:ext cx="5737077" cy="535024"/>
            <a:chOff x="581457" y="4224241"/>
            <a:chExt cx="5737077" cy="535024"/>
          </a:xfrm>
        </p:grpSpPr>
        <p:grpSp>
          <p:nvGrpSpPr>
            <p:cNvPr id="66" name="Group 65">
              <a:extLst>
                <a:ext uri="{FF2B5EF4-FFF2-40B4-BE49-F238E27FC236}">
                  <a16:creationId xmlns:a16="http://schemas.microsoft.com/office/drawing/2014/main" id="{6A6E3425-7D2E-054B-A240-B4B6848AAB71}"/>
                </a:ext>
              </a:extLst>
            </p:cNvPr>
            <p:cNvGrpSpPr/>
            <p:nvPr/>
          </p:nvGrpSpPr>
          <p:grpSpPr>
            <a:xfrm>
              <a:off x="581457" y="4258413"/>
              <a:ext cx="233030" cy="234441"/>
              <a:chOff x="4000500" y="901218"/>
              <a:chExt cx="4191000" cy="4216400"/>
            </a:xfrm>
          </p:grpSpPr>
          <p:pic>
            <p:nvPicPr>
              <p:cNvPr id="67" name="Graphic 66">
                <a:extLst>
                  <a:ext uri="{FF2B5EF4-FFF2-40B4-BE49-F238E27FC236}">
                    <a16:creationId xmlns:a16="http://schemas.microsoft.com/office/drawing/2014/main" id="{B3E7C099-D3E1-DF43-A910-ADBB517A641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0500" y="901218"/>
                <a:ext cx="4191000" cy="4216400"/>
              </a:xfrm>
              <a:prstGeom prst="rect">
                <a:avLst/>
              </a:prstGeom>
            </p:spPr>
          </p:pic>
          <p:sp>
            <p:nvSpPr>
              <p:cNvPr id="68" name="Freeform 67">
                <a:extLst>
                  <a:ext uri="{FF2B5EF4-FFF2-40B4-BE49-F238E27FC236}">
                    <a16:creationId xmlns:a16="http://schemas.microsoft.com/office/drawing/2014/main" id="{96E473C2-6E4F-A04F-9FD5-B3F149430A17}"/>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lumMod val="75000"/>
                      <a:lumOff val="25000"/>
                    </a:schemeClr>
                  </a:solidFill>
                </a:endParaRPr>
              </a:p>
            </p:txBody>
          </p:sp>
        </p:grpSp>
        <p:sp>
          <p:nvSpPr>
            <p:cNvPr id="69" name="TextBox 68">
              <a:extLst>
                <a:ext uri="{FF2B5EF4-FFF2-40B4-BE49-F238E27FC236}">
                  <a16:creationId xmlns:a16="http://schemas.microsoft.com/office/drawing/2014/main" id="{88E2B1A8-C819-4C47-A9AD-612E314ABF85}"/>
                </a:ext>
              </a:extLst>
            </p:cNvPr>
            <p:cNvSpPr txBox="1"/>
            <p:nvPr/>
          </p:nvSpPr>
          <p:spPr>
            <a:xfrm>
              <a:off x="794265" y="4224241"/>
              <a:ext cx="5014475" cy="292388"/>
            </a:xfrm>
            <a:prstGeom prst="rect">
              <a:avLst/>
            </a:prstGeom>
            <a:noFill/>
          </p:spPr>
          <p:txBody>
            <a:bodyPr wrap="square" rtlCol="0" anchor="t" anchorCtr="0">
              <a:spAutoFit/>
            </a:bodyPr>
            <a:lstStyle/>
            <a:p>
              <a:r>
                <a:rPr lang="tr-TR" sz="13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Dimleme</a:t>
              </a:r>
              <a:r>
                <a:rPr lang="tr-TR" sz="13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özelliği</a:t>
              </a:r>
            </a:p>
          </p:txBody>
        </p:sp>
        <p:sp>
          <p:nvSpPr>
            <p:cNvPr id="71" name="TextBox 70">
              <a:extLst>
                <a:ext uri="{FF2B5EF4-FFF2-40B4-BE49-F238E27FC236}">
                  <a16:creationId xmlns:a16="http://schemas.microsoft.com/office/drawing/2014/main" id="{D2B0948E-D6B8-C34E-A52B-A95A7CF8640F}"/>
                </a:ext>
              </a:extLst>
            </p:cNvPr>
            <p:cNvSpPr txBox="1"/>
            <p:nvPr/>
          </p:nvSpPr>
          <p:spPr>
            <a:xfrm>
              <a:off x="794265" y="4493423"/>
              <a:ext cx="5524269" cy="265842"/>
            </a:xfrm>
            <a:prstGeom prst="rect">
              <a:avLst/>
            </a:prstGeom>
            <a:noFill/>
          </p:spPr>
          <p:txBody>
            <a:bodyPr wrap="none" rtlCol="0" anchor="t" anchorCtr="0">
              <a:spAutoFit/>
            </a:bodyPr>
            <a:lstStyle/>
            <a:p>
              <a:pPr>
                <a:lnSpc>
                  <a:spcPts val="1540"/>
                </a:lnSpc>
              </a:pPr>
              <a:r>
                <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Farklı saat, </a:t>
              </a:r>
              <a:r>
                <a:rPr lang="tr-TR" sz="11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lokasyon</a:t>
              </a:r>
              <a:r>
                <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ya da tanımlanacak senaryolara göre </a:t>
              </a:r>
              <a:r>
                <a:rPr lang="tr-TR" sz="11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dimleme</a:t>
              </a:r>
              <a:r>
                <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imkanı.</a:t>
              </a:r>
            </a:p>
          </p:txBody>
        </p:sp>
      </p:grpSp>
      <p:grpSp>
        <p:nvGrpSpPr>
          <p:cNvPr id="20" name="Group 19">
            <a:extLst>
              <a:ext uri="{FF2B5EF4-FFF2-40B4-BE49-F238E27FC236}">
                <a16:creationId xmlns:a16="http://schemas.microsoft.com/office/drawing/2014/main" id="{5A7EA351-B7D7-8B4C-98F0-322D1F4D7FA6}"/>
              </a:ext>
            </a:extLst>
          </p:cNvPr>
          <p:cNvGrpSpPr/>
          <p:nvPr/>
        </p:nvGrpSpPr>
        <p:grpSpPr>
          <a:xfrm>
            <a:off x="581457" y="4854126"/>
            <a:ext cx="5227283" cy="535024"/>
            <a:chOff x="581457" y="4854126"/>
            <a:chExt cx="5227283" cy="535024"/>
          </a:xfrm>
        </p:grpSpPr>
        <p:grpSp>
          <p:nvGrpSpPr>
            <p:cNvPr id="72" name="Group 71">
              <a:extLst>
                <a:ext uri="{FF2B5EF4-FFF2-40B4-BE49-F238E27FC236}">
                  <a16:creationId xmlns:a16="http://schemas.microsoft.com/office/drawing/2014/main" id="{F7419990-9434-ED4B-AD90-9624DF9937F0}"/>
                </a:ext>
              </a:extLst>
            </p:cNvPr>
            <p:cNvGrpSpPr/>
            <p:nvPr/>
          </p:nvGrpSpPr>
          <p:grpSpPr>
            <a:xfrm>
              <a:off x="581457" y="4888298"/>
              <a:ext cx="233030" cy="234441"/>
              <a:chOff x="4000500" y="901218"/>
              <a:chExt cx="4191000" cy="4216400"/>
            </a:xfrm>
          </p:grpSpPr>
          <p:pic>
            <p:nvPicPr>
              <p:cNvPr id="73" name="Graphic 72">
                <a:extLst>
                  <a:ext uri="{FF2B5EF4-FFF2-40B4-BE49-F238E27FC236}">
                    <a16:creationId xmlns:a16="http://schemas.microsoft.com/office/drawing/2014/main" id="{2D732D40-23C3-284F-923E-414E9313B5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0500" y="901218"/>
                <a:ext cx="4191000" cy="4216400"/>
              </a:xfrm>
              <a:prstGeom prst="rect">
                <a:avLst/>
              </a:prstGeom>
            </p:spPr>
          </p:pic>
          <p:sp>
            <p:nvSpPr>
              <p:cNvPr id="74" name="Freeform 73">
                <a:extLst>
                  <a:ext uri="{FF2B5EF4-FFF2-40B4-BE49-F238E27FC236}">
                    <a16:creationId xmlns:a16="http://schemas.microsoft.com/office/drawing/2014/main" id="{DBDFCD7A-564D-4E42-A89F-B389BB8E183D}"/>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lumMod val="75000"/>
                      <a:lumOff val="25000"/>
                    </a:schemeClr>
                  </a:solidFill>
                </a:endParaRPr>
              </a:p>
            </p:txBody>
          </p:sp>
        </p:grpSp>
        <p:sp>
          <p:nvSpPr>
            <p:cNvPr id="75" name="TextBox 74">
              <a:extLst>
                <a:ext uri="{FF2B5EF4-FFF2-40B4-BE49-F238E27FC236}">
                  <a16:creationId xmlns:a16="http://schemas.microsoft.com/office/drawing/2014/main" id="{A669E181-7CD6-6D49-91D6-D1DA82EF6041}"/>
                </a:ext>
              </a:extLst>
            </p:cNvPr>
            <p:cNvSpPr txBox="1"/>
            <p:nvPr/>
          </p:nvSpPr>
          <p:spPr>
            <a:xfrm>
              <a:off x="794265" y="4854126"/>
              <a:ext cx="5014475" cy="292388"/>
            </a:xfrm>
            <a:prstGeom prst="rect">
              <a:avLst/>
            </a:prstGeom>
            <a:noFill/>
          </p:spPr>
          <p:txBody>
            <a:bodyPr wrap="square" rtlCol="0" anchor="t" anchorCtr="0">
              <a:spAutoFit/>
            </a:bodyPr>
            <a:lstStyle/>
            <a:p>
              <a:r>
                <a:rPr lang="tr-TR" sz="13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Aydınlatma Tasarım Hizmeti</a:t>
              </a:r>
            </a:p>
          </p:txBody>
        </p:sp>
        <p:sp>
          <p:nvSpPr>
            <p:cNvPr id="76" name="TextBox 75">
              <a:extLst>
                <a:ext uri="{FF2B5EF4-FFF2-40B4-BE49-F238E27FC236}">
                  <a16:creationId xmlns:a16="http://schemas.microsoft.com/office/drawing/2014/main" id="{A07405A9-E42F-A24A-A95E-A29BB5C20799}"/>
                </a:ext>
              </a:extLst>
            </p:cNvPr>
            <p:cNvSpPr txBox="1"/>
            <p:nvPr/>
          </p:nvSpPr>
          <p:spPr>
            <a:xfrm>
              <a:off x="794265" y="5123308"/>
              <a:ext cx="4788883" cy="265842"/>
            </a:xfrm>
            <a:prstGeom prst="rect">
              <a:avLst/>
            </a:prstGeom>
            <a:noFill/>
          </p:spPr>
          <p:txBody>
            <a:bodyPr wrap="square" rtlCol="0" anchor="t" anchorCtr="0">
              <a:spAutoFit/>
            </a:bodyPr>
            <a:lstStyle/>
            <a:p>
              <a:pPr>
                <a:lnSpc>
                  <a:spcPts val="1540"/>
                </a:lnSpc>
              </a:pPr>
              <a:r>
                <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İhtiyaca göre doğru </a:t>
              </a: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tasarım.</a:t>
              </a:r>
              <a:endParaRPr lang="tr-TR"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49" name="TextBox 48">
            <a:extLst>
              <a:ext uri="{FF2B5EF4-FFF2-40B4-BE49-F238E27FC236}">
                <a16:creationId xmlns:a16="http://schemas.microsoft.com/office/drawing/2014/main" id="{8FCB6A14-9F16-1849-B7A1-FD9D9170853F}"/>
              </a:ext>
            </a:extLst>
          </p:cNvPr>
          <p:cNvSpPr txBox="1"/>
          <p:nvPr/>
        </p:nvSpPr>
        <p:spPr>
          <a:xfrm>
            <a:off x="6582888" y="2909430"/>
            <a:ext cx="1395937" cy="477054"/>
          </a:xfrm>
          <a:prstGeom prst="rect">
            <a:avLst/>
          </a:prstGeom>
          <a:noFill/>
        </p:spPr>
        <p:txBody>
          <a:bodyPr wrap="square" rtlCol="0" anchor="ctr" anchorCtr="0">
            <a:spAutoFit/>
          </a:bodyPr>
          <a:lstStyle/>
          <a:p>
            <a:pPr>
              <a:lnSpc>
                <a:spcPts val="1540"/>
              </a:lnSpc>
            </a:pPr>
            <a:r>
              <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Tanımlanmış</a:t>
            </a:r>
          </a:p>
          <a:p>
            <a:pPr>
              <a:lnSpc>
                <a:spcPts val="1540"/>
              </a:lnSpc>
            </a:pPr>
            <a:r>
              <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ışık açıları</a:t>
            </a:r>
          </a:p>
        </p:txBody>
      </p:sp>
      <p:sp>
        <p:nvSpPr>
          <p:cNvPr id="83" name="TextBox 82">
            <a:extLst>
              <a:ext uri="{FF2B5EF4-FFF2-40B4-BE49-F238E27FC236}">
                <a16:creationId xmlns:a16="http://schemas.microsoft.com/office/drawing/2014/main" id="{78D2FE5C-576A-8F4E-B06D-83C20F63E023}"/>
              </a:ext>
            </a:extLst>
          </p:cNvPr>
          <p:cNvSpPr txBox="1"/>
          <p:nvPr/>
        </p:nvSpPr>
        <p:spPr>
          <a:xfrm>
            <a:off x="9291810" y="2909429"/>
            <a:ext cx="2618019" cy="477054"/>
          </a:xfrm>
          <a:prstGeom prst="rect">
            <a:avLst/>
          </a:prstGeom>
          <a:noFill/>
        </p:spPr>
        <p:txBody>
          <a:bodyPr wrap="square" rtlCol="0" anchor="ctr" anchorCtr="0">
            <a:spAutoFit/>
          </a:bodyPr>
          <a:lstStyle/>
          <a:p>
            <a:pPr>
              <a:lnSpc>
                <a:spcPts val="1540"/>
              </a:lnSpc>
            </a:pPr>
            <a:r>
              <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Görülebilir renk tayfının tüm renklerini elde edebilme</a:t>
            </a:r>
          </a:p>
        </p:txBody>
      </p:sp>
      <p:grpSp>
        <p:nvGrpSpPr>
          <p:cNvPr id="12" name="Group 11">
            <a:extLst>
              <a:ext uri="{FF2B5EF4-FFF2-40B4-BE49-F238E27FC236}">
                <a16:creationId xmlns:a16="http://schemas.microsoft.com/office/drawing/2014/main" id="{5BF7CEDB-FDB3-7A4E-AD1F-B5A5ADDEBA41}"/>
              </a:ext>
            </a:extLst>
          </p:cNvPr>
          <p:cNvGrpSpPr/>
          <p:nvPr/>
        </p:nvGrpSpPr>
        <p:grpSpPr>
          <a:xfrm>
            <a:off x="5935909" y="2851300"/>
            <a:ext cx="593313" cy="593313"/>
            <a:chOff x="6096000" y="2751840"/>
            <a:chExt cx="593313" cy="593313"/>
          </a:xfrm>
        </p:grpSpPr>
        <p:sp>
          <p:nvSpPr>
            <p:cNvPr id="2" name="Oval 1">
              <a:extLst>
                <a:ext uri="{FF2B5EF4-FFF2-40B4-BE49-F238E27FC236}">
                  <a16:creationId xmlns:a16="http://schemas.microsoft.com/office/drawing/2014/main" id="{AC21A65A-80D6-8F43-BB40-3818023BA235}"/>
                </a:ext>
              </a:extLst>
            </p:cNvPr>
            <p:cNvSpPr/>
            <p:nvPr/>
          </p:nvSpPr>
          <p:spPr>
            <a:xfrm>
              <a:off x="6096000" y="2751840"/>
              <a:ext cx="593313" cy="593313"/>
            </a:xfrm>
            <a:prstGeom prst="ellipse">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95" name="Oval 94">
              <a:extLst>
                <a:ext uri="{FF2B5EF4-FFF2-40B4-BE49-F238E27FC236}">
                  <a16:creationId xmlns:a16="http://schemas.microsoft.com/office/drawing/2014/main" id="{7B14AA71-BAA0-0142-8031-03615BBC1B74}"/>
                </a:ext>
              </a:extLst>
            </p:cNvPr>
            <p:cNvSpPr/>
            <p:nvPr/>
          </p:nvSpPr>
          <p:spPr>
            <a:xfrm>
              <a:off x="6130512" y="2786352"/>
              <a:ext cx="524288" cy="524288"/>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pic>
          <p:nvPicPr>
            <p:cNvPr id="11" name="Graphic 10">
              <a:extLst>
                <a:ext uri="{FF2B5EF4-FFF2-40B4-BE49-F238E27FC236}">
                  <a16:creationId xmlns:a16="http://schemas.microsoft.com/office/drawing/2014/main" id="{05F9C940-9D32-9C42-A1E2-E2AE6F867914}"/>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6244856" y="2888898"/>
              <a:ext cx="295600" cy="295600"/>
            </a:xfrm>
            <a:prstGeom prst="rect">
              <a:avLst/>
            </a:prstGeom>
          </p:spPr>
        </p:pic>
      </p:grpSp>
      <p:grpSp>
        <p:nvGrpSpPr>
          <p:cNvPr id="112" name="Group 111">
            <a:extLst>
              <a:ext uri="{FF2B5EF4-FFF2-40B4-BE49-F238E27FC236}">
                <a16:creationId xmlns:a16="http://schemas.microsoft.com/office/drawing/2014/main" id="{62A431D5-F74C-894B-AC7F-D92346DC4C39}"/>
              </a:ext>
            </a:extLst>
          </p:cNvPr>
          <p:cNvGrpSpPr/>
          <p:nvPr/>
        </p:nvGrpSpPr>
        <p:grpSpPr>
          <a:xfrm>
            <a:off x="8644831" y="2851300"/>
            <a:ext cx="593313" cy="593313"/>
            <a:chOff x="6096000" y="2751840"/>
            <a:chExt cx="593313" cy="593313"/>
          </a:xfrm>
        </p:grpSpPr>
        <p:sp>
          <p:nvSpPr>
            <p:cNvPr id="113" name="Oval 112">
              <a:extLst>
                <a:ext uri="{FF2B5EF4-FFF2-40B4-BE49-F238E27FC236}">
                  <a16:creationId xmlns:a16="http://schemas.microsoft.com/office/drawing/2014/main" id="{66B38523-A867-0946-AEE2-9936DCCC328B}"/>
                </a:ext>
              </a:extLst>
            </p:cNvPr>
            <p:cNvSpPr/>
            <p:nvPr/>
          </p:nvSpPr>
          <p:spPr>
            <a:xfrm>
              <a:off x="6096000" y="2751840"/>
              <a:ext cx="593313" cy="593313"/>
            </a:xfrm>
            <a:prstGeom prst="ellipse">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14" name="Oval 113">
              <a:extLst>
                <a:ext uri="{FF2B5EF4-FFF2-40B4-BE49-F238E27FC236}">
                  <a16:creationId xmlns:a16="http://schemas.microsoft.com/office/drawing/2014/main" id="{9269C224-2058-A940-883B-F6D9D652B8DB}"/>
                </a:ext>
              </a:extLst>
            </p:cNvPr>
            <p:cNvSpPr/>
            <p:nvPr/>
          </p:nvSpPr>
          <p:spPr>
            <a:xfrm>
              <a:off x="6130512" y="2786352"/>
              <a:ext cx="524288" cy="524288"/>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pic>
          <p:nvPicPr>
            <p:cNvPr id="115" name="Graphic 114">
              <a:extLst>
                <a:ext uri="{FF2B5EF4-FFF2-40B4-BE49-F238E27FC236}">
                  <a16:creationId xmlns:a16="http://schemas.microsoft.com/office/drawing/2014/main" id="{DBC58E47-30A7-EF4B-BE3F-98A1C3E9C6CD}"/>
                </a:ext>
              </a:extLst>
            </p:cNvPr>
            <p:cNvPicPr>
              <a:picLocks noChangeAspect="1"/>
            </p:cNvPicPr>
            <p:nvPr/>
          </p:nvPicPr>
          <p:blipFill>
            <a:blip r:embed="rId7"/>
            <a:srcRect/>
            <a:stretch/>
          </p:blipFill>
          <p:spPr>
            <a:xfrm>
              <a:off x="6244856" y="2888898"/>
              <a:ext cx="295600" cy="295600"/>
            </a:xfrm>
            <a:prstGeom prst="rect">
              <a:avLst/>
            </a:prstGeom>
          </p:spPr>
        </p:pic>
      </p:grpSp>
      <p:sp>
        <p:nvSpPr>
          <p:cNvPr id="86" name="TextBox 85">
            <a:extLst>
              <a:ext uri="{FF2B5EF4-FFF2-40B4-BE49-F238E27FC236}">
                <a16:creationId xmlns:a16="http://schemas.microsoft.com/office/drawing/2014/main" id="{0861332D-BB6B-3548-A6F8-85501421C110}"/>
              </a:ext>
            </a:extLst>
          </p:cNvPr>
          <p:cNvSpPr txBox="1"/>
          <p:nvPr/>
        </p:nvSpPr>
        <p:spPr>
          <a:xfrm>
            <a:off x="6582888" y="3849701"/>
            <a:ext cx="1981059" cy="477054"/>
          </a:xfrm>
          <a:prstGeom prst="rect">
            <a:avLst/>
          </a:prstGeom>
          <a:noFill/>
        </p:spPr>
        <p:txBody>
          <a:bodyPr wrap="square" rtlCol="0" anchor="ctr" anchorCtr="0">
            <a:spAutoFit/>
          </a:bodyPr>
          <a:lstStyle/>
          <a:p>
            <a:pPr>
              <a:lnSpc>
                <a:spcPts val="1540"/>
              </a:lnSpc>
            </a:pPr>
            <a:r>
              <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Şok ve titreşimlere dayanıklı</a:t>
            </a:r>
          </a:p>
        </p:txBody>
      </p:sp>
      <p:sp>
        <p:nvSpPr>
          <p:cNvPr id="88" name="TextBox 87">
            <a:extLst>
              <a:ext uri="{FF2B5EF4-FFF2-40B4-BE49-F238E27FC236}">
                <a16:creationId xmlns:a16="http://schemas.microsoft.com/office/drawing/2014/main" id="{15144C3C-87B4-D746-BEB4-7D2FCACD5F29}"/>
              </a:ext>
            </a:extLst>
          </p:cNvPr>
          <p:cNvSpPr txBox="1"/>
          <p:nvPr/>
        </p:nvSpPr>
        <p:spPr>
          <a:xfrm>
            <a:off x="9291810" y="3849702"/>
            <a:ext cx="2095858" cy="477054"/>
          </a:xfrm>
          <a:prstGeom prst="rect">
            <a:avLst/>
          </a:prstGeom>
          <a:noFill/>
        </p:spPr>
        <p:txBody>
          <a:bodyPr wrap="square" rtlCol="0" anchor="ctr" anchorCtr="0">
            <a:spAutoFit/>
          </a:bodyPr>
          <a:lstStyle/>
          <a:p>
            <a:pPr>
              <a:lnSpc>
                <a:spcPts val="1540"/>
              </a:lnSpc>
            </a:pPr>
            <a:r>
              <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Dimlenebilir</a:t>
            </a:r>
          </a:p>
          <a:p>
            <a:pPr>
              <a:lnSpc>
                <a:spcPts val="1540"/>
              </a:lnSpc>
            </a:pPr>
            <a:r>
              <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(1-100%)</a:t>
            </a:r>
          </a:p>
        </p:txBody>
      </p:sp>
      <p:grpSp>
        <p:nvGrpSpPr>
          <p:cNvPr id="96" name="Group 95">
            <a:extLst>
              <a:ext uri="{FF2B5EF4-FFF2-40B4-BE49-F238E27FC236}">
                <a16:creationId xmlns:a16="http://schemas.microsoft.com/office/drawing/2014/main" id="{B2030E48-FF24-D04E-93B5-83DAD5607C66}"/>
              </a:ext>
            </a:extLst>
          </p:cNvPr>
          <p:cNvGrpSpPr/>
          <p:nvPr/>
        </p:nvGrpSpPr>
        <p:grpSpPr>
          <a:xfrm>
            <a:off x="5935909" y="3791572"/>
            <a:ext cx="593313" cy="593313"/>
            <a:chOff x="6096000" y="2751840"/>
            <a:chExt cx="593313" cy="593313"/>
          </a:xfrm>
        </p:grpSpPr>
        <p:sp>
          <p:nvSpPr>
            <p:cNvPr id="97" name="Oval 96">
              <a:extLst>
                <a:ext uri="{FF2B5EF4-FFF2-40B4-BE49-F238E27FC236}">
                  <a16:creationId xmlns:a16="http://schemas.microsoft.com/office/drawing/2014/main" id="{D1F8F049-97B9-8143-9C2A-57D094087A71}"/>
                </a:ext>
              </a:extLst>
            </p:cNvPr>
            <p:cNvSpPr/>
            <p:nvPr/>
          </p:nvSpPr>
          <p:spPr>
            <a:xfrm>
              <a:off x="6096000" y="2751840"/>
              <a:ext cx="593313" cy="593313"/>
            </a:xfrm>
            <a:prstGeom prst="ellipse">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98" name="Oval 97">
              <a:extLst>
                <a:ext uri="{FF2B5EF4-FFF2-40B4-BE49-F238E27FC236}">
                  <a16:creationId xmlns:a16="http://schemas.microsoft.com/office/drawing/2014/main" id="{F570A471-D842-F447-820E-2D4C793E04D2}"/>
                </a:ext>
              </a:extLst>
            </p:cNvPr>
            <p:cNvSpPr/>
            <p:nvPr/>
          </p:nvSpPr>
          <p:spPr>
            <a:xfrm>
              <a:off x="6130512" y="2786352"/>
              <a:ext cx="524288" cy="524288"/>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pic>
          <p:nvPicPr>
            <p:cNvPr id="99" name="Graphic 98">
              <a:extLst>
                <a:ext uri="{FF2B5EF4-FFF2-40B4-BE49-F238E27FC236}">
                  <a16:creationId xmlns:a16="http://schemas.microsoft.com/office/drawing/2014/main" id="{1310CCE6-2DE4-6B42-A94A-F5EE44FD8761}"/>
                </a:ext>
              </a:extLst>
            </p:cNvPr>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6272818" y="2888898"/>
              <a:ext cx="239675" cy="295600"/>
            </a:xfrm>
            <a:prstGeom prst="rect">
              <a:avLst/>
            </a:prstGeom>
          </p:spPr>
        </p:pic>
      </p:grpSp>
      <p:grpSp>
        <p:nvGrpSpPr>
          <p:cNvPr id="116" name="Group 115">
            <a:extLst>
              <a:ext uri="{FF2B5EF4-FFF2-40B4-BE49-F238E27FC236}">
                <a16:creationId xmlns:a16="http://schemas.microsoft.com/office/drawing/2014/main" id="{F4EEECB7-0A25-474F-ACFC-E61A69619A94}"/>
              </a:ext>
            </a:extLst>
          </p:cNvPr>
          <p:cNvGrpSpPr/>
          <p:nvPr/>
        </p:nvGrpSpPr>
        <p:grpSpPr>
          <a:xfrm>
            <a:off x="8644831" y="3791572"/>
            <a:ext cx="593313" cy="593313"/>
            <a:chOff x="6096000" y="2751840"/>
            <a:chExt cx="593313" cy="593313"/>
          </a:xfrm>
        </p:grpSpPr>
        <p:sp>
          <p:nvSpPr>
            <p:cNvPr id="117" name="Oval 116">
              <a:extLst>
                <a:ext uri="{FF2B5EF4-FFF2-40B4-BE49-F238E27FC236}">
                  <a16:creationId xmlns:a16="http://schemas.microsoft.com/office/drawing/2014/main" id="{78EF1E4F-452F-D245-AB0F-E0741997BD98}"/>
                </a:ext>
              </a:extLst>
            </p:cNvPr>
            <p:cNvSpPr/>
            <p:nvPr/>
          </p:nvSpPr>
          <p:spPr>
            <a:xfrm>
              <a:off x="6096000" y="2751840"/>
              <a:ext cx="593313" cy="593313"/>
            </a:xfrm>
            <a:prstGeom prst="ellipse">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18" name="Oval 117">
              <a:extLst>
                <a:ext uri="{FF2B5EF4-FFF2-40B4-BE49-F238E27FC236}">
                  <a16:creationId xmlns:a16="http://schemas.microsoft.com/office/drawing/2014/main" id="{843CB12A-9146-8F49-8C2B-ECB90822890F}"/>
                </a:ext>
              </a:extLst>
            </p:cNvPr>
            <p:cNvSpPr/>
            <p:nvPr/>
          </p:nvSpPr>
          <p:spPr>
            <a:xfrm>
              <a:off x="6130512" y="2786352"/>
              <a:ext cx="524288" cy="524288"/>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pic>
          <p:nvPicPr>
            <p:cNvPr id="119" name="Graphic 118">
              <a:extLst>
                <a:ext uri="{FF2B5EF4-FFF2-40B4-BE49-F238E27FC236}">
                  <a16:creationId xmlns:a16="http://schemas.microsoft.com/office/drawing/2014/main" id="{D1F89A56-5415-8F44-A467-5C1F76EA3A63}"/>
                </a:ext>
              </a:extLst>
            </p:cNvPr>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6244856" y="2888898"/>
              <a:ext cx="295600" cy="295600"/>
            </a:xfrm>
            <a:prstGeom prst="rect">
              <a:avLst/>
            </a:prstGeom>
          </p:spPr>
        </p:pic>
      </p:grpSp>
      <p:sp>
        <p:nvSpPr>
          <p:cNvPr id="91" name="TextBox 90">
            <a:extLst>
              <a:ext uri="{FF2B5EF4-FFF2-40B4-BE49-F238E27FC236}">
                <a16:creationId xmlns:a16="http://schemas.microsoft.com/office/drawing/2014/main" id="{01B3F70C-874F-314B-9955-B305153CA4CB}"/>
              </a:ext>
            </a:extLst>
          </p:cNvPr>
          <p:cNvSpPr txBox="1"/>
          <p:nvPr/>
        </p:nvSpPr>
        <p:spPr>
          <a:xfrm>
            <a:off x="6582888" y="4789973"/>
            <a:ext cx="2119126" cy="477054"/>
          </a:xfrm>
          <a:prstGeom prst="rect">
            <a:avLst/>
          </a:prstGeom>
          <a:noFill/>
        </p:spPr>
        <p:txBody>
          <a:bodyPr wrap="square" rtlCol="0" anchor="ctr" anchorCtr="0">
            <a:spAutoFit/>
          </a:bodyPr>
          <a:lstStyle/>
          <a:p>
            <a:pPr>
              <a:lnSpc>
                <a:spcPts val="1540"/>
              </a:lnSpc>
            </a:pPr>
            <a:r>
              <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Ağır metal ya da halojen gazları yoktur</a:t>
            </a:r>
          </a:p>
        </p:txBody>
      </p:sp>
      <p:sp>
        <p:nvSpPr>
          <p:cNvPr id="93" name="TextBox 92">
            <a:extLst>
              <a:ext uri="{FF2B5EF4-FFF2-40B4-BE49-F238E27FC236}">
                <a16:creationId xmlns:a16="http://schemas.microsoft.com/office/drawing/2014/main" id="{D40E583C-EF28-B54C-81DD-2F9561DE69B5}"/>
              </a:ext>
            </a:extLst>
          </p:cNvPr>
          <p:cNvSpPr txBox="1"/>
          <p:nvPr/>
        </p:nvSpPr>
        <p:spPr>
          <a:xfrm>
            <a:off x="9291810" y="4789973"/>
            <a:ext cx="2618019" cy="477054"/>
          </a:xfrm>
          <a:prstGeom prst="rect">
            <a:avLst/>
          </a:prstGeom>
          <a:noFill/>
        </p:spPr>
        <p:txBody>
          <a:bodyPr wrap="square" rtlCol="0" anchor="ctr" anchorCtr="0">
            <a:spAutoFit/>
          </a:bodyPr>
          <a:lstStyle/>
          <a:p>
            <a:pPr>
              <a:lnSpc>
                <a:spcPts val="1540"/>
              </a:lnSpc>
            </a:pPr>
            <a:r>
              <a:rPr lang="tr-TR" sz="13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Beyaz renk için farklı renk sıcaklıklarına ayarlanabilme</a:t>
            </a:r>
          </a:p>
        </p:txBody>
      </p:sp>
      <p:grpSp>
        <p:nvGrpSpPr>
          <p:cNvPr id="100" name="Group 99">
            <a:extLst>
              <a:ext uri="{FF2B5EF4-FFF2-40B4-BE49-F238E27FC236}">
                <a16:creationId xmlns:a16="http://schemas.microsoft.com/office/drawing/2014/main" id="{7ED03D89-87F0-E843-85CF-44B1449B313F}"/>
              </a:ext>
            </a:extLst>
          </p:cNvPr>
          <p:cNvGrpSpPr/>
          <p:nvPr/>
        </p:nvGrpSpPr>
        <p:grpSpPr>
          <a:xfrm>
            <a:off x="5935909" y="4731844"/>
            <a:ext cx="593313" cy="593313"/>
            <a:chOff x="6096000" y="2751840"/>
            <a:chExt cx="593313" cy="593313"/>
          </a:xfrm>
        </p:grpSpPr>
        <p:sp>
          <p:nvSpPr>
            <p:cNvPr id="101" name="Oval 100">
              <a:extLst>
                <a:ext uri="{FF2B5EF4-FFF2-40B4-BE49-F238E27FC236}">
                  <a16:creationId xmlns:a16="http://schemas.microsoft.com/office/drawing/2014/main" id="{4E2A24A7-BC0C-FC49-BEA7-74E9D8CBB641}"/>
                </a:ext>
              </a:extLst>
            </p:cNvPr>
            <p:cNvSpPr/>
            <p:nvPr/>
          </p:nvSpPr>
          <p:spPr>
            <a:xfrm>
              <a:off x="6096000" y="2751840"/>
              <a:ext cx="593313" cy="593313"/>
            </a:xfrm>
            <a:prstGeom prst="ellipse">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02" name="Oval 101">
              <a:extLst>
                <a:ext uri="{FF2B5EF4-FFF2-40B4-BE49-F238E27FC236}">
                  <a16:creationId xmlns:a16="http://schemas.microsoft.com/office/drawing/2014/main" id="{56813FDC-EF77-6345-8FD5-002B12534347}"/>
                </a:ext>
              </a:extLst>
            </p:cNvPr>
            <p:cNvSpPr/>
            <p:nvPr/>
          </p:nvSpPr>
          <p:spPr>
            <a:xfrm>
              <a:off x="6130512" y="2786352"/>
              <a:ext cx="524288" cy="524288"/>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pic>
          <p:nvPicPr>
            <p:cNvPr id="103" name="Graphic 102">
              <a:extLst>
                <a:ext uri="{FF2B5EF4-FFF2-40B4-BE49-F238E27FC236}">
                  <a16:creationId xmlns:a16="http://schemas.microsoft.com/office/drawing/2014/main" id="{DAE77046-7D79-D741-92F8-84FD88657812}"/>
                </a:ext>
              </a:extLst>
            </p:cNvPr>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6244856" y="2954686"/>
              <a:ext cx="295600" cy="194251"/>
            </a:xfrm>
            <a:prstGeom prst="rect">
              <a:avLst/>
            </a:prstGeom>
          </p:spPr>
        </p:pic>
      </p:grpSp>
      <p:grpSp>
        <p:nvGrpSpPr>
          <p:cNvPr id="120" name="Group 119">
            <a:extLst>
              <a:ext uri="{FF2B5EF4-FFF2-40B4-BE49-F238E27FC236}">
                <a16:creationId xmlns:a16="http://schemas.microsoft.com/office/drawing/2014/main" id="{B1C1EF0E-FEEE-744F-BE6A-0CF76FE6F38C}"/>
              </a:ext>
            </a:extLst>
          </p:cNvPr>
          <p:cNvGrpSpPr/>
          <p:nvPr/>
        </p:nvGrpSpPr>
        <p:grpSpPr>
          <a:xfrm>
            <a:off x="8644831" y="4731844"/>
            <a:ext cx="593313" cy="593313"/>
            <a:chOff x="6096000" y="2751840"/>
            <a:chExt cx="593313" cy="593313"/>
          </a:xfrm>
        </p:grpSpPr>
        <p:sp>
          <p:nvSpPr>
            <p:cNvPr id="121" name="Oval 120">
              <a:extLst>
                <a:ext uri="{FF2B5EF4-FFF2-40B4-BE49-F238E27FC236}">
                  <a16:creationId xmlns:a16="http://schemas.microsoft.com/office/drawing/2014/main" id="{DDA4F62E-B5A8-2640-86FF-5F8C7FA3BBDB}"/>
                </a:ext>
              </a:extLst>
            </p:cNvPr>
            <p:cNvSpPr/>
            <p:nvPr/>
          </p:nvSpPr>
          <p:spPr>
            <a:xfrm>
              <a:off x="6096000" y="2751840"/>
              <a:ext cx="593313" cy="593313"/>
            </a:xfrm>
            <a:prstGeom prst="ellipse">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22" name="Oval 121">
              <a:extLst>
                <a:ext uri="{FF2B5EF4-FFF2-40B4-BE49-F238E27FC236}">
                  <a16:creationId xmlns:a16="http://schemas.microsoft.com/office/drawing/2014/main" id="{680C0903-F270-524A-8311-ED212F661768}"/>
                </a:ext>
              </a:extLst>
            </p:cNvPr>
            <p:cNvSpPr/>
            <p:nvPr/>
          </p:nvSpPr>
          <p:spPr>
            <a:xfrm>
              <a:off x="6130512" y="2786352"/>
              <a:ext cx="524288" cy="524288"/>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pic>
          <p:nvPicPr>
            <p:cNvPr id="123" name="Graphic 122">
              <a:extLst>
                <a:ext uri="{FF2B5EF4-FFF2-40B4-BE49-F238E27FC236}">
                  <a16:creationId xmlns:a16="http://schemas.microsoft.com/office/drawing/2014/main" id="{C4537A0B-9FFF-E54A-9D2F-17FA217BE6CF}"/>
                </a:ext>
              </a:extLst>
            </p:cNvPr>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6244856" y="2888898"/>
              <a:ext cx="295600" cy="295600"/>
            </a:xfrm>
            <a:prstGeom prst="rect">
              <a:avLst/>
            </a:prstGeom>
          </p:spPr>
        </p:pic>
      </p:grpSp>
      <p:sp>
        <p:nvSpPr>
          <p:cNvPr id="8" name="Rectangle 7">
            <a:extLst>
              <a:ext uri="{FF2B5EF4-FFF2-40B4-BE49-F238E27FC236}">
                <a16:creationId xmlns:a16="http://schemas.microsoft.com/office/drawing/2014/main" id="{A5994CE1-FC04-F24F-8EE9-1F9EBE23EBF9}"/>
              </a:ext>
            </a:extLst>
          </p:cNvPr>
          <p:cNvSpPr/>
          <p:nvPr/>
        </p:nvSpPr>
        <p:spPr>
          <a:xfrm>
            <a:off x="697972" y="875787"/>
            <a:ext cx="4241867" cy="307777"/>
          </a:xfrm>
          <a:prstGeom prst="rect">
            <a:avLst/>
          </a:prstGeom>
        </p:spPr>
        <p:txBody>
          <a:bodyPr wrap="none">
            <a:spAutoFit/>
          </a:bodyPr>
          <a:lstStyle/>
          <a:p>
            <a:r>
              <a:rPr lang="tr-TR"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LED aydınlatmanın avantajları, faydaları</a:t>
            </a:r>
            <a:endParaRPr lang="x-none"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2145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par>
                                <p:cTn id="12" presetID="42" presetClass="path" presetSubtype="0" decel="100000" fill="hold" grpId="1" nodeType="withEffect">
                                  <p:stCondLst>
                                    <p:cond delay="200"/>
                                  </p:stCondLst>
                                  <p:childTnLst>
                                    <p:animMotion origin="layout" path="M -1.875E-6 3.7037E-6 L -0.04765 -0.00186 " pathEditMode="relative" rAng="0" ptsTypes="AA">
                                      <p:cBhvr>
                                        <p:cTn id="13" dur="1000" spd="-100000" fill="hold"/>
                                        <p:tgtEl>
                                          <p:spTgt spid="23"/>
                                        </p:tgtEl>
                                        <p:attrNameLst>
                                          <p:attrName>ppt_x</p:attrName>
                                          <p:attrName>ppt_y</p:attrName>
                                        </p:attrNameLst>
                                      </p:cBhvr>
                                      <p:rCtr x="-2383" y="-93"/>
                                    </p:animMotion>
                                  </p:childTnLst>
                                </p:cTn>
                              </p:par>
                              <p:par>
                                <p:cTn id="14" presetID="10" presetClass="entr" presetSubtype="0" fill="hold"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42" presetClass="path" presetSubtype="0" decel="100000" fill="hold" nodeType="withEffect">
                                  <p:stCondLst>
                                    <p:cond delay="200"/>
                                  </p:stCondLst>
                                  <p:childTnLst>
                                    <p:animMotion origin="layout" path="M 3.125E-6 3.7037E-6 L 0.08593 0.00324 " pathEditMode="relative" rAng="0" ptsTypes="AA">
                                      <p:cBhvr>
                                        <p:cTn id="18" dur="1000" spd="-100000" fill="hold"/>
                                        <p:tgtEl>
                                          <p:spTgt spid="7"/>
                                        </p:tgtEl>
                                        <p:attrNameLst>
                                          <p:attrName>ppt_x</p:attrName>
                                          <p:attrName>ppt_y</p:attrName>
                                        </p:attrNameLst>
                                      </p:cBhvr>
                                      <p:rCtr x="4297" y="162"/>
                                    </p:animMotion>
                                  </p:childTnLst>
                                </p:cTn>
                              </p:par>
                            </p:childTnLst>
                          </p:cTn>
                        </p:par>
                        <p:par>
                          <p:cTn id="19" fill="hold">
                            <p:stCondLst>
                              <p:cond delay="12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22" presetClass="entr" presetSubtype="1" fill="hold" nodeType="with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1000"/>
                                        <p:tgtEl>
                                          <p:spTgt spid="10"/>
                                        </p:tgtEl>
                                      </p:cBhvr>
                                    </p:animEffect>
                                  </p:childTnLst>
                                </p:cTn>
                              </p:par>
                              <p:par>
                                <p:cTn id="26" presetID="10" presetClass="entr" presetSubtype="0" fill="hold" nodeType="withEffect">
                                  <p:stCondLst>
                                    <p:cond delay="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par>
                                <p:cTn id="29" presetID="42" presetClass="path" presetSubtype="0" decel="100000" fill="hold" nodeType="withEffect">
                                  <p:stCondLst>
                                    <p:cond delay="500"/>
                                  </p:stCondLst>
                                  <p:childTnLst>
                                    <p:animMotion origin="layout" path="M -3.95833E-6 2.59259E-6 L -3.95833E-6 -0.05718 " pathEditMode="relative" rAng="0" ptsTypes="AA">
                                      <p:cBhvr>
                                        <p:cTn id="30" dur="1500" spd="-100000" fill="hold"/>
                                        <p:tgtEl>
                                          <p:spTgt spid="15"/>
                                        </p:tgtEl>
                                        <p:attrNameLst>
                                          <p:attrName>ppt_x</p:attrName>
                                          <p:attrName>ppt_y</p:attrName>
                                        </p:attrNameLst>
                                      </p:cBhvr>
                                      <p:rCtr x="0" y="-2870"/>
                                    </p:animMotion>
                                  </p:childTnLst>
                                </p:cTn>
                              </p:par>
                              <p:par>
                                <p:cTn id="31" presetID="10" presetClass="entr" presetSubtype="0" fill="hold" nodeType="withEffect">
                                  <p:stCondLst>
                                    <p:cond delay="6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par>
                                <p:cTn id="34" presetID="42" presetClass="path" presetSubtype="0" decel="100000" fill="hold" nodeType="withEffect">
                                  <p:stCondLst>
                                    <p:cond delay="600"/>
                                  </p:stCondLst>
                                  <p:childTnLst>
                                    <p:animMotion origin="layout" path="M -3.95833E-6 2.59259E-6 L -3.95833E-6 -0.05718 " pathEditMode="relative" rAng="0" ptsTypes="AA">
                                      <p:cBhvr>
                                        <p:cTn id="35" dur="1500" spd="-100000" fill="hold"/>
                                        <p:tgtEl>
                                          <p:spTgt spid="16"/>
                                        </p:tgtEl>
                                        <p:attrNameLst>
                                          <p:attrName>ppt_x</p:attrName>
                                          <p:attrName>ppt_y</p:attrName>
                                        </p:attrNameLst>
                                      </p:cBhvr>
                                      <p:rCtr x="0" y="-2870"/>
                                    </p:animMotion>
                                  </p:childTnLst>
                                </p:cTn>
                              </p:par>
                              <p:par>
                                <p:cTn id="36" presetID="10" presetClass="entr" presetSubtype="0" fill="hold" nodeType="withEffect">
                                  <p:stCondLst>
                                    <p:cond delay="7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childTnLst>
                                </p:cTn>
                              </p:par>
                              <p:par>
                                <p:cTn id="39" presetID="42" presetClass="path" presetSubtype="0" decel="100000" fill="hold" nodeType="withEffect">
                                  <p:stCondLst>
                                    <p:cond delay="700"/>
                                  </p:stCondLst>
                                  <p:childTnLst>
                                    <p:animMotion origin="layout" path="M -3.95833E-6 2.59259E-6 L -3.95833E-6 -0.05718 " pathEditMode="relative" rAng="0" ptsTypes="AA">
                                      <p:cBhvr>
                                        <p:cTn id="40" dur="1500" spd="-100000" fill="hold"/>
                                        <p:tgtEl>
                                          <p:spTgt spid="18"/>
                                        </p:tgtEl>
                                        <p:attrNameLst>
                                          <p:attrName>ppt_x</p:attrName>
                                          <p:attrName>ppt_y</p:attrName>
                                        </p:attrNameLst>
                                      </p:cBhvr>
                                      <p:rCtr x="0" y="-2870"/>
                                    </p:animMotion>
                                  </p:childTnLst>
                                </p:cTn>
                              </p:par>
                              <p:par>
                                <p:cTn id="41" presetID="10" presetClass="entr" presetSubtype="0" fill="hold" nodeType="withEffect">
                                  <p:stCondLst>
                                    <p:cond delay="80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childTnLst>
                                </p:cTn>
                              </p:par>
                              <p:par>
                                <p:cTn id="44" presetID="42" presetClass="path" presetSubtype="0" decel="100000" fill="hold" nodeType="withEffect">
                                  <p:stCondLst>
                                    <p:cond delay="800"/>
                                  </p:stCondLst>
                                  <p:childTnLst>
                                    <p:animMotion origin="layout" path="M -3.95833E-6 2.59259E-6 L -3.95833E-6 -0.05718 " pathEditMode="relative" rAng="0" ptsTypes="AA">
                                      <p:cBhvr>
                                        <p:cTn id="45" dur="1500" spd="-100000" fill="hold"/>
                                        <p:tgtEl>
                                          <p:spTgt spid="19"/>
                                        </p:tgtEl>
                                        <p:attrNameLst>
                                          <p:attrName>ppt_x</p:attrName>
                                          <p:attrName>ppt_y</p:attrName>
                                        </p:attrNameLst>
                                      </p:cBhvr>
                                      <p:rCtr x="0" y="-2870"/>
                                    </p:animMotion>
                                  </p:childTnLst>
                                </p:cTn>
                              </p:par>
                              <p:par>
                                <p:cTn id="46" presetID="10" presetClass="entr" presetSubtype="0" fill="hold" nodeType="withEffect">
                                  <p:stCondLst>
                                    <p:cond delay="90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childTnLst>
                                </p:cTn>
                              </p:par>
                              <p:par>
                                <p:cTn id="49" presetID="42" presetClass="path" presetSubtype="0" decel="100000" fill="hold" nodeType="withEffect">
                                  <p:stCondLst>
                                    <p:cond delay="900"/>
                                  </p:stCondLst>
                                  <p:childTnLst>
                                    <p:animMotion origin="layout" path="M -3.95833E-6 2.59259E-6 L -3.95833E-6 -0.05718 " pathEditMode="relative" rAng="0" ptsTypes="AA">
                                      <p:cBhvr>
                                        <p:cTn id="50" dur="1500" spd="-100000" fill="hold"/>
                                        <p:tgtEl>
                                          <p:spTgt spid="20"/>
                                        </p:tgtEl>
                                        <p:attrNameLst>
                                          <p:attrName>ppt_x</p:attrName>
                                          <p:attrName>ppt_y</p:attrName>
                                        </p:attrNameLst>
                                      </p:cBhvr>
                                      <p:rCtr x="0" y="-2870"/>
                                    </p:animMotion>
                                  </p:childTnLst>
                                </p:cTn>
                              </p:par>
                              <p:par>
                                <p:cTn id="51" presetID="1" presetClass="entr" presetSubtype="0" fill="hold" nodeType="withEffect">
                                  <p:stCondLst>
                                    <p:cond delay="2000"/>
                                  </p:stCondLst>
                                  <p:childTnLst>
                                    <p:set>
                                      <p:cBhvr>
                                        <p:cTn id="52" dur="1" fill="hold">
                                          <p:stCondLst>
                                            <p:cond delay="499"/>
                                          </p:stCondLst>
                                        </p:cTn>
                                        <p:tgtEl>
                                          <p:spTgt spid="12"/>
                                        </p:tgtEl>
                                        <p:attrNameLst>
                                          <p:attrName>style.visibility</p:attrName>
                                        </p:attrNameLst>
                                      </p:cBhvr>
                                      <p:to>
                                        <p:strVal val="visible"/>
                                      </p:to>
                                    </p:set>
                                  </p:childTnLst>
                                </p:cTn>
                              </p:par>
                              <p:par>
                                <p:cTn id="53" presetID="6" presetClass="emph" presetSubtype="0" accel="100000" autoRev="1" fill="hold" nodeType="withEffect">
                                  <p:stCondLst>
                                    <p:cond delay="2000"/>
                                  </p:stCondLst>
                                  <p:childTnLst>
                                    <p:animScale>
                                      <p:cBhvr>
                                        <p:cTn id="54" dur="500" fill="hold"/>
                                        <p:tgtEl>
                                          <p:spTgt spid="12"/>
                                        </p:tgtEl>
                                      </p:cBhvr>
                                      <p:by x="0" y="0"/>
                                    </p:animScale>
                                  </p:childTnLst>
                                </p:cTn>
                              </p:par>
                              <p:par>
                                <p:cTn id="55" presetID="1" presetClass="entr" presetSubtype="0" fill="hold" nodeType="withEffect">
                                  <p:stCondLst>
                                    <p:cond delay="2100"/>
                                  </p:stCondLst>
                                  <p:childTnLst>
                                    <p:set>
                                      <p:cBhvr>
                                        <p:cTn id="56" dur="1" fill="hold">
                                          <p:stCondLst>
                                            <p:cond delay="499"/>
                                          </p:stCondLst>
                                        </p:cTn>
                                        <p:tgtEl>
                                          <p:spTgt spid="96"/>
                                        </p:tgtEl>
                                        <p:attrNameLst>
                                          <p:attrName>style.visibility</p:attrName>
                                        </p:attrNameLst>
                                      </p:cBhvr>
                                      <p:to>
                                        <p:strVal val="visible"/>
                                      </p:to>
                                    </p:set>
                                  </p:childTnLst>
                                </p:cTn>
                              </p:par>
                              <p:par>
                                <p:cTn id="57" presetID="6" presetClass="emph" presetSubtype="0" accel="100000" autoRev="1" fill="hold" nodeType="withEffect">
                                  <p:stCondLst>
                                    <p:cond delay="2100"/>
                                  </p:stCondLst>
                                  <p:childTnLst>
                                    <p:animScale>
                                      <p:cBhvr>
                                        <p:cTn id="58" dur="500" fill="hold"/>
                                        <p:tgtEl>
                                          <p:spTgt spid="96"/>
                                        </p:tgtEl>
                                      </p:cBhvr>
                                      <p:by x="0" y="0"/>
                                    </p:animScale>
                                  </p:childTnLst>
                                </p:cTn>
                              </p:par>
                              <p:par>
                                <p:cTn id="59" presetID="1" presetClass="entr" presetSubtype="0" fill="hold" nodeType="withEffect">
                                  <p:stCondLst>
                                    <p:cond delay="2200"/>
                                  </p:stCondLst>
                                  <p:childTnLst>
                                    <p:set>
                                      <p:cBhvr>
                                        <p:cTn id="60" dur="1" fill="hold">
                                          <p:stCondLst>
                                            <p:cond delay="499"/>
                                          </p:stCondLst>
                                        </p:cTn>
                                        <p:tgtEl>
                                          <p:spTgt spid="100"/>
                                        </p:tgtEl>
                                        <p:attrNameLst>
                                          <p:attrName>style.visibility</p:attrName>
                                        </p:attrNameLst>
                                      </p:cBhvr>
                                      <p:to>
                                        <p:strVal val="visible"/>
                                      </p:to>
                                    </p:set>
                                  </p:childTnLst>
                                </p:cTn>
                              </p:par>
                              <p:par>
                                <p:cTn id="61" presetID="6" presetClass="emph" presetSubtype="0" accel="100000" autoRev="1" fill="hold" nodeType="withEffect">
                                  <p:stCondLst>
                                    <p:cond delay="2200"/>
                                  </p:stCondLst>
                                  <p:childTnLst>
                                    <p:animScale>
                                      <p:cBhvr>
                                        <p:cTn id="62" dur="500" fill="hold"/>
                                        <p:tgtEl>
                                          <p:spTgt spid="100"/>
                                        </p:tgtEl>
                                      </p:cBhvr>
                                      <p:by x="0" y="0"/>
                                    </p:animScale>
                                  </p:childTnLst>
                                </p:cTn>
                              </p:par>
                              <p:par>
                                <p:cTn id="63" presetID="1" presetClass="entr" presetSubtype="0" fill="hold" nodeType="withEffect">
                                  <p:stCondLst>
                                    <p:cond delay="2200"/>
                                  </p:stCondLst>
                                  <p:childTnLst>
                                    <p:set>
                                      <p:cBhvr>
                                        <p:cTn id="64" dur="1" fill="hold">
                                          <p:stCondLst>
                                            <p:cond delay="499"/>
                                          </p:stCondLst>
                                        </p:cTn>
                                        <p:tgtEl>
                                          <p:spTgt spid="112"/>
                                        </p:tgtEl>
                                        <p:attrNameLst>
                                          <p:attrName>style.visibility</p:attrName>
                                        </p:attrNameLst>
                                      </p:cBhvr>
                                      <p:to>
                                        <p:strVal val="visible"/>
                                      </p:to>
                                    </p:set>
                                  </p:childTnLst>
                                </p:cTn>
                              </p:par>
                              <p:par>
                                <p:cTn id="65" presetID="6" presetClass="emph" presetSubtype="0" accel="100000" autoRev="1" fill="hold" nodeType="withEffect">
                                  <p:stCondLst>
                                    <p:cond delay="2200"/>
                                  </p:stCondLst>
                                  <p:childTnLst>
                                    <p:animScale>
                                      <p:cBhvr>
                                        <p:cTn id="66" dur="500" fill="hold"/>
                                        <p:tgtEl>
                                          <p:spTgt spid="112"/>
                                        </p:tgtEl>
                                      </p:cBhvr>
                                      <p:by x="0" y="0"/>
                                    </p:animScale>
                                  </p:childTnLst>
                                </p:cTn>
                              </p:par>
                              <p:par>
                                <p:cTn id="67" presetID="1" presetClass="entr" presetSubtype="0" fill="hold" nodeType="withEffect">
                                  <p:stCondLst>
                                    <p:cond delay="2300"/>
                                  </p:stCondLst>
                                  <p:childTnLst>
                                    <p:set>
                                      <p:cBhvr>
                                        <p:cTn id="68" dur="1" fill="hold">
                                          <p:stCondLst>
                                            <p:cond delay="499"/>
                                          </p:stCondLst>
                                        </p:cTn>
                                        <p:tgtEl>
                                          <p:spTgt spid="116"/>
                                        </p:tgtEl>
                                        <p:attrNameLst>
                                          <p:attrName>style.visibility</p:attrName>
                                        </p:attrNameLst>
                                      </p:cBhvr>
                                      <p:to>
                                        <p:strVal val="visible"/>
                                      </p:to>
                                    </p:set>
                                  </p:childTnLst>
                                </p:cTn>
                              </p:par>
                              <p:par>
                                <p:cTn id="69" presetID="6" presetClass="emph" presetSubtype="0" accel="100000" autoRev="1" fill="hold" nodeType="withEffect">
                                  <p:stCondLst>
                                    <p:cond delay="2300"/>
                                  </p:stCondLst>
                                  <p:childTnLst>
                                    <p:animScale>
                                      <p:cBhvr>
                                        <p:cTn id="70" dur="500" fill="hold"/>
                                        <p:tgtEl>
                                          <p:spTgt spid="116"/>
                                        </p:tgtEl>
                                      </p:cBhvr>
                                      <p:by x="0" y="0"/>
                                    </p:animScale>
                                  </p:childTnLst>
                                </p:cTn>
                              </p:par>
                              <p:par>
                                <p:cTn id="71" presetID="1" presetClass="entr" presetSubtype="0" fill="hold" nodeType="withEffect">
                                  <p:stCondLst>
                                    <p:cond delay="2400"/>
                                  </p:stCondLst>
                                  <p:childTnLst>
                                    <p:set>
                                      <p:cBhvr>
                                        <p:cTn id="72" dur="1" fill="hold">
                                          <p:stCondLst>
                                            <p:cond delay="499"/>
                                          </p:stCondLst>
                                        </p:cTn>
                                        <p:tgtEl>
                                          <p:spTgt spid="120"/>
                                        </p:tgtEl>
                                        <p:attrNameLst>
                                          <p:attrName>style.visibility</p:attrName>
                                        </p:attrNameLst>
                                      </p:cBhvr>
                                      <p:to>
                                        <p:strVal val="visible"/>
                                      </p:to>
                                    </p:set>
                                  </p:childTnLst>
                                </p:cTn>
                              </p:par>
                              <p:par>
                                <p:cTn id="73" presetID="6" presetClass="emph" presetSubtype="0" accel="100000" autoRev="1" fill="hold" nodeType="withEffect">
                                  <p:stCondLst>
                                    <p:cond delay="2400"/>
                                  </p:stCondLst>
                                  <p:childTnLst>
                                    <p:animScale>
                                      <p:cBhvr>
                                        <p:cTn id="74" dur="500" fill="hold"/>
                                        <p:tgtEl>
                                          <p:spTgt spid="120"/>
                                        </p:tgtEl>
                                      </p:cBhvr>
                                      <p:by x="0" y="0"/>
                                    </p:animScale>
                                  </p:childTnLst>
                                </p:cTn>
                              </p:par>
                              <p:par>
                                <p:cTn id="75" presetID="23" presetClass="entr" presetSubtype="16" fill="hold" grpId="0" nodeType="withEffect">
                                  <p:stCondLst>
                                    <p:cond delay="2500"/>
                                  </p:stCondLst>
                                  <p:iterate type="lt">
                                    <p:tmPct val="0"/>
                                  </p:iterate>
                                  <p:childTnLst>
                                    <p:set>
                                      <p:cBhvr>
                                        <p:cTn id="76" dur="1" fill="hold">
                                          <p:stCondLst>
                                            <p:cond delay="0"/>
                                          </p:stCondLst>
                                        </p:cTn>
                                        <p:tgtEl>
                                          <p:spTgt spid="49"/>
                                        </p:tgtEl>
                                        <p:attrNameLst>
                                          <p:attrName>style.visibility</p:attrName>
                                        </p:attrNameLst>
                                      </p:cBhvr>
                                      <p:to>
                                        <p:strVal val="visible"/>
                                      </p:to>
                                    </p:set>
                                    <p:anim calcmode="lin" valueType="num">
                                      <p:cBhvr>
                                        <p:cTn id="77" dur="300" fill="hold"/>
                                        <p:tgtEl>
                                          <p:spTgt spid="49"/>
                                        </p:tgtEl>
                                        <p:attrNameLst>
                                          <p:attrName>ppt_w</p:attrName>
                                        </p:attrNameLst>
                                      </p:cBhvr>
                                      <p:tavLst>
                                        <p:tav tm="0">
                                          <p:val>
                                            <p:fltVal val="0"/>
                                          </p:val>
                                        </p:tav>
                                        <p:tav tm="100000">
                                          <p:val>
                                            <p:strVal val="#ppt_w"/>
                                          </p:val>
                                        </p:tav>
                                      </p:tavLst>
                                    </p:anim>
                                    <p:anim calcmode="lin" valueType="num">
                                      <p:cBhvr>
                                        <p:cTn id="78" dur="300" fill="hold"/>
                                        <p:tgtEl>
                                          <p:spTgt spid="49"/>
                                        </p:tgtEl>
                                        <p:attrNameLst>
                                          <p:attrName>ppt_h</p:attrName>
                                        </p:attrNameLst>
                                      </p:cBhvr>
                                      <p:tavLst>
                                        <p:tav tm="0">
                                          <p:val>
                                            <p:fltVal val="0"/>
                                          </p:val>
                                        </p:tav>
                                        <p:tav tm="100000">
                                          <p:val>
                                            <p:strVal val="#ppt_h"/>
                                          </p:val>
                                        </p:tav>
                                      </p:tavLst>
                                    </p:anim>
                                  </p:childTnLst>
                                </p:cTn>
                              </p:par>
                              <p:par>
                                <p:cTn id="79" presetID="45" presetClass="entr" presetSubtype="0" fill="hold" grpId="1" nodeType="withEffect">
                                  <p:stCondLst>
                                    <p:cond delay="2500"/>
                                  </p:stCondLst>
                                  <p:iterate type="lt">
                                    <p:tmPct val="10000"/>
                                  </p:iterate>
                                  <p:childTnLst>
                                    <p:set>
                                      <p:cBhvr>
                                        <p:cTn id="80" dur="1" fill="hold">
                                          <p:stCondLst>
                                            <p:cond delay="0"/>
                                          </p:stCondLst>
                                        </p:cTn>
                                        <p:tgtEl>
                                          <p:spTgt spid="49"/>
                                        </p:tgtEl>
                                        <p:attrNameLst>
                                          <p:attrName>style.visibility</p:attrName>
                                        </p:attrNameLst>
                                      </p:cBhvr>
                                      <p:to>
                                        <p:strVal val="visible"/>
                                      </p:to>
                                    </p:set>
                                    <p:animEffect transition="in" filter="fade">
                                      <p:cBhvr>
                                        <p:cTn id="81" dur="200"/>
                                        <p:tgtEl>
                                          <p:spTgt spid="49"/>
                                        </p:tgtEl>
                                      </p:cBhvr>
                                    </p:animEffect>
                                    <p:anim calcmode="lin" valueType="num">
                                      <p:cBhvr>
                                        <p:cTn id="82" dur="200" fill="hold"/>
                                        <p:tgtEl>
                                          <p:spTgt spid="49"/>
                                        </p:tgtEl>
                                        <p:attrNameLst>
                                          <p:attrName>ppt_w</p:attrName>
                                        </p:attrNameLst>
                                      </p:cBhvr>
                                      <p:tavLst>
                                        <p:tav tm="0" fmla="#ppt_w*sin(2.5*pi*$)">
                                          <p:val>
                                            <p:fltVal val="0"/>
                                          </p:val>
                                        </p:tav>
                                        <p:tav tm="100000">
                                          <p:val>
                                            <p:fltVal val="1"/>
                                          </p:val>
                                        </p:tav>
                                      </p:tavLst>
                                    </p:anim>
                                    <p:anim calcmode="lin" valueType="num">
                                      <p:cBhvr>
                                        <p:cTn id="83" dur="200" fill="hold"/>
                                        <p:tgtEl>
                                          <p:spTgt spid="49"/>
                                        </p:tgtEl>
                                        <p:attrNameLst>
                                          <p:attrName>ppt_h</p:attrName>
                                        </p:attrNameLst>
                                      </p:cBhvr>
                                      <p:tavLst>
                                        <p:tav tm="0">
                                          <p:val>
                                            <p:strVal val="#ppt_h"/>
                                          </p:val>
                                        </p:tav>
                                        <p:tav tm="100000">
                                          <p:val>
                                            <p:strVal val="#ppt_h"/>
                                          </p:val>
                                        </p:tav>
                                      </p:tavLst>
                                    </p:anim>
                                  </p:childTnLst>
                                </p:cTn>
                              </p:par>
                              <p:par>
                                <p:cTn id="84" presetID="23" presetClass="entr" presetSubtype="16" fill="hold" grpId="0" nodeType="withEffect">
                                  <p:stCondLst>
                                    <p:cond delay="2600"/>
                                  </p:stCondLst>
                                  <p:iterate type="lt">
                                    <p:tmPct val="0"/>
                                  </p:iterate>
                                  <p:childTnLst>
                                    <p:set>
                                      <p:cBhvr>
                                        <p:cTn id="85" dur="1" fill="hold">
                                          <p:stCondLst>
                                            <p:cond delay="0"/>
                                          </p:stCondLst>
                                        </p:cTn>
                                        <p:tgtEl>
                                          <p:spTgt spid="86"/>
                                        </p:tgtEl>
                                        <p:attrNameLst>
                                          <p:attrName>style.visibility</p:attrName>
                                        </p:attrNameLst>
                                      </p:cBhvr>
                                      <p:to>
                                        <p:strVal val="visible"/>
                                      </p:to>
                                    </p:set>
                                    <p:anim calcmode="lin" valueType="num">
                                      <p:cBhvr>
                                        <p:cTn id="86" dur="300" fill="hold"/>
                                        <p:tgtEl>
                                          <p:spTgt spid="86"/>
                                        </p:tgtEl>
                                        <p:attrNameLst>
                                          <p:attrName>ppt_w</p:attrName>
                                        </p:attrNameLst>
                                      </p:cBhvr>
                                      <p:tavLst>
                                        <p:tav tm="0">
                                          <p:val>
                                            <p:fltVal val="0"/>
                                          </p:val>
                                        </p:tav>
                                        <p:tav tm="100000">
                                          <p:val>
                                            <p:strVal val="#ppt_w"/>
                                          </p:val>
                                        </p:tav>
                                      </p:tavLst>
                                    </p:anim>
                                    <p:anim calcmode="lin" valueType="num">
                                      <p:cBhvr>
                                        <p:cTn id="87" dur="300" fill="hold"/>
                                        <p:tgtEl>
                                          <p:spTgt spid="86"/>
                                        </p:tgtEl>
                                        <p:attrNameLst>
                                          <p:attrName>ppt_h</p:attrName>
                                        </p:attrNameLst>
                                      </p:cBhvr>
                                      <p:tavLst>
                                        <p:tav tm="0">
                                          <p:val>
                                            <p:fltVal val="0"/>
                                          </p:val>
                                        </p:tav>
                                        <p:tav tm="100000">
                                          <p:val>
                                            <p:strVal val="#ppt_h"/>
                                          </p:val>
                                        </p:tav>
                                      </p:tavLst>
                                    </p:anim>
                                  </p:childTnLst>
                                </p:cTn>
                              </p:par>
                              <p:par>
                                <p:cTn id="88" presetID="45" presetClass="entr" presetSubtype="0" fill="hold" grpId="1" nodeType="withEffect">
                                  <p:stCondLst>
                                    <p:cond delay="2600"/>
                                  </p:stCondLst>
                                  <p:iterate type="lt">
                                    <p:tmPct val="10000"/>
                                  </p:iterate>
                                  <p:childTnLst>
                                    <p:set>
                                      <p:cBhvr>
                                        <p:cTn id="89" dur="1" fill="hold">
                                          <p:stCondLst>
                                            <p:cond delay="0"/>
                                          </p:stCondLst>
                                        </p:cTn>
                                        <p:tgtEl>
                                          <p:spTgt spid="86"/>
                                        </p:tgtEl>
                                        <p:attrNameLst>
                                          <p:attrName>style.visibility</p:attrName>
                                        </p:attrNameLst>
                                      </p:cBhvr>
                                      <p:to>
                                        <p:strVal val="visible"/>
                                      </p:to>
                                    </p:set>
                                    <p:animEffect transition="in" filter="fade">
                                      <p:cBhvr>
                                        <p:cTn id="90" dur="200"/>
                                        <p:tgtEl>
                                          <p:spTgt spid="86"/>
                                        </p:tgtEl>
                                      </p:cBhvr>
                                    </p:animEffect>
                                    <p:anim calcmode="lin" valueType="num">
                                      <p:cBhvr>
                                        <p:cTn id="91" dur="200" fill="hold"/>
                                        <p:tgtEl>
                                          <p:spTgt spid="86"/>
                                        </p:tgtEl>
                                        <p:attrNameLst>
                                          <p:attrName>ppt_w</p:attrName>
                                        </p:attrNameLst>
                                      </p:cBhvr>
                                      <p:tavLst>
                                        <p:tav tm="0" fmla="#ppt_w*sin(2.5*pi*$)">
                                          <p:val>
                                            <p:fltVal val="0"/>
                                          </p:val>
                                        </p:tav>
                                        <p:tav tm="100000">
                                          <p:val>
                                            <p:fltVal val="1"/>
                                          </p:val>
                                        </p:tav>
                                      </p:tavLst>
                                    </p:anim>
                                    <p:anim calcmode="lin" valueType="num">
                                      <p:cBhvr>
                                        <p:cTn id="92" dur="200" fill="hold"/>
                                        <p:tgtEl>
                                          <p:spTgt spid="86"/>
                                        </p:tgtEl>
                                        <p:attrNameLst>
                                          <p:attrName>ppt_h</p:attrName>
                                        </p:attrNameLst>
                                      </p:cBhvr>
                                      <p:tavLst>
                                        <p:tav tm="0">
                                          <p:val>
                                            <p:strVal val="#ppt_h"/>
                                          </p:val>
                                        </p:tav>
                                        <p:tav tm="100000">
                                          <p:val>
                                            <p:strVal val="#ppt_h"/>
                                          </p:val>
                                        </p:tav>
                                      </p:tavLst>
                                    </p:anim>
                                  </p:childTnLst>
                                </p:cTn>
                              </p:par>
                              <p:par>
                                <p:cTn id="93" presetID="23" presetClass="entr" presetSubtype="16" fill="hold" grpId="0" nodeType="withEffect">
                                  <p:stCondLst>
                                    <p:cond delay="2700"/>
                                  </p:stCondLst>
                                  <p:iterate type="lt">
                                    <p:tmPct val="0"/>
                                  </p:iterate>
                                  <p:childTnLst>
                                    <p:set>
                                      <p:cBhvr>
                                        <p:cTn id="94" dur="1" fill="hold">
                                          <p:stCondLst>
                                            <p:cond delay="0"/>
                                          </p:stCondLst>
                                        </p:cTn>
                                        <p:tgtEl>
                                          <p:spTgt spid="91"/>
                                        </p:tgtEl>
                                        <p:attrNameLst>
                                          <p:attrName>style.visibility</p:attrName>
                                        </p:attrNameLst>
                                      </p:cBhvr>
                                      <p:to>
                                        <p:strVal val="visible"/>
                                      </p:to>
                                    </p:set>
                                    <p:anim calcmode="lin" valueType="num">
                                      <p:cBhvr>
                                        <p:cTn id="95" dur="300" fill="hold"/>
                                        <p:tgtEl>
                                          <p:spTgt spid="91"/>
                                        </p:tgtEl>
                                        <p:attrNameLst>
                                          <p:attrName>ppt_w</p:attrName>
                                        </p:attrNameLst>
                                      </p:cBhvr>
                                      <p:tavLst>
                                        <p:tav tm="0">
                                          <p:val>
                                            <p:fltVal val="0"/>
                                          </p:val>
                                        </p:tav>
                                        <p:tav tm="100000">
                                          <p:val>
                                            <p:strVal val="#ppt_w"/>
                                          </p:val>
                                        </p:tav>
                                      </p:tavLst>
                                    </p:anim>
                                    <p:anim calcmode="lin" valueType="num">
                                      <p:cBhvr>
                                        <p:cTn id="96" dur="300" fill="hold"/>
                                        <p:tgtEl>
                                          <p:spTgt spid="91"/>
                                        </p:tgtEl>
                                        <p:attrNameLst>
                                          <p:attrName>ppt_h</p:attrName>
                                        </p:attrNameLst>
                                      </p:cBhvr>
                                      <p:tavLst>
                                        <p:tav tm="0">
                                          <p:val>
                                            <p:fltVal val="0"/>
                                          </p:val>
                                        </p:tav>
                                        <p:tav tm="100000">
                                          <p:val>
                                            <p:strVal val="#ppt_h"/>
                                          </p:val>
                                        </p:tav>
                                      </p:tavLst>
                                    </p:anim>
                                  </p:childTnLst>
                                </p:cTn>
                              </p:par>
                              <p:par>
                                <p:cTn id="97" presetID="45" presetClass="entr" presetSubtype="0" fill="hold" grpId="1" nodeType="withEffect">
                                  <p:stCondLst>
                                    <p:cond delay="2700"/>
                                  </p:stCondLst>
                                  <p:iterate type="lt">
                                    <p:tmPct val="10000"/>
                                  </p:iterate>
                                  <p:childTnLst>
                                    <p:set>
                                      <p:cBhvr>
                                        <p:cTn id="98" dur="1" fill="hold">
                                          <p:stCondLst>
                                            <p:cond delay="0"/>
                                          </p:stCondLst>
                                        </p:cTn>
                                        <p:tgtEl>
                                          <p:spTgt spid="91"/>
                                        </p:tgtEl>
                                        <p:attrNameLst>
                                          <p:attrName>style.visibility</p:attrName>
                                        </p:attrNameLst>
                                      </p:cBhvr>
                                      <p:to>
                                        <p:strVal val="visible"/>
                                      </p:to>
                                    </p:set>
                                    <p:animEffect transition="in" filter="fade">
                                      <p:cBhvr>
                                        <p:cTn id="99" dur="200"/>
                                        <p:tgtEl>
                                          <p:spTgt spid="91"/>
                                        </p:tgtEl>
                                      </p:cBhvr>
                                    </p:animEffect>
                                    <p:anim calcmode="lin" valueType="num">
                                      <p:cBhvr>
                                        <p:cTn id="100" dur="200" fill="hold"/>
                                        <p:tgtEl>
                                          <p:spTgt spid="91"/>
                                        </p:tgtEl>
                                        <p:attrNameLst>
                                          <p:attrName>ppt_w</p:attrName>
                                        </p:attrNameLst>
                                      </p:cBhvr>
                                      <p:tavLst>
                                        <p:tav tm="0" fmla="#ppt_w*sin(2.5*pi*$)">
                                          <p:val>
                                            <p:fltVal val="0"/>
                                          </p:val>
                                        </p:tav>
                                        <p:tav tm="100000">
                                          <p:val>
                                            <p:fltVal val="1"/>
                                          </p:val>
                                        </p:tav>
                                      </p:tavLst>
                                    </p:anim>
                                    <p:anim calcmode="lin" valueType="num">
                                      <p:cBhvr>
                                        <p:cTn id="101" dur="200" fill="hold"/>
                                        <p:tgtEl>
                                          <p:spTgt spid="91"/>
                                        </p:tgtEl>
                                        <p:attrNameLst>
                                          <p:attrName>ppt_h</p:attrName>
                                        </p:attrNameLst>
                                      </p:cBhvr>
                                      <p:tavLst>
                                        <p:tav tm="0">
                                          <p:val>
                                            <p:strVal val="#ppt_h"/>
                                          </p:val>
                                        </p:tav>
                                        <p:tav tm="100000">
                                          <p:val>
                                            <p:strVal val="#ppt_h"/>
                                          </p:val>
                                        </p:tav>
                                      </p:tavLst>
                                    </p:anim>
                                  </p:childTnLst>
                                </p:cTn>
                              </p:par>
                              <p:par>
                                <p:cTn id="102" presetID="23" presetClass="entr" presetSubtype="16" fill="hold" grpId="0" nodeType="withEffect">
                                  <p:stCondLst>
                                    <p:cond delay="2700"/>
                                  </p:stCondLst>
                                  <p:iterate type="lt">
                                    <p:tmPct val="0"/>
                                  </p:iterate>
                                  <p:childTnLst>
                                    <p:set>
                                      <p:cBhvr>
                                        <p:cTn id="103" dur="1" fill="hold">
                                          <p:stCondLst>
                                            <p:cond delay="0"/>
                                          </p:stCondLst>
                                        </p:cTn>
                                        <p:tgtEl>
                                          <p:spTgt spid="83"/>
                                        </p:tgtEl>
                                        <p:attrNameLst>
                                          <p:attrName>style.visibility</p:attrName>
                                        </p:attrNameLst>
                                      </p:cBhvr>
                                      <p:to>
                                        <p:strVal val="visible"/>
                                      </p:to>
                                    </p:set>
                                    <p:anim calcmode="lin" valueType="num">
                                      <p:cBhvr>
                                        <p:cTn id="104" dur="300" fill="hold"/>
                                        <p:tgtEl>
                                          <p:spTgt spid="83"/>
                                        </p:tgtEl>
                                        <p:attrNameLst>
                                          <p:attrName>ppt_w</p:attrName>
                                        </p:attrNameLst>
                                      </p:cBhvr>
                                      <p:tavLst>
                                        <p:tav tm="0">
                                          <p:val>
                                            <p:fltVal val="0"/>
                                          </p:val>
                                        </p:tav>
                                        <p:tav tm="100000">
                                          <p:val>
                                            <p:strVal val="#ppt_w"/>
                                          </p:val>
                                        </p:tav>
                                      </p:tavLst>
                                    </p:anim>
                                    <p:anim calcmode="lin" valueType="num">
                                      <p:cBhvr>
                                        <p:cTn id="105" dur="300" fill="hold"/>
                                        <p:tgtEl>
                                          <p:spTgt spid="83"/>
                                        </p:tgtEl>
                                        <p:attrNameLst>
                                          <p:attrName>ppt_h</p:attrName>
                                        </p:attrNameLst>
                                      </p:cBhvr>
                                      <p:tavLst>
                                        <p:tav tm="0">
                                          <p:val>
                                            <p:fltVal val="0"/>
                                          </p:val>
                                        </p:tav>
                                        <p:tav tm="100000">
                                          <p:val>
                                            <p:strVal val="#ppt_h"/>
                                          </p:val>
                                        </p:tav>
                                      </p:tavLst>
                                    </p:anim>
                                  </p:childTnLst>
                                </p:cTn>
                              </p:par>
                              <p:par>
                                <p:cTn id="106" presetID="45" presetClass="entr" presetSubtype="0" fill="hold" grpId="1" nodeType="withEffect">
                                  <p:stCondLst>
                                    <p:cond delay="2700"/>
                                  </p:stCondLst>
                                  <p:iterate type="lt">
                                    <p:tmPct val="10000"/>
                                  </p:iterate>
                                  <p:childTnLst>
                                    <p:set>
                                      <p:cBhvr>
                                        <p:cTn id="107" dur="1" fill="hold">
                                          <p:stCondLst>
                                            <p:cond delay="0"/>
                                          </p:stCondLst>
                                        </p:cTn>
                                        <p:tgtEl>
                                          <p:spTgt spid="83"/>
                                        </p:tgtEl>
                                        <p:attrNameLst>
                                          <p:attrName>style.visibility</p:attrName>
                                        </p:attrNameLst>
                                      </p:cBhvr>
                                      <p:to>
                                        <p:strVal val="visible"/>
                                      </p:to>
                                    </p:set>
                                    <p:animEffect transition="in" filter="fade">
                                      <p:cBhvr>
                                        <p:cTn id="108" dur="200"/>
                                        <p:tgtEl>
                                          <p:spTgt spid="83"/>
                                        </p:tgtEl>
                                      </p:cBhvr>
                                    </p:animEffect>
                                    <p:anim calcmode="lin" valueType="num">
                                      <p:cBhvr>
                                        <p:cTn id="109" dur="200" fill="hold"/>
                                        <p:tgtEl>
                                          <p:spTgt spid="83"/>
                                        </p:tgtEl>
                                        <p:attrNameLst>
                                          <p:attrName>ppt_w</p:attrName>
                                        </p:attrNameLst>
                                      </p:cBhvr>
                                      <p:tavLst>
                                        <p:tav tm="0" fmla="#ppt_w*sin(2.5*pi*$)">
                                          <p:val>
                                            <p:fltVal val="0"/>
                                          </p:val>
                                        </p:tav>
                                        <p:tav tm="100000">
                                          <p:val>
                                            <p:fltVal val="1"/>
                                          </p:val>
                                        </p:tav>
                                      </p:tavLst>
                                    </p:anim>
                                    <p:anim calcmode="lin" valueType="num">
                                      <p:cBhvr>
                                        <p:cTn id="110" dur="200" fill="hold"/>
                                        <p:tgtEl>
                                          <p:spTgt spid="83"/>
                                        </p:tgtEl>
                                        <p:attrNameLst>
                                          <p:attrName>ppt_h</p:attrName>
                                        </p:attrNameLst>
                                      </p:cBhvr>
                                      <p:tavLst>
                                        <p:tav tm="0">
                                          <p:val>
                                            <p:strVal val="#ppt_h"/>
                                          </p:val>
                                        </p:tav>
                                        <p:tav tm="100000">
                                          <p:val>
                                            <p:strVal val="#ppt_h"/>
                                          </p:val>
                                        </p:tav>
                                      </p:tavLst>
                                    </p:anim>
                                  </p:childTnLst>
                                </p:cTn>
                              </p:par>
                              <p:par>
                                <p:cTn id="111" presetID="23" presetClass="entr" presetSubtype="16" fill="hold" grpId="0" nodeType="withEffect">
                                  <p:stCondLst>
                                    <p:cond delay="2800"/>
                                  </p:stCondLst>
                                  <p:iterate type="lt">
                                    <p:tmPct val="0"/>
                                  </p:iterate>
                                  <p:childTnLst>
                                    <p:set>
                                      <p:cBhvr>
                                        <p:cTn id="112" dur="1" fill="hold">
                                          <p:stCondLst>
                                            <p:cond delay="0"/>
                                          </p:stCondLst>
                                        </p:cTn>
                                        <p:tgtEl>
                                          <p:spTgt spid="88"/>
                                        </p:tgtEl>
                                        <p:attrNameLst>
                                          <p:attrName>style.visibility</p:attrName>
                                        </p:attrNameLst>
                                      </p:cBhvr>
                                      <p:to>
                                        <p:strVal val="visible"/>
                                      </p:to>
                                    </p:set>
                                    <p:anim calcmode="lin" valueType="num">
                                      <p:cBhvr>
                                        <p:cTn id="113" dur="300" fill="hold"/>
                                        <p:tgtEl>
                                          <p:spTgt spid="88"/>
                                        </p:tgtEl>
                                        <p:attrNameLst>
                                          <p:attrName>ppt_w</p:attrName>
                                        </p:attrNameLst>
                                      </p:cBhvr>
                                      <p:tavLst>
                                        <p:tav tm="0">
                                          <p:val>
                                            <p:fltVal val="0"/>
                                          </p:val>
                                        </p:tav>
                                        <p:tav tm="100000">
                                          <p:val>
                                            <p:strVal val="#ppt_w"/>
                                          </p:val>
                                        </p:tav>
                                      </p:tavLst>
                                    </p:anim>
                                    <p:anim calcmode="lin" valueType="num">
                                      <p:cBhvr>
                                        <p:cTn id="114" dur="300" fill="hold"/>
                                        <p:tgtEl>
                                          <p:spTgt spid="88"/>
                                        </p:tgtEl>
                                        <p:attrNameLst>
                                          <p:attrName>ppt_h</p:attrName>
                                        </p:attrNameLst>
                                      </p:cBhvr>
                                      <p:tavLst>
                                        <p:tav tm="0">
                                          <p:val>
                                            <p:fltVal val="0"/>
                                          </p:val>
                                        </p:tav>
                                        <p:tav tm="100000">
                                          <p:val>
                                            <p:strVal val="#ppt_h"/>
                                          </p:val>
                                        </p:tav>
                                      </p:tavLst>
                                    </p:anim>
                                  </p:childTnLst>
                                </p:cTn>
                              </p:par>
                              <p:par>
                                <p:cTn id="115" presetID="45" presetClass="entr" presetSubtype="0" fill="hold" grpId="1" nodeType="withEffect">
                                  <p:stCondLst>
                                    <p:cond delay="2800"/>
                                  </p:stCondLst>
                                  <p:iterate type="lt">
                                    <p:tmPct val="10000"/>
                                  </p:iterate>
                                  <p:childTnLst>
                                    <p:set>
                                      <p:cBhvr>
                                        <p:cTn id="116" dur="1" fill="hold">
                                          <p:stCondLst>
                                            <p:cond delay="0"/>
                                          </p:stCondLst>
                                        </p:cTn>
                                        <p:tgtEl>
                                          <p:spTgt spid="88"/>
                                        </p:tgtEl>
                                        <p:attrNameLst>
                                          <p:attrName>style.visibility</p:attrName>
                                        </p:attrNameLst>
                                      </p:cBhvr>
                                      <p:to>
                                        <p:strVal val="visible"/>
                                      </p:to>
                                    </p:set>
                                    <p:animEffect transition="in" filter="fade">
                                      <p:cBhvr>
                                        <p:cTn id="117" dur="200"/>
                                        <p:tgtEl>
                                          <p:spTgt spid="88"/>
                                        </p:tgtEl>
                                      </p:cBhvr>
                                    </p:animEffect>
                                    <p:anim calcmode="lin" valueType="num">
                                      <p:cBhvr>
                                        <p:cTn id="118" dur="200" fill="hold"/>
                                        <p:tgtEl>
                                          <p:spTgt spid="88"/>
                                        </p:tgtEl>
                                        <p:attrNameLst>
                                          <p:attrName>ppt_w</p:attrName>
                                        </p:attrNameLst>
                                      </p:cBhvr>
                                      <p:tavLst>
                                        <p:tav tm="0" fmla="#ppt_w*sin(2.5*pi*$)">
                                          <p:val>
                                            <p:fltVal val="0"/>
                                          </p:val>
                                        </p:tav>
                                        <p:tav tm="100000">
                                          <p:val>
                                            <p:fltVal val="1"/>
                                          </p:val>
                                        </p:tav>
                                      </p:tavLst>
                                    </p:anim>
                                    <p:anim calcmode="lin" valueType="num">
                                      <p:cBhvr>
                                        <p:cTn id="119" dur="200" fill="hold"/>
                                        <p:tgtEl>
                                          <p:spTgt spid="88"/>
                                        </p:tgtEl>
                                        <p:attrNameLst>
                                          <p:attrName>ppt_h</p:attrName>
                                        </p:attrNameLst>
                                      </p:cBhvr>
                                      <p:tavLst>
                                        <p:tav tm="0">
                                          <p:val>
                                            <p:strVal val="#ppt_h"/>
                                          </p:val>
                                        </p:tav>
                                        <p:tav tm="100000">
                                          <p:val>
                                            <p:strVal val="#ppt_h"/>
                                          </p:val>
                                        </p:tav>
                                      </p:tavLst>
                                    </p:anim>
                                  </p:childTnLst>
                                </p:cTn>
                              </p:par>
                              <p:par>
                                <p:cTn id="120" presetID="23" presetClass="entr" presetSubtype="16" fill="hold" grpId="0" nodeType="withEffect">
                                  <p:stCondLst>
                                    <p:cond delay="2900"/>
                                  </p:stCondLst>
                                  <p:iterate type="lt">
                                    <p:tmPct val="0"/>
                                  </p:iterate>
                                  <p:childTnLst>
                                    <p:set>
                                      <p:cBhvr>
                                        <p:cTn id="121" dur="1" fill="hold">
                                          <p:stCondLst>
                                            <p:cond delay="0"/>
                                          </p:stCondLst>
                                        </p:cTn>
                                        <p:tgtEl>
                                          <p:spTgt spid="93"/>
                                        </p:tgtEl>
                                        <p:attrNameLst>
                                          <p:attrName>style.visibility</p:attrName>
                                        </p:attrNameLst>
                                      </p:cBhvr>
                                      <p:to>
                                        <p:strVal val="visible"/>
                                      </p:to>
                                    </p:set>
                                    <p:anim calcmode="lin" valueType="num">
                                      <p:cBhvr>
                                        <p:cTn id="122" dur="300" fill="hold"/>
                                        <p:tgtEl>
                                          <p:spTgt spid="93"/>
                                        </p:tgtEl>
                                        <p:attrNameLst>
                                          <p:attrName>ppt_w</p:attrName>
                                        </p:attrNameLst>
                                      </p:cBhvr>
                                      <p:tavLst>
                                        <p:tav tm="0">
                                          <p:val>
                                            <p:fltVal val="0"/>
                                          </p:val>
                                        </p:tav>
                                        <p:tav tm="100000">
                                          <p:val>
                                            <p:strVal val="#ppt_w"/>
                                          </p:val>
                                        </p:tav>
                                      </p:tavLst>
                                    </p:anim>
                                    <p:anim calcmode="lin" valueType="num">
                                      <p:cBhvr>
                                        <p:cTn id="123" dur="300" fill="hold"/>
                                        <p:tgtEl>
                                          <p:spTgt spid="93"/>
                                        </p:tgtEl>
                                        <p:attrNameLst>
                                          <p:attrName>ppt_h</p:attrName>
                                        </p:attrNameLst>
                                      </p:cBhvr>
                                      <p:tavLst>
                                        <p:tav tm="0">
                                          <p:val>
                                            <p:fltVal val="0"/>
                                          </p:val>
                                        </p:tav>
                                        <p:tav tm="100000">
                                          <p:val>
                                            <p:strVal val="#ppt_h"/>
                                          </p:val>
                                        </p:tav>
                                      </p:tavLst>
                                    </p:anim>
                                  </p:childTnLst>
                                </p:cTn>
                              </p:par>
                              <p:par>
                                <p:cTn id="124" presetID="45" presetClass="entr" presetSubtype="0" fill="hold" grpId="1" nodeType="withEffect">
                                  <p:stCondLst>
                                    <p:cond delay="2900"/>
                                  </p:stCondLst>
                                  <p:iterate type="lt">
                                    <p:tmPct val="10000"/>
                                  </p:iterate>
                                  <p:childTnLst>
                                    <p:set>
                                      <p:cBhvr>
                                        <p:cTn id="125" dur="1" fill="hold">
                                          <p:stCondLst>
                                            <p:cond delay="0"/>
                                          </p:stCondLst>
                                        </p:cTn>
                                        <p:tgtEl>
                                          <p:spTgt spid="93"/>
                                        </p:tgtEl>
                                        <p:attrNameLst>
                                          <p:attrName>style.visibility</p:attrName>
                                        </p:attrNameLst>
                                      </p:cBhvr>
                                      <p:to>
                                        <p:strVal val="visible"/>
                                      </p:to>
                                    </p:set>
                                    <p:animEffect transition="in" filter="fade">
                                      <p:cBhvr>
                                        <p:cTn id="126" dur="200"/>
                                        <p:tgtEl>
                                          <p:spTgt spid="93"/>
                                        </p:tgtEl>
                                      </p:cBhvr>
                                    </p:animEffect>
                                    <p:anim calcmode="lin" valueType="num">
                                      <p:cBhvr>
                                        <p:cTn id="127" dur="200" fill="hold"/>
                                        <p:tgtEl>
                                          <p:spTgt spid="93"/>
                                        </p:tgtEl>
                                        <p:attrNameLst>
                                          <p:attrName>ppt_w</p:attrName>
                                        </p:attrNameLst>
                                      </p:cBhvr>
                                      <p:tavLst>
                                        <p:tav tm="0" fmla="#ppt_w*sin(2.5*pi*$)">
                                          <p:val>
                                            <p:fltVal val="0"/>
                                          </p:val>
                                        </p:tav>
                                        <p:tav tm="100000">
                                          <p:val>
                                            <p:fltVal val="1"/>
                                          </p:val>
                                        </p:tav>
                                      </p:tavLst>
                                    </p:anim>
                                    <p:anim calcmode="lin" valueType="num">
                                      <p:cBhvr>
                                        <p:cTn id="128" dur="200" fill="hold"/>
                                        <p:tgtEl>
                                          <p:spTgt spid="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3" grpId="1"/>
      <p:bldP spid="49" grpId="0"/>
      <p:bldP spid="49" grpId="1"/>
      <p:bldP spid="83" grpId="0"/>
      <p:bldP spid="83" grpId="1"/>
      <p:bldP spid="86" grpId="0"/>
      <p:bldP spid="86" grpId="1"/>
      <p:bldP spid="88" grpId="0"/>
      <p:bldP spid="88" grpId="1"/>
      <p:bldP spid="91" grpId="0"/>
      <p:bldP spid="91" grpId="1"/>
      <p:bldP spid="93" grpId="0"/>
      <p:bldP spid="9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23B5303-E88E-0845-9459-64496CEEF540}"/>
              </a:ext>
            </a:extLst>
          </p:cNvPr>
          <p:cNvSpPr txBox="1"/>
          <p:nvPr/>
        </p:nvSpPr>
        <p:spPr>
          <a:xfrm>
            <a:off x="319157" y="324924"/>
            <a:ext cx="1898277" cy="415498"/>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1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Aydınlatma</a:t>
            </a:r>
            <a:endParaRPr kumimoji="0" lang="tr-TR" sz="1700" b="0"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24" name="Straight Connector 23">
            <a:extLst>
              <a:ext uri="{FF2B5EF4-FFF2-40B4-BE49-F238E27FC236}">
                <a16:creationId xmlns:a16="http://schemas.microsoft.com/office/drawing/2014/main" id="{7FC63A4F-8250-2B40-A2E6-2BB8CF78B243}"/>
              </a:ext>
            </a:extLst>
          </p:cNvPr>
          <p:cNvCxnSpPr>
            <a:cxnSpLocks/>
          </p:cNvCxnSpPr>
          <p:nvPr/>
        </p:nvCxnSpPr>
        <p:spPr>
          <a:xfrm>
            <a:off x="0" y="825211"/>
            <a:ext cx="8007350"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A479B3C-F48C-ED42-9D22-2C0B07AE35C4}"/>
              </a:ext>
            </a:extLst>
          </p:cNvPr>
          <p:cNvSpPr/>
          <p:nvPr/>
        </p:nvSpPr>
        <p:spPr>
          <a:xfrm>
            <a:off x="82550" y="63500"/>
            <a:ext cx="236607" cy="236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78" name="TextBox 77">
            <a:extLst>
              <a:ext uri="{FF2B5EF4-FFF2-40B4-BE49-F238E27FC236}">
                <a16:creationId xmlns:a16="http://schemas.microsoft.com/office/drawing/2014/main" id="{985E37A1-CF15-B842-BCFB-EE5317C6D7F3}"/>
              </a:ext>
            </a:extLst>
          </p:cNvPr>
          <p:cNvSpPr txBox="1"/>
          <p:nvPr/>
        </p:nvSpPr>
        <p:spPr>
          <a:xfrm>
            <a:off x="2130659" y="324924"/>
            <a:ext cx="3076483" cy="415498"/>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1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tr-TR" sz="2100" b="1" i="0" u="none" strike="noStrike" kern="1200" cap="none" spc="0" normalizeH="0" baseline="0" noProof="0" dirty="0" smtClean="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Uygulama Örneği</a:t>
            </a:r>
            <a:endParaRPr kumimoji="0" lang="tr-TR" sz="1700" b="0"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6" name="Picture 25" descr="LOGO SHDW.png">
            <a:extLst>
              <a:ext uri="{FF2B5EF4-FFF2-40B4-BE49-F238E27FC236}">
                <a16:creationId xmlns:a16="http://schemas.microsoft.com/office/drawing/2014/main" id="{3A7211FA-D07D-B244-98A8-F4DF8A8713BC}"/>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805923" y="1887138"/>
            <a:ext cx="4976200" cy="539819"/>
          </a:xfrm>
          <a:prstGeom prst="rect">
            <a:avLst/>
          </a:prstGeom>
        </p:spPr>
      </p:pic>
      <p:grpSp>
        <p:nvGrpSpPr>
          <p:cNvPr id="27" name="Group 26">
            <a:extLst>
              <a:ext uri="{FF2B5EF4-FFF2-40B4-BE49-F238E27FC236}">
                <a16:creationId xmlns:a16="http://schemas.microsoft.com/office/drawing/2014/main" id="{2F331F04-6733-8B45-A9D5-A71715AAB904}"/>
              </a:ext>
            </a:extLst>
          </p:cNvPr>
          <p:cNvGrpSpPr/>
          <p:nvPr/>
        </p:nvGrpSpPr>
        <p:grpSpPr>
          <a:xfrm>
            <a:off x="667496" y="1425948"/>
            <a:ext cx="5253054" cy="468304"/>
            <a:chOff x="3469473" y="1273623"/>
            <a:chExt cx="5253054" cy="468304"/>
          </a:xfrm>
        </p:grpSpPr>
        <p:sp>
          <p:nvSpPr>
            <p:cNvPr id="28" name="Rounded Rectangle 27">
              <a:extLst>
                <a:ext uri="{FF2B5EF4-FFF2-40B4-BE49-F238E27FC236}">
                  <a16:creationId xmlns:a16="http://schemas.microsoft.com/office/drawing/2014/main" id="{2BD3CC19-D55E-F749-A440-D66EB772CBFF}"/>
                </a:ext>
              </a:extLst>
            </p:cNvPr>
            <p:cNvSpPr/>
            <p:nvPr/>
          </p:nvSpPr>
          <p:spPr>
            <a:xfrm>
              <a:off x="3469473" y="1273623"/>
              <a:ext cx="5253054"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E8CB95E7-C49C-6242-8E29-AD54DD0C1B1A}"/>
                </a:ext>
              </a:extLst>
            </p:cNvPr>
            <p:cNvSpPr txBox="1"/>
            <p:nvPr/>
          </p:nvSpPr>
          <p:spPr>
            <a:xfrm>
              <a:off x="4536941" y="1354832"/>
              <a:ext cx="3118161"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rPr>
                <a:t>Verimlilik Uygulaması Örneği</a:t>
              </a:r>
            </a:p>
          </p:txBody>
        </p:sp>
      </p:grpSp>
      <p:graphicFrame>
        <p:nvGraphicFramePr>
          <p:cNvPr id="30" name="Table 3">
            <a:extLst>
              <a:ext uri="{FF2B5EF4-FFF2-40B4-BE49-F238E27FC236}">
                <a16:creationId xmlns:a16="http://schemas.microsoft.com/office/drawing/2014/main" id="{57C04564-2079-894F-9562-642999A5B1DA}"/>
              </a:ext>
            </a:extLst>
          </p:cNvPr>
          <p:cNvGraphicFramePr>
            <a:graphicFrameLocks noGrp="1"/>
          </p:cNvGraphicFramePr>
          <p:nvPr>
            <p:extLst/>
          </p:nvPr>
        </p:nvGraphicFramePr>
        <p:xfrm>
          <a:off x="319157" y="2172127"/>
          <a:ext cx="6049108" cy="3432897"/>
        </p:xfrm>
        <a:graphic>
          <a:graphicData uri="http://schemas.openxmlformats.org/drawingml/2006/table">
            <a:tbl>
              <a:tblPr firstRow="1" bandRow="1">
                <a:tableStyleId>{5C22544A-7EE6-4342-B048-85BDC9FD1C3A}</a:tableStyleId>
              </a:tblPr>
              <a:tblGrid>
                <a:gridCol w="4005704">
                  <a:extLst>
                    <a:ext uri="{9D8B030D-6E8A-4147-A177-3AD203B41FA5}">
                      <a16:colId xmlns:a16="http://schemas.microsoft.com/office/drawing/2014/main" val="7306071"/>
                    </a:ext>
                  </a:extLst>
                </a:gridCol>
                <a:gridCol w="2043404">
                  <a:extLst>
                    <a:ext uri="{9D8B030D-6E8A-4147-A177-3AD203B41FA5}">
                      <a16:colId xmlns:a16="http://schemas.microsoft.com/office/drawing/2014/main" val="156719252"/>
                    </a:ext>
                  </a:extLst>
                </a:gridCol>
              </a:tblGrid>
              <a:tr h="360000">
                <a:tc gridSpan="2">
                  <a:txBody>
                    <a:bodyPr/>
                    <a:lstStyle/>
                    <a:p>
                      <a:pPr algn="ctr">
                        <a:lnSpc>
                          <a:spcPts val="1600"/>
                        </a:lnSpc>
                      </a:pPr>
                      <a:r>
                        <a:rPr lang="tr-TR" sz="1100" u="none" dirty="0">
                          <a:solidFill>
                            <a:schemeClr val="accent1"/>
                          </a:solidFill>
                          <a:latin typeface="Verdana" panose="020B0604030504040204" pitchFamily="34" charset="0"/>
                          <a:ea typeface="Verdana" panose="020B0604030504040204" pitchFamily="34" charset="0"/>
                          <a:cs typeface="Verdana" panose="020B0604030504040204" pitchFamily="34" charset="0"/>
                        </a:rPr>
                        <a:t>Tasarruf Hesabı</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x-none"/>
                    </a:p>
                  </a:txBody>
                  <a:tcPr/>
                </a:tc>
                <a:extLst>
                  <a:ext uri="{0D108BD9-81ED-4DB2-BD59-A6C34878D82A}">
                    <a16:rowId xmlns:a16="http://schemas.microsoft.com/office/drawing/2014/main" val="2831238948"/>
                  </a:ext>
                </a:extLst>
              </a:tr>
              <a:tr h="360000">
                <a:tc>
                  <a:txBody>
                    <a:bodyPr/>
                    <a:lstStyle/>
                    <a:p>
                      <a:r>
                        <a:rPr lang="tr-TR" sz="1100" dirty="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Mevcut </a:t>
                      </a:r>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Armatür Adedi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10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2.716</a:t>
                      </a:r>
                      <a:endPar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059716"/>
                  </a:ext>
                </a:extLst>
              </a:tr>
              <a:tr h="360000">
                <a:tc>
                  <a:txBody>
                    <a:bodyPr/>
                    <a:lstStyle/>
                    <a:p>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Mevcut Aydınlatma Tüketimi (</a:t>
                      </a:r>
                      <a:r>
                        <a:rPr lang="tr-TR" sz="1100" dirty="0" err="1"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kWh</a:t>
                      </a:r>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10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1.167.048</a:t>
                      </a:r>
                      <a:endPar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88311"/>
                  </a:ext>
                </a:extLst>
              </a:tr>
              <a:tr h="360000">
                <a:tc>
                  <a:txBody>
                    <a:bodyPr/>
                    <a:lstStyle/>
                    <a:p>
                      <a:r>
                        <a:rPr lang="tr-TR" sz="1100" b="1"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Mevcut Aydınlatma</a:t>
                      </a:r>
                      <a:r>
                        <a:rPr lang="tr-TR" sz="1100" b="1" baseline="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Seviyesi (</a:t>
                      </a:r>
                      <a:r>
                        <a:rPr lang="tr-TR" sz="1100" b="1" baseline="0" dirty="0" err="1"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Lux</a:t>
                      </a:r>
                      <a:r>
                        <a:rPr lang="tr-TR" sz="1100" b="1" baseline="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100" b="1"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150</a:t>
                      </a:r>
                      <a:endPar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463793"/>
                  </a:ext>
                </a:extLst>
              </a:tr>
              <a:tr h="360000">
                <a:tc>
                  <a:txBody>
                    <a:bodyPr/>
                    <a:lstStyle/>
                    <a:p>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Yeni Armatür Adedi</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2.716</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2235544"/>
                  </a:ext>
                </a:extLst>
              </a:tr>
              <a:tr h="360000">
                <a:tc>
                  <a:txBody>
                    <a:bodyPr/>
                    <a:lstStyle/>
                    <a:p>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Yeni Aydınlatma Tüketimi (</a:t>
                      </a:r>
                      <a:r>
                        <a:rPr lang="tr-TR" sz="1100" dirty="0" err="1"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kWh</a:t>
                      </a:r>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10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501.930</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9854248"/>
                  </a:ext>
                </a:extLst>
              </a:tr>
              <a:tr h="424299">
                <a:tc>
                  <a:txBody>
                    <a:bodyPr/>
                    <a:lstStyle/>
                    <a:p>
                      <a:r>
                        <a:rPr lang="tr-TR" sz="1100" b="1"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Yeni Aydınlatma</a:t>
                      </a:r>
                      <a:r>
                        <a:rPr lang="tr-TR" sz="1100" b="1" baseline="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Seviyesi (</a:t>
                      </a:r>
                      <a:r>
                        <a:rPr lang="tr-TR" sz="1100" b="1" baseline="0" dirty="0" err="1"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Lux</a:t>
                      </a:r>
                      <a:r>
                        <a:rPr lang="tr-TR" sz="1100" b="1" baseline="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100"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220</a:t>
                      </a:r>
                      <a:r>
                        <a:rPr lang="tr-TR" sz="1100" b="1" baseline="0"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 240</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248535"/>
                  </a:ext>
                </a:extLst>
              </a:tr>
              <a:tr h="424299">
                <a:tc>
                  <a:txBody>
                    <a:bodyPr/>
                    <a:lstStyle/>
                    <a:p>
                      <a:r>
                        <a:rPr lang="tr-TR" sz="1100" b="1"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Yıllık</a:t>
                      </a:r>
                      <a:r>
                        <a:rPr lang="tr-TR" sz="1100" b="1" baseline="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Tasarruf Miktarı (</a:t>
                      </a:r>
                      <a:r>
                        <a:rPr lang="tr-TR" sz="1100" b="1" baseline="0" dirty="0" err="1"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kWh</a:t>
                      </a:r>
                      <a:r>
                        <a:rPr lang="tr-TR" sz="1100" b="1" baseline="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a:t>
                      </a:r>
                      <a:endParaRPr lang="x-none"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100" b="1"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665.118</a:t>
                      </a:r>
                      <a:endParaRPr lang="tr-TR" sz="1100" b="1"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831733"/>
                  </a:ext>
                </a:extLst>
              </a:tr>
              <a:tr h="424299">
                <a:tc>
                  <a:txBody>
                    <a:bodyPr/>
                    <a:lstStyle/>
                    <a:p>
                      <a:r>
                        <a:rPr lang="tr-TR" sz="110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Kontrat</a:t>
                      </a:r>
                      <a:r>
                        <a:rPr lang="tr-TR" sz="1100" baseline="0" dirty="0" smtClean="0">
                          <a:solidFill>
                            <a:schemeClr val="tx1">
                              <a:lumMod val="75000"/>
                              <a:lumOff val="25000"/>
                            </a:schemeClr>
                          </a:solidFill>
                          <a:effectLst/>
                          <a:latin typeface="Verdana" panose="020B0604030504040204" pitchFamily="34" charset="0"/>
                          <a:ea typeface="Verdana" panose="020B0604030504040204" pitchFamily="34" charset="0"/>
                          <a:cs typeface="Verdana" panose="020B0604030504040204" pitchFamily="34" charset="0"/>
                        </a:rPr>
                        <a:t> Süresi (ay)</a:t>
                      </a:r>
                      <a:endParaRPr lang="x-none"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100" dirty="0" smtClean="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rPr>
                        <a:t>48</a:t>
                      </a:r>
                      <a:endParaRPr lang="tr-TR" sz="1100" dirty="0">
                        <a:solidFill>
                          <a:schemeClr val="tx1">
                            <a:lumMod val="75000"/>
                            <a:lumOff val="25000"/>
                          </a:schemeClr>
                        </a:solidFill>
                        <a:effectLst/>
                        <a:latin typeface="Franklin Gothic Medium" panose="020B0603020102020204" pitchFamily="34" charset="0"/>
                        <a:ea typeface="Verdana" panose="020B0604030504040204" pitchFamily="34" charset="0"/>
                        <a:cs typeface="Verdana" panose="020B060403050404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4564137"/>
                  </a:ext>
                </a:extLst>
              </a:tr>
            </a:tbl>
          </a:graphicData>
        </a:graphic>
      </p:graphicFrame>
      <p:cxnSp>
        <p:nvCxnSpPr>
          <p:cNvPr id="33" name="Straight Connector 32">
            <a:extLst>
              <a:ext uri="{FF2B5EF4-FFF2-40B4-BE49-F238E27FC236}">
                <a16:creationId xmlns:a16="http://schemas.microsoft.com/office/drawing/2014/main" id="{7E5AA669-9CEB-8541-86A6-D54FC23DD478}"/>
              </a:ext>
            </a:extLst>
          </p:cNvPr>
          <p:cNvCxnSpPr>
            <a:cxnSpLocks/>
          </p:cNvCxnSpPr>
          <p:nvPr/>
        </p:nvCxnSpPr>
        <p:spPr>
          <a:xfrm>
            <a:off x="433997" y="2539827"/>
            <a:ext cx="58129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1276" y="1257551"/>
            <a:ext cx="2009065" cy="2676523"/>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10885"/>
          <a:stretch/>
        </p:blipFill>
        <p:spPr>
          <a:xfrm>
            <a:off x="8984521" y="1257551"/>
            <a:ext cx="2254447" cy="267652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591" y="4068149"/>
            <a:ext cx="4389377" cy="1695748"/>
          </a:xfrm>
          <a:prstGeom prst="rect">
            <a:avLst/>
          </a:prstGeom>
        </p:spPr>
      </p:pic>
    </p:spTree>
    <p:extLst>
      <p:ext uri="{BB962C8B-B14F-4D97-AF65-F5344CB8AC3E}">
        <p14:creationId xmlns:p14="http://schemas.microsoft.com/office/powerpoint/2010/main" val="298637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par>
                                <p:cTn id="8" presetID="42" presetClass="path" presetSubtype="0" decel="100000" fill="hold" grpId="1" nodeType="withEffect">
                                  <p:stCondLst>
                                    <p:cond delay="0"/>
                                  </p:stCondLst>
                                  <p:childTnLst>
                                    <p:animMotion origin="layout" path="M -1.45833E-6 3.7037E-6 L 0.05638 0.00208 " pathEditMode="relative" rAng="0" ptsTypes="AA">
                                      <p:cBhvr>
                                        <p:cTn id="9" dur="1000" spd="-100000" fill="hold"/>
                                        <p:tgtEl>
                                          <p:spTgt spid="78"/>
                                        </p:tgtEl>
                                        <p:attrNameLst>
                                          <p:attrName>ppt_x</p:attrName>
                                          <p:attrName>ppt_y</p:attrName>
                                        </p:attrNameLst>
                                      </p:cBhvr>
                                      <p:rCtr x="2812" y="93"/>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10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childTnLst>
                                </p:cTn>
                              </p:par>
                              <p:par>
                                <p:cTn id="17" presetID="42" presetClass="path" presetSubtype="0" decel="100000" fill="hold" nodeType="withEffect">
                                  <p:stCondLst>
                                    <p:cond delay="1000"/>
                                  </p:stCondLst>
                                  <p:childTnLst>
                                    <p:animMotion origin="layout" path="M -2.08333E-7 3.7037E-6 L -2.08333E-7 0.05463 " pathEditMode="relative" rAng="0" ptsTypes="AA">
                                      <p:cBhvr>
                                        <p:cTn id="18" dur="1500" spd="-100000" fill="hold"/>
                                        <p:tgtEl>
                                          <p:spTgt spid="30"/>
                                        </p:tgtEl>
                                        <p:attrNameLst>
                                          <p:attrName>ppt_x</p:attrName>
                                          <p:attrName>ppt_y</p:attrName>
                                        </p:attrNameLst>
                                      </p:cBhvr>
                                      <p:rCtr x="0" y="2731"/>
                                    </p:animMotion>
                                  </p:childTnLst>
                                </p:cTn>
                              </p:par>
                              <p:par>
                                <p:cTn id="19" presetID="10" presetClass="entr" presetSubtype="0" fill="hold" nodeType="withEffect">
                                  <p:stCondLst>
                                    <p:cond delay="110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childTnLst>
                                </p:cTn>
                              </p:par>
                              <p:par>
                                <p:cTn id="22" presetID="42" presetClass="path" presetSubtype="0" decel="100000" fill="hold" nodeType="withEffect">
                                  <p:stCondLst>
                                    <p:cond delay="1100"/>
                                  </p:stCondLst>
                                  <p:childTnLst>
                                    <p:animMotion origin="layout" path="M 2.5E-6 -1.85185E-6 L 2.5E-6 0.06227 " pathEditMode="relative" rAng="0" ptsTypes="AA">
                                      <p:cBhvr>
                                        <p:cTn id="23" dur="1500" spd="-100000" fill="hold"/>
                                        <p:tgtEl>
                                          <p:spTgt spid="33"/>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8" grpId="0"/>
      <p:bldP spid="78"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6782CBDD-8F00-FD46-8603-E3F03956C5A3}"/>
              </a:ext>
            </a:extLst>
          </p:cNvPr>
          <p:cNvSpPr txBox="1"/>
          <p:nvPr/>
        </p:nvSpPr>
        <p:spPr>
          <a:xfrm>
            <a:off x="865227" y="6410768"/>
            <a:ext cx="3457998" cy="276999"/>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ENERJİ VERİMLİLİĞİ UYGULAMALARI</a:t>
            </a:r>
          </a:p>
        </p:txBody>
      </p:sp>
      <p:sp>
        <p:nvSpPr>
          <p:cNvPr id="3" name="Rectangle 2">
            <a:extLst>
              <a:ext uri="{FF2B5EF4-FFF2-40B4-BE49-F238E27FC236}">
                <a16:creationId xmlns:a16="http://schemas.microsoft.com/office/drawing/2014/main" id="{0A479B3C-F48C-ED42-9D22-2C0B07AE35C4}"/>
              </a:ext>
            </a:extLst>
          </p:cNvPr>
          <p:cNvSpPr/>
          <p:nvPr/>
        </p:nvSpPr>
        <p:spPr>
          <a:xfrm>
            <a:off x="82550" y="63500"/>
            <a:ext cx="236607" cy="236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cxnSp>
        <p:nvCxnSpPr>
          <p:cNvPr id="97" name="Straight Connector 96">
            <a:extLst>
              <a:ext uri="{FF2B5EF4-FFF2-40B4-BE49-F238E27FC236}">
                <a16:creationId xmlns:a16="http://schemas.microsoft.com/office/drawing/2014/main" id="{384090BB-34C1-7541-9499-7DEB28C38400}"/>
              </a:ext>
            </a:extLst>
          </p:cNvPr>
          <p:cNvCxnSpPr>
            <a:cxnSpLocks/>
          </p:cNvCxnSpPr>
          <p:nvPr/>
        </p:nvCxnSpPr>
        <p:spPr>
          <a:xfrm>
            <a:off x="0" y="825211"/>
            <a:ext cx="2802529"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F18C2D49-F9D6-A44D-B5EC-522BBC4BFADD}"/>
              </a:ext>
            </a:extLst>
          </p:cNvPr>
          <p:cNvSpPr txBox="1"/>
          <p:nvPr/>
        </p:nvSpPr>
        <p:spPr>
          <a:xfrm>
            <a:off x="319157" y="324924"/>
            <a:ext cx="2483372" cy="415498"/>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100" b="1"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rPr>
              <a:t>Sonuç Olarak...</a:t>
            </a:r>
            <a:endParaRPr kumimoji="0" lang="tr-TR" sz="1700" b="0" i="0" u="none" strike="noStrike" kern="1200" cap="none" spc="0" normalizeH="0" baseline="0" noProof="0" dirty="0">
              <a:ln>
                <a:noFill/>
              </a:ln>
              <a:gradFill>
                <a:gsLst>
                  <a:gs pos="100000">
                    <a:srgbClr val="000000">
                      <a:lumMod val="85000"/>
                      <a:lumOff val="15000"/>
                    </a:srgbClr>
                  </a:gs>
                  <a:gs pos="0">
                    <a:srgbClr val="000000">
                      <a:lumMod val="75000"/>
                      <a:lumOff val="25000"/>
                    </a:srgbClr>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9" name="Group 38">
            <a:extLst>
              <a:ext uri="{FF2B5EF4-FFF2-40B4-BE49-F238E27FC236}">
                <a16:creationId xmlns:a16="http://schemas.microsoft.com/office/drawing/2014/main" id="{CD5E1916-26BF-0840-A63A-C1D2596E6953}"/>
              </a:ext>
            </a:extLst>
          </p:cNvPr>
          <p:cNvGrpSpPr/>
          <p:nvPr/>
        </p:nvGrpSpPr>
        <p:grpSpPr>
          <a:xfrm>
            <a:off x="442473" y="1611211"/>
            <a:ext cx="275330" cy="276997"/>
            <a:chOff x="4000500" y="901218"/>
            <a:chExt cx="4191000" cy="4216400"/>
          </a:xfrm>
        </p:grpSpPr>
        <p:pic>
          <p:nvPicPr>
            <p:cNvPr id="41" name="Graphic 40">
              <a:extLst>
                <a:ext uri="{FF2B5EF4-FFF2-40B4-BE49-F238E27FC236}">
                  <a16:creationId xmlns:a16="http://schemas.microsoft.com/office/drawing/2014/main" id="{0F04ED83-22AC-3345-86D7-0F2E4D6204C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0500" y="901218"/>
              <a:ext cx="4191000" cy="4216400"/>
            </a:xfrm>
            <a:prstGeom prst="rect">
              <a:avLst/>
            </a:prstGeom>
          </p:spPr>
        </p:pic>
        <p:sp>
          <p:nvSpPr>
            <p:cNvPr id="42" name="Freeform 41">
              <a:extLst>
                <a:ext uri="{FF2B5EF4-FFF2-40B4-BE49-F238E27FC236}">
                  <a16:creationId xmlns:a16="http://schemas.microsoft.com/office/drawing/2014/main" id="{09A19710-1CCF-DB40-9A6F-3283D91357A8}"/>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lumMod val="75000"/>
                    <a:lumOff val="25000"/>
                  </a:srgbClr>
                </a:solidFill>
                <a:effectLst/>
                <a:uLnTx/>
                <a:uFillTx/>
                <a:latin typeface="Verdana" panose="020B0604030504040204"/>
                <a:ea typeface="+mn-ea"/>
                <a:cs typeface="+mn-cs"/>
              </a:endParaRPr>
            </a:p>
          </p:txBody>
        </p:sp>
      </p:grpSp>
      <p:sp>
        <p:nvSpPr>
          <p:cNvPr id="40" name="TextBox 39">
            <a:extLst>
              <a:ext uri="{FF2B5EF4-FFF2-40B4-BE49-F238E27FC236}">
                <a16:creationId xmlns:a16="http://schemas.microsoft.com/office/drawing/2014/main" id="{D24A97E7-6E08-0C43-A3BC-3B07459054A2}"/>
              </a:ext>
            </a:extLst>
          </p:cNvPr>
          <p:cNvSpPr txBox="1"/>
          <p:nvPr/>
        </p:nvSpPr>
        <p:spPr>
          <a:xfrm>
            <a:off x="777651" y="1588128"/>
            <a:ext cx="5014475" cy="323165"/>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Enerji tasarrufu</a:t>
            </a:r>
          </a:p>
        </p:txBody>
      </p:sp>
      <p:grpSp>
        <p:nvGrpSpPr>
          <p:cNvPr id="44" name="Group 43">
            <a:extLst>
              <a:ext uri="{FF2B5EF4-FFF2-40B4-BE49-F238E27FC236}">
                <a16:creationId xmlns:a16="http://schemas.microsoft.com/office/drawing/2014/main" id="{23694545-C919-054C-909A-21063102111B}"/>
              </a:ext>
            </a:extLst>
          </p:cNvPr>
          <p:cNvGrpSpPr/>
          <p:nvPr/>
        </p:nvGrpSpPr>
        <p:grpSpPr>
          <a:xfrm>
            <a:off x="442473" y="2099478"/>
            <a:ext cx="275330" cy="276997"/>
            <a:chOff x="4000500" y="901218"/>
            <a:chExt cx="4191000" cy="4216400"/>
          </a:xfrm>
        </p:grpSpPr>
        <p:pic>
          <p:nvPicPr>
            <p:cNvPr id="46" name="Graphic 45">
              <a:extLst>
                <a:ext uri="{FF2B5EF4-FFF2-40B4-BE49-F238E27FC236}">
                  <a16:creationId xmlns:a16="http://schemas.microsoft.com/office/drawing/2014/main" id="{4F1F7C27-CD31-464D-9667-DCC764CDC5D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0500" y="901218"/>
              <a:ext cx="4191000" cy="4216400"/>
            </a:xfrm>
            <a:prstGeom prst="rect">
              <a:avLst/>
            </a:prstGeom>
          </p:spPr>
        </p:pic>
        <p:sp>
          <p:nvSpPr>
            <p:cNvPr id="47" name="Freeform 46">
              <a:extLst>
                <a:ext uri="{FF2B5EF4-FFF2-40B4-BE49-F238E27FC236}">
                  <a16:creationId xmlns:a16="http://schemas.microsoft.com/office/drawing/2014/main" id="{4984C1C2-0DF6-C049-95AB-3D4606777220}"/>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lumMod val="75000"/>
                    <a:lumOff val="25000"/>
                  </a:srgbClr>
                </a:solidFill>
                <a:effectLst/>
                <a:uLnTx/>
                <a:uFillTx/>
                <a:latin typeface="Verdana" panose="020B0604030504040204"/>
                <a:ea typeface="+mn-ea"/>
                <a:cs typeface="+mn-cs"/>
              </a:endParaRPr>
            </a:p>
          </p:txBody>
        </p:sp>
      </p:grpSp>
      <p:sp>
        <p:nvSpPr>
          <p:cNvPr id="45" name="TextBox 44">
            <a:extLst>
              <a:ext uri="{FF2B5EF4-FFF2-40B4-BE49-F238E27FC236}">
                <a16:creationId xmlns:a16="http://schemas.microsoft.com/office/drawing/2014/main" id="{0FE5C70B-FDF3-504B-8BCC-BE85B5673D19}"/>
              </a:ext>
            </a:extLst>
          </p:cNvPr>
          <p:cNvSpPr txBox="1"/>
          <p:nvPr/>
        </p:nvSpPr>
        <p:spPr>
          <a:xfrm>
            <a:off x="777651" y="2076395"/>
            <a:ext cx="5014475" cy="323165"/>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İşletme/bakım maliyetlerinin azaltılması</a:t>
            </a:r>
          </a:p>
        </p:txBody>
      </p:sp>
      <p:grpSp>
        <p:nvGrpSpPr>
          <p:cNvPr id="49" name="Group 48">
            <a:extLst>
              <a:ext uri="{FF2B5EF4-FFF2-40B4-BE49-F238E27FC236}">
                <a16:creationId xmlns:a16="http://schemas.microsoft.com/office/drawing/2014/main" id="{7D67AEC2-9BA6-CE47-8150-625F4EBED5A0}"/>
              </a:ext>
            </a:extLst>
          </p:cNvPr>
          <p:cNvGrpSpPr/>
          <p:nvPr/>
        </p:nvGrpSpPr>
        <p:grpSpPr>
          <a:xfrm>
            <a:off x="442473" y="2587745"/>
            <a:ext cx="275330" cy="276997"/>
            <a:chOff x="4000500" y="901218"/>
            <a:chExt cx="4191000" cy="4216400"/>
          </a:xfrm>
        </p:grpSpPr>
        <p:pic>
          <p:nvPicPr>
            <p:cNvPr id="51" name="Graphic 50">
              <a:extLst>
                <a:ext uri="{FF2B5EF4-FFF2-40B4-BE49-F238E27FC236}">
                  <a16:creationId xmlns:a16="http://schemas.microsoft.com/office/drawing/2014/main" id="{EBA0D041-5E0A-9A4C-9CA1-8D69972527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0500" y="901218"/>
              <a:ext cx="4191000" cy="4216400"/>
            </a:xfrm>
            <a:prstGeom prst="rect">
              <a:avLst/>
            </a:prstGeom>
          </p:spPr>
        </p:pic>
        <p:sp>
          <p:nvSpPr>
            <p:cNvPr id="52" name="Freeform 51">
              <a:extLst>
                <a:ext uri="{FF2B5EF4-FFF2-40B4-BE49-F238E27FC236}">
                  <a16:creationId xmlns:a16="http://schemas.microsoft.com/office/drawing/2014/main" id="{73D0C7FC-F3C0-4E4E-B6AA-9EAC9E4913B9}"/>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lumMod val="75000"/>
                    <a:lumOff val="25000"/>
                  </a:srgbClr>
                </a:solidFill>
                <a:effectLst/>
                <a:uLnTx/>
                <a:uFillTx/>
                <a:latin typeface="Verdana" panose="020B0604030504040204"/>
                <a:ea typeface="+mn-ea"/>
                <a:cs typeface="+mn-cs"/>
              </a:endParaRPr>
            </a:p>
          </p:txBody>
        </p:sp>
      </p:grpSp>
      <p:sp>
        <p:nvSpPr>
          <p:cNvPr id="50" name="TextBox 49">
            <a:extLst>
              <a:ext uri="{FF2B5EF4-FFF2-40B4-BE49-F238E27FC236}">
                <a16:creationId xmlns:a16="http://schemas.microsoft.com/office/drawing/2014/main" id="{DD9320D2-A800-0A48-8467-4D4D1A87F105}"/>
              </a:ext>
            </a:extLst>
          </p:cNvPr>
          <p:cNvSpPr txBox="1"/>
          <p:nvPr/>
        </p:nvSpPr>
        <p:spPr>
          <a:xfrm>
            <a:off x="777651" y="2564662"/>
            <a:ext cx="5014475" cy="323165"/>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Uzun ömür</a:t>
            </a:r>
          </a:p>
        </p:txBody>
      </p:sp>
      <p:grpSp>
        <p:nvGrpSpPr>
          <p:cNvPr id="54" name="Group 53">
            <a:extLst>
              <a:ext uri="{FF2B5EF4-FFF2-40B4-BE49-F238E27FC236}">
                <a16:creationId xmlns:a16="http://schemas.microsoft.com/office/drawing/2014/main" id="{6A0633BB-F352-AC44-AF4D-175C89F3ADBC}"/>
              </a:ext>
            </a:extLst>
          </p:cNvPr>
          <p:cNvGrpSpPr/>
          <p:nvPr/>
        </p:nvGrpSpPr>
        <p:grpSpPr>
          <a:xfrm>
            <a:off x="442473" y="3076011"/>
            <a:ext cx="275330" cy="276997"/>
            <a:chOff x="4000500" y="901218"/>
            <a:chExt cx="4191000" cy="4216400"/>
          </a:xfrm>
        </p:grpSpPr>
        <p:pic>
          <p:nvPicPr>
            <p:cNvPr id="57" name="Graphic 56">
              <a:extLst>
                <a:ext uri="{FF2B5EF4-FFF2-40B4-BE49-F238E27FC236}">
                  <a16:creationId xmlns:a16="http://schemas.microsoft.com/office/drawing/2014/main" id="{9D394441-585E-CD43-84DF-7EC9B03CDE0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0500" y="901218"/>
              <a:ext cx="4191000" cy="4216400"/>
            </a:xfrm>
            <a:prstGeom prst="rect">
              <a:avLst/>
            </a:prstGeom>
          </p:spPr>
        </p:pic>
        <p:sp>
          <p:nvSpPr>
            <p:cNvPr id="58" name="Freeform 57">
              <a:extLst>
                <a:ext uri="{FF2B5EF4-FFF2-40B4-BE49-F238E27FC236}">
                  <a16:creationId xmlns:a16="http://schemas.microsoft.com/office/drawing/2014/main" id="{05FBD7D7-CDDA-6348-9D67-1F6F6992BEC8}"/>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lumMod val="75000"/>
                    <a:lumOff val="25000"/>
                  </a:srgbClr>
                </a:solidFill>
                <a:effectLst/>
                <a:uLnTx/>
                <a:uFillTx/>
                <a:latin typeface="Verdana" panose="020B0604030504040204"/>
                <a:ea typeface="+mn-ea"/>
                <a:cs typeface="+mn-cs"/>
              </a:endParaRPr>
            </a:p>
          </p:txBody>
        </p:sp>
      </p:grpSp>
      <p:sp>
        <p:nvSpPr>
          <p:cNvPr id="55" name="TextBox 54">
            <a:extLst>
              <a:ext uri="{FF2B5EF4-FFF2-40B4-BE49-F238E27FC236}">
                <a16:creationId xmlns:a16="http://schemas.microsoft.com/office/drawing/2014/main" id="{1E7316D6-8827-2244-B744-ABE9801C1341}"/>
              </a:ext>
            </a:extLst>
          </p:cNvPr>
          <p:cNvSpPr txBox="1"/>
          <p:nvPr/>
        </p:nvSpPr>
        <p:spPr>
          <a:xfrm>
            <a:off x="777651" y="3052928"/>
            <a:ext cx="5014475" cy="323165"/>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LED ürün teknolojik avantajlar:</a:t>
            </a:r>
          </a:p>
        </p:txBody>
      </p:sp>
      <p:sp>
        <p:nvSpPr>
          <p:cNvPr id="56" name="TextBox 55">
            <a:extLst>
              <a:ext uri="{FF2B5EF4-FFF2-40B4-BE49-F238E27FC236}">
                <a16:creationId xmlns:a16="http://schemas.microsoft.com/office/drawing/2014/main" id="{104CFC64-0F34-1D42-A47B-4B47BEE9532A}"/>
              </a:ext>
            </a:extLst>
          </p:cNvPr>
          <p:cNvSpPr txBox="1"/>
          <p:nvPr/>
        </p:nvSpPr>
        <p:spPr>
          <a:xfrm>
            <a:off x="777651" y="3481630"/>
            <a:ext cx="3291991" cy="1084399"/>
          </a:xfrm>
          <a:prstGeom prst="rect">
            <a:avLst/>
          </a:prstGeom>
          <a:noFill/>
        </p:spPr>
        <p:txBody>
          <a:bodyPr wrap="none" rtlCol="0" anchor="t" anchorCtr="0">
            <a:spAutoFit/>
          </a:bodyPr>
          <a:lstStyle/>
          <a:p>
            <a:pPr marL="177800" marR="0" lvl="0" indent="-177800" algn="l" defTabSz="914400" rtl="0" eaLnBrk="1" fontAlgn="auto" latinLnBrk="0" hangingPunct="1">
              <a:lnSpc>
                <a:spcPct val="150000"/>
              </a:lnSpc>
              <a:spcBef>
                <a:spcPts val="0"/>
              </a:spcBef>
              <a:spcAft>
                <a:spcPts val="0"/>
              </a:spcAft>
              <a:buClr>
                <a:srgbClr val="93BC4F"/>
              </a:buClr>
              <a:buSzPct val="120000"/>
              <a:buFont typeface="Arial" panose="020B0604020202020204" pitchFamily="34" charset="0"/>
              <a:buChar char="•"/>
              <a:tabLst/>
              <a:defRPr/>
            </a:pPr>
            <a:r>
              <a:rPr kumimoji="0" lang="tr-TR" sz="15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Geniş renksel geriverim </a:t>
            </a:r>
          </a:p>
          <a:p>
            <a:pPr marL="177800" marR="0" lvl="0" indent="-177800" algn="l" defTabSz="914400" rtl="0" eaLnBrk="1" fontAlgn="auto" latinLnBrk="0" hangingPunct="1">
              <a:lnSpc>
                <a:spcPct val="150000"/>
              </a:lnSpc>
              <a:spcBef>
                <a:spcPts val="0"/>
              </a:spcBef>
              <a:spcAft>
                <a:spcPts val="0"/>
              </a:spcAft>
              <a:buClr>
                <a:srgbClr val="93BC4F"/>
              </a:buClr>
              <a:buSzPct val="120000"/>
              <a:buFont typeface="Arial" panose="020B0604020202020204" pitchFamily="34" charset="0"/>
              <a:buChar char="•"/>
              <a:tabLst/>
              <a:defRPr/>
            </a:pPr>
            <a:r>
              <a:rPr kumimoji="0" lang="tr-TR" sz="15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Yüksek aydınlatma verimliliği</a:t>
            </a:r>
          </a:p>
          <a:p>
            <a:pPr marL="177800" marR="0" lvl="0" indent="-177800" algn="l" defTabSz="914400" rtl="0" eaLnBrk="1" fontAlgn="auto" latinLnBrk="0" hangingPunct="1">
              <a:lnSpc>
                <a:spcPct val="150000"/>
              </a:lnSpc>
              <a:spcBef>
                <a:spcPts val="0"/>
              </a:spcBef>
              <a:spcAft>
                <a:spcPts val="0"/>
              </a:spcAft>
              <a:buClr>
                <a:srgbClr val="93BC4F"/>
              </a:buClr>
              <a:buSzPct val="120000"/>
              <a:buFont typeface="Arial" panose="020B0604020202020204" pitchFamily="34" charset="0"/>
              <a:buChar char="•"/>
              <a:tabLst/>
              <a:defRPr/>
            </a:pPr>
            <a:r>
              <a:rPr kumimoji="0" lang="tr-TR" sz="1500" b="0"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Homojen ışık dağılımı</a:t>
            </a:r>
          </a:p>
        </p:txBody>
      </p:sp>
      <p:sp>
        <p:nvSpPr>
          <p:cNvPr id="59" name="Rounded Rectangle 58">
            <a:extLst>
              <a:ext uri="{FF2B5EF4-FFF2-40B4-BE49-F238E27FC236}">
                <a16:creationId xmlns:a16="http://schemas.microsoft.com/office/drawing/2014/main" id="{C652CB07-D29B-AA49-B2D7-CF22DFF482CD}"/>
              </a:ext>
            </a:extLst>
          </p:cNvPr>
          <p:cNvSpPr/>
          <p:nvPr/>
        </p:nvSpPr>
        <p:spPr>
          <a:xfrm>
            <a:off x="5987280" y="1195631"/>
            <a:ext cx="2120633" cy="2120507"/>
          </a:xfrm>
          <a:prstGeom prst="roundRect">
            <a:avLst>
              <a:gd name="adj" fmla="val 11373"/>
            </a:avLst>
          </a:prstGeom>
          <a:solidFill>
            <a:schemeClr val="bg1"/>
          </a:solidFill>
          <a:ln>
            <a:noFill/>
          </a:ln>
          <a:effectLst>
            <a:outerShdw blurRad="2286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60" name="Picture 59">
            <a:extLst>
              <a:ext uri="{FF2B5EF4-FFF2-40B4-BE49-F238E27FC236}">
                <a16:creationId xmlns:a16="http://schemas.microsoft.com/office/drawing/2014/main" id="{00268C05-6CC2-EB41-AA5A-915201029441}"/>
              </a:ext>
            </a:extLst>
          </p:cNvPr>
          <p:cNvPicPr>
            <a:picLocks noChangeAspect="1"/>
          </p:cNvPicPr>
          <p:nvPr/>
        </p:nvPicPr>
        <p:blipFill>
          <a:blip r:embed="rId5"/>
          <a:srcRect/>
          <a:stretch/>
        </p:blipFill>
        <p:spPr>
          <a:xfrm>
            <a:off x="6084950" y="1293237"/>
            <a:ext cx="1925293" cy="1925293"/>
          </a:xfrm>
          <a:custGeom>
            <a:avLst/>
            <a:gdLst>
              <a:gd name="connsiteX0" fmla="*/ 154865 w 1704261"/>
              <a:gd name="connsiteY0" fmla="*/ 0 h 1737164"/>
              <a:gd name="connsiteX1" fmla="*/ 1549395 w 1704261"/>
              <a:gd name="connsiteY1" fmla="*/ 0 h 1737164"/>
              <a:gd name="connsiteX2" fmla="*/ 1704261 w 1704261"/>
              <a:gd name="connsiteY2" fmla="*/ 154866 h 1737164"/>
              <a:gd name="connsiteX3" fmla="*/ 1704261 w 1704261"/>
              <a:gd name="connsiteY3" fmla="*/ 1582298 h 1737164"/>
              <a:gd name="connsiteX4" fmla="*/ 1549395 w 1704261"/>
              <a:gd name="connsiteY4" fmla="*/ 1737164 h 1737164"/>
              <a:gd name="connsiteX5" fmla="*/ 154865 w 1704261"/>
              <a:gd name="connsiteY5" fmla="*/ 1737164 h 1737164"/>
              <a:gd name="connsiteX6" fmla="*/ 12169 w 1704261"/>
              <a:gd name="connsiteY6" fmla="*/ 1642579 h 1737164"/>
              <a:gd name="connsiteX7" fmla="*/ 0 w 1704261"/>
              <a:gd name="connsiteY7" fmla="*/ 1582303 h 1737164"/>
              <a:gd name="connsiteX8" fmla="*/ 0 w 1704261"/>
              <a:gd name="connsiteY8" fmla="*/ 154861 h 1737164"/>
              <a:gd name="connsiteX9" fmla="*/ 12169 w 1704261"/>
              <a:gd name="connsiteY9" fmla="*/ 94585 h 1737164"/>
              <a:gd name="connsiteX10" fmla="*/ 154865 w 1704261"/>
              <a:gd name="connsiteY10" fmla="*/ 0 h 173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4261" h="1737164">
                <a:moveTo>
                  <a:pt x="154865" y="0"/>
                </a:moveTo>
                <a:lnTo>
                  <a:pt x="1549395" y="0"/>
                </a:lnTo>
                <a:cubicBezTo>
                  <a:pt x="1634925" y="0"/>
                  <a:pt x="1704261" y="69336"/>
                  <a:pt x="1704261" y="154866"/>
                </a:cubicBezTo>
                <a:lnTo>
                  <a:pt x="1704261" y="1582298"/>
                </a:lnTo>
                <a:cubicBezTo>
                  <a:pt x="1704261" y="1667828"/>
                  <a:pt x="1634925" y="1737164"/>
                  <a:pt x="1549395" y="1737164"/>
                </a:cubicBezTo>
                <a:lnTo>
                  <a:pt x="154865" y="1737164"/>
                </a:lnTo>
                <a:cubicBezTo>
                  <a:pt x="90718" y="1737164"/>
                  <a:pt x="35679" y="1698163"/>
                  <a:pt x="12169" y="1642579"/>
                </a:cubicBezTo>
                <a:lnTo>
                  <a:pt x="0" y="1582303"/>
                </a:lnTo>
                <a:lnTo>
                  <a:pt x="0" y="154861"/>
                </a:lnTo>
                <a:lnTo>
                  <a:pt x="12169" y="94585"/>
                </a:lnTo>
                <a:cubicBezTo>
                  <a:pt x="35679" y="39002"/>
                  <a:pt x="90718" y="0"/>
                  <a:pt x="154865" y="0"/>
                </a:cubicBezTo>
                <a:close/>
              </a:path>
            </a:pathLst>
          </a:custGeom>
        </p:spPr>
      </p:pic>
      <p:sp>
        <p:nvSpPr>
          <p:cNvPr id="61" name="Rounded Rectangle 60">
            <a:extLst>
              <a:ext uri="{FF2B5EF4-FFF2-40B4-BE49-F238E27FC236}">
                <a16:creationId xmlns:a16="http://schemas.microsoft.com/office/drawing/2014/main" id="{9200EF7C-923D-194A-8BA2-794571479D70}"/>
              </a:ext>
            </a:extLst>
          </p:cNvPr>
          <p:cNvSpPr/>
          <p:nvPr/>
        </p:nvSpPr>
        <p:spPr>
          <a:xfrm>
            <a:off x="8307389" y="1195631"/>
            <a:ext cx="2120633" cy="2120507"/>
          </a:xfrm>
          <a:prstGeom prst="roundRect">
            <a:avLst>
              <a:gd name="adj" fmla="val 10829"/>
            </a:avLst>
          </a:prstGeom>
          <a:solidFill>
            <a:schemeClr val="bg1"/>
          </a:solidFill>
          <a:ln>
            <a:noFill/>
          </a:ln>
          <a:effectLst>
            <a:outerShdw blurRad="2286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62" name="Picture 61">
            <a:extLst>
              <a:ext uri="{FF2B5EF4-FFF2-40B4-BE49-F238E27FC236}">
                <a16:creationId xmlns:a16="http://schemas.microsoft.com/office/drawing/2014/main" id="{BEAB27A9-1E7E-584F-9AF4-7E99D1B8BD83}"/>
              </a:ext>
            </a:extLst>
          </p:cNvPr>
          <p:cNvPicPr>
            <a:picLocks noChangeAspect="1"/>
          </p:cNvPicPr>
          <p:nvPr/>
        </p:nvPicPr>
        <p:blipFill>
          <a:blip r:embed="rId6"/>
          <a:srcRect/>
          <a:stretch/>
        </p:blipFill>
        <p:spPr>
          <a:xfrm>
            <a:off x="8405059" y="1293237"/>
            <a:ext cx="1925293" cy="1925293"/>
          </a:xfrm>
          <a:custGeom>
            <a:avLst/>
            <a:gdLst>
              <a:gd name="connsiteX0" fmla="*/ 154865 w 1704261"/>
              <a:gd name="connsiteY0" fmla="*/ 0 h 1737164"/>
              <a:gd name="connsiteX1" fmla="*/ 1549395 w 1704261"/>
              <a:gd name="connsiteY1" fmla="*/ 0 h 1737164"/>
              <a:gd name="connsiteX2" fmla="*/ 1704261 w 1704261"/>
              <a:gd name="connsiteY2" fmla="*/ 154866 h 1737164"/>
              <a:gd name="connsiteX3" fmla="*/ 1704261 w 1704261"/>
              <a:gd name="connsiteY3" fmla="*/ 1582298 h 1737164"/>
              <a:gd name="connsiteX4" fmla="*/ 1549395 w 1704261"/>
              <a:gd name="connsiteY4" fmla="*/ 1737164 h 1737164"/>
              <a:gd name="connsiteX5" fmla="*/ 154865 w 1704261"/>
              <a:gd name="connsiteY5" fmla="*/ 1737164 h 1737164"/>
              <a:gd name="connsiteX6" fmla="*/ 12169 w 1704261"/>
              <a:gd name="connsiteY6" fmla="*/ 1642579 h 1737164"/>
              <a:gd name="connsiteX7" fmla="*/ 0 w 1704261"/>
              <a:gd name="connsiteY7" fmla="*/ 1582303 h 1737164"/>
              <a:gd name="connsiteX8" fmla="*/ 0 w 1704261"/>
              <a:gd name="connsiteY8" fmla="*/ 154861 h 1737164"/>
              <a:gd name="connsiteX9" fmla="*/ 12169 w 1704261"/>
              <a:gd name="connsiteY9" fmla="*/ 94585 h 1737164"/>
              <a:gd name="connsiteX10" fmla="*/ 154865 w 1704261"/>
              <a:gd name="connsiteY10" fmla="*/ 0 h 173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4261" h="1737164">
                <a:moveTo>
                  <a:pt x="154865" y="0"/>
                </a:moveTo>
                <a:lnTo>
                  <a:pt x="1549395" y="0"/>
                </a:lnTo>
                <a:cubicBezTo>
                  <a:pt x="1634925" y="0"/>
                  <a:pt x="1704261" y="69336"/>
                  <a:pt x="1704261" y="154866"/>
                </a:cubicBezTo>
                <a:lnTo>
                  <a:pt x="1704261" y="1582298"/>
                </a:lnTo>
                <a:cubicBezTo>
                  <a:pt x="1704261" y="1667828"/>
                  <a:pt x="1634925" y="1737164"/>
                  <a:pt x="1549395" y="1737164"/>
                </a:cubicBezTo>
                <a:lnTo>
                  <a:pt x="154865" y="1737164"/>
                </a:lnTo>
                <a:cubicBezTo>
                  <a:pt x="90718" y="1737164"/>
                  <a:pt x="35679" y="1698163"/>
                  <a:pt x="12169" y="1642579"/>
                </a:cubicBezTo>
                <a:lnTo>
                  <a:pt x="0" y="1582303"/>
                </a:lnTo>
                <a:lnTo>
                  <a:pt x="0" y="154861"/>
                </a:lnTo>
                <a:lnTo>
                  <a:pt x="12169" y="94585"/>
                </a:lnTo>
                <a:cubicBezTo>
                  <a:pt x="35679" y="39002"/>
                  <a:pt x="90718" y="0"/>
                  <a:pt x="154865" y="0"/>
                </a:cubicBezTo>
                <a:close/>
              </a:path>
            </a:pathLst>
          </a:custGeom>
        </p:spPr>
      </p:pic>
      <p:sp>
        <p:nvSpPr>
          <p:cNvPr id="63" name="Rounded Rectangle 62">
            <a:extLst>
              <a:ext uri="{FF2B5EF4-FFF2-40B4-BE49-F238E27FC236}">
                <a16:creationId xmlns:a16="http://schemas.microsoft.com/office/drawing/2014/main" id="{01C082EF-0E78-574C-934C-C24E87566579}"/>
              </a:ext>
            </a:extLst>
          </p:cNvPr>
          <p:cNvSpPr/>
          <p:nvPr/>
        </p:nvSpPr>
        <p:spPr>
          <a:xfrm>
            <a:off x="5976647" y="3481630"/>
            <a:ext cx="2120633" cy="2120507"/>
          </a:xfrm>
          <a:prstGeom prst="roundRect">
            <a:avLst>
              <a:gd name="adj" fmla="val 11510"/>
            </a:avLst>
          </a:prstGeom>
          <a:solidFill>
            <a:schemeClr val="bg1"/>
          </a:solidFill>
          <a:ln>
            <a:noFill/>
          </a:ln>
          <a:effectLst>
            <a:outerShdw blurRad="2286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64" name="Picture 63">
            <a:extLst>
              <a:ext uri="{FF2B5EF4-FFF2-40B4-BE49-F238E27FC236}">
                <a16:creationId xmlns:a16="http://schemas.microsoft.com/office/drawing/2014/main" id="{77D07EEB-72A4-9B42-A197-16E7C45788AE}"/>
              </a:ext>
            </a:extLst>
          </p:cNvPr>
          <p:cNvPicPr>
            <a:picLocks noChangeAspect="1"/>
          </p:cNvPicPr>
          <p:nvPr/>
        </p:nvPicPr>
        <p:blipFill>
          <a:blip r:embed="rId7"/>
          <a:srcRect/>
          <a:stretch/>
        </p:blipFill>
        <p:spPr>
          <a:xfrm>
            <a:off x="6074317" y="3579236"/>
            <a:ext cx="1925293" cy="1925293"/>
          </a:xfrm>
          <a:custGeom>
            <a:avLst/>
            <a:gdLst>
              <a:gd name="connsiteX0" fmla="*/ 154865 w 1704261"/>
              <a:gd name="connsiteY0" fmla="*/ 0 h 1737164"/>
              <a:gd name="connsiteX1" fmla="*/ 1549395 w 1704261"/>
              <a:gd name="connsiteY1" fmla="*/ 0 h 1737164"/>
              <a:gd name="connsiteX2" fmla="*/ 1704261 w 1704261"/>
              <a:gd name="connsiteY2" fmla="*/ 154866 h 1737164"/>
              <a:gd name="connsiteX3" fmla="*/ 1704261 w 1704261"/>
              <a:gd name="connsiteY3" fmla="*/ 1582298 h 1737164"/>
              <a:gd name="connsiteX4" fmla="*/ 1549395 w 1704261"/>
              <a:gd name="connsiteY4" fmla="*/ 1737164 h 1737164"/>
              <a:gd name="connsiteX5" fmla="*/ 154865 w 1704261"/>
              <a:gd name="connsiteY5" fmla="*/ 1737164 h 1737164"/>
              <a:gd name="connsiteX6" fmla="*/ 12169 w 1704261"/>
              <a:gd name="connsiteY6" fmla="*/ 1642579 h 1737164"/>
              <a:gd name="connsiteX7" fmla="*/ 0 w 1704261"/>
              <a:gd name="connsiteY7" fmla="*/ 1582303 h 1737164"/>
              <a:gd name="connsiteX8" fmla="*/ 0 w 1704261"/>
              <a:gd name="connsiteY8" fmla="*/ 154861 h 1737164"/>
              <a:gd name="connsiteX9" fmla="*/ 12169 w 1704261"/>
              <a:gd name="connsiteY9" fmla="*/ 94585 h 1737164"/>
              <a:gd name="connsiteX10" fmla="*/ 154865 w 1704261"/>
              <a:gd name="connsiteY10" fmla="*/ 0 h 173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4261" h="1737164">
                <a:moveTo>
                  <a:pt x="154865" y="0"/>
                </a:moveTo>
                <a:lnTo>
                  <a:pt x="1549395" y="0"/>
                </a:lnTo>
                <a:cubicBezTo>
                  <a:pt x="1634925" y="0"/>
                  <a:pt x="1704261" y="69336"/>
                  <a:pt x="1704261" y="154866"/>
                </a:cubicBezTo>
                <a:lnTo>
                  <a:pt x="1704261" y="1582298"/>
                </a:lnTo>
                <a:cubicBezTo>
                  <a:pt x="1704261" y="1667828"/>
                  <a:pt x="1634925" y="1737164"/>
                  <a:pt x="1549395" y="1737164"/>
                </a:cubicBezTo>
                <a:lnTo>
                  <a:pt x="154865" y="1737164"/>
                </a:lnTo>
                <a:cubicBezTo>
                  <a:pt x="90718" y="1737164"/>
                  <a:pt x="35679" y="1698163"/>
                  <a:pt x="12169" y="1642579"/>
                </a:cubicBezTo>
                <a:lnTo>
                  <a:pt x="0" y="1582303"/>
                </a:lnTo>
                <a:lnTo>
                  <a:pt x="0" y="154861"/>
                </a:lnTo>
                <a:lnTo>
                  <a:pt x="12169" y="94585"/>
                </a:lnTo>
                <a:cubicBezTo>
                  <a:pt x="35679" y="39002"/>
                  <a:pt x="90718" y="0"/>
                  <a:pt x="154865" y="0"/>
                </a:cubicBezTo>
                <a:close/>
              </a:path>
            </a:pathLst>
          </a:custGeom>
        </p:spPr>
      </p:pic>
      <p:sp>
        <p:nvSpPr>
          <p:cNvPr id="65" name="Rounded Rectangle 64">
            <a:extLst>
              <a:ext uri="{FF2B5EF4-FFF2-40B4-BE49-F238E27FC236}">
                <a16:creationId xmlns:a16="http://schemas.microsoft.com/office/drawing/2014/main" id="{AE4FFBF3-6FE2-A94F-B90F-15A1FDD669FC}"/>
              </a:ext>
            </a:extLst>
          </p:cNvPr>
          <p:cNvSpPr/>
          <p:nvPr/>
        </p:nvSpPr>
        <p:spPr>
          <a:xfrm>
            <a:off x="8318022" y="3481630"/>
            <a:ext cx="2120633" cy="2120507"/>
          </a:xfrm>
          <a:prstGeom prst="roundRect">
            <a:avLst>
              <a:gd name="adj" fmla="val 11237"/>
            </a:avLst>
          </a:prstGeom>
          <a:solidFill>
            <a:schemeClr val="bg1"/>
          </a:solidFill>
          <a:ln>
            <a:noFill/>
          </a:ln>
          <a:effectLst>
            <a:outerShdw blurRad="2286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66" name="Picture 65">
            <a:extLst>
              <a:ext uri="{FF2B5EF4-FFF2-40B4-BE49-F238E27FC236}">
                <a16:creationId xmlns:a16="http://schemas.microsoft.com/office/drawing/2014/main" id="{D8ABB579-1F8D-6442-8ADF-5377597D93B2}"/>
              </a:ext>
            </a:extLst>
          </p:cNvPr>
          <p:cNvPicPr>
            <a:picLocks noChangeAspect="1"/>
          </p:cNvPicPr>
          <p:nvPr/>
        </p:nvPicPr>
        <p:blipFill>
          <a:blip r:embed="rId8"/>
          <a:srcRect/>
          <a:stretch/>
        </p:blipFill>
        <p:spPr>
          <a:xfrm>
            <a:off x="8415692" y="3579236"/>
            <a:ext cx="1925293" cy="1925293"/>
          </a:xfrm>
          <a:custGeom>
            <a:avLst/>
            <a:gdLst>
              <a:gd name="connsiteX0" fmla="*/ 154865 w 1704261"/>
              <a:gd name="connsiteY0" fmla="*/ 0 h 1737164"/>
              <a:gd name="connsiteX1" fmla="*/ 1549395 w 1704261"/>
              <a:gd name="connsiteY1" fmla="*/ 0 h 1737164"/>
              <a:gd name="connsiteX2" fmla="*/ 1704261 w 1704261"/>
              <a:gd name="connsiteY2" fmla="*/ 154866 h 1737164"/>
              <a:gd name="connsiteX3" fmla="*/ 1704261 w 1704261"/>
              <a:gd name="connsiteY3" fmla="*/ 1582298 h 1737164"/>
              <a:gd name="connsiteX4" fmla="*/ 1549395 w 1704261"/>
              <a:gd name="connsiteY4" fmla="*/ 1737164 h 1737164"/>
              <a:gd name="connsiteX5" fmla="*/ 154865 w 1704261"/>
              <a:gd name="connsiteY5" fmla="*/ 1737164 h 1737164"/>
              <a:gd name="connsiteX6" fmla="*/ 12169 w 1704261"/>
              <a:gd name="connsiteY6" fmla="*/ 1642579 h 1737164"/>
              <a:gd name="connsiteX7" fmla="*/ 0 w 1704261"/>
              <a:gd name="connsiteY7" fmla="*/ 1582303 h 1737164"/>
              <a:gd name="connsiteX8" fmla="*/ 0 w 1704261"/>
              <a:gd name="connsiteY8" fmla="*/ 154861 h 1737164"/>
              <a:gd name="connsiteX9" fmla="*/ 12169 w 1704261"/>
              <a:gd name="connsiteY9" fmla="*/ 94585 h 1737164"/>
              <a:gd name="connsiteX10" fmla="*/ 154865 w 1704261"/>
              <a:gd name="connsiteY10" fmla="*/ 0 h 173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4261" h="1737164">
                <a:moveTo>
                  <a:pt x="154865" y="0"/>
                </a:moveTo>
                <a:lnTo>
                  <a:pt x="1549395" y="0"/>
                </a:lnTo>
                <a:cubicBezTo>
                  <a:pt x="1634925" y="0"/>
                  <a:pt x="1704261" y="69336"/>
                  <a:pt x="1704261" y="154866"/>
                </a:cubicBezTo>
                <a:lnTo>
                  <a:pt x="1704261" y="1582298"/>
                </a:lnTo>
                <a:cubicBezTo>
                  <a:pt x="1704261" y="1667828"/>
                  <a:pt x="1634925" y="1737164"/>
                  <a:pt x="1549395" y="1737164"/>
                </a:cubicBezTo>
                <a:lnTo>
                  <a:pt x="154865" y="1737164"/>
                </a:lnTo>
                <a:cubicBezTo>
                  <a:pt x="90718" y="1737164"/>
                  <a:pt x="35679" y="1698163"/>
                  <a:pt x="12169" y="1642579"/>
                </a:cubicBezTo>
                <a:lnTo>
                  <a:pt x="0" y="1582303"/>
                </a:lnTo>
                <a:lnTo>
                  <a:pt x="0" y="154861"/>
                </a:lnTo>
                <a:lnTo>
                  <a:pt x="12169" y="94585"/>
                </a:lnTo>
                <a:cubicBezTo>
                  <a:pt x="35679" y="39002"/>
                  <a:pt x="90718" y="0"/>
                  <a:pt x="154865" y="0"/>
                </a:cubicBezTo>
                <a:close/>
              </a:path>
            </a:pathLst>
          </a:custGeom>
        </p:spPr>
      </p:pic>
      <p:sp>
        <p:nvSpPr>
          <p:cNvPr id="67" name="TextBox 66">
            <a:extLst>
              <a:ext uri="{FF2B5EF4-FFF2-40B4-BE49-F238E27FC236}">
                <a16:creationId xmlns:a16="http://schemas.microsoft.com/office/drawing/2014/main" id="{3F64C585-F905-114A-AA33-E5DC11A0F581}"/>
              </a:ext>
            </a:extLst>
          </p:cNvPr>
          <p:cNvSpPr txBox="1"/>
          <p:nvPr/>
        </p:nvSpPr>
        <p:spPr>
          <a:xfrm>
            <a:off x="6785345" y="1195631"/>
            <a:ext cx="524503" cy="261610"/>
          </a:xfrm>
          <a:prstGeom prst="rect">
            <a:avLst/>
          </a:prstGeom>
          <a:solidFill>
            <a:schemeClr val="bg1"/>
          </a:solid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srgbClr val="000000">
                    <a:lumMod val="75000"/>
                    <a:lumOff val="25000"/>
                  </a:srgbClr>
                </a:solidFill>
                <a:effectLst/>
                <a:uLnTx/>
                <a:uFillTx/>
                <a:latin typeface="Franklin Gothic Medium" panose="020B0603020102020204" pitchFamily="34" charset="0"/>
                <a:ea typeface="Verdana" panose="020B0604030504040204" pitchFamily="34" charset="0"/>
              </a:rPr>
              <a:t>ÖNCE</a:t>
            </a:r>
          </a:p>
        </p:txBody>
      </p:sp>
      <p:sp>
        <p:nvSpPr>
          <p:cNvPr id="68" name="TextBox 67">
            <a:extLst>
              <a:ext uri="{FF2B5EF4-FFF2-40B4-BE49-F238E27FC236}">
                <a16:creationId xmlns:a16="http://schemas.microsoft.com/office/drawing/2014/main" id="{130D928E-20BE-9D46-B915-FD663B6411C8}"/>
              </a:ext>
            </a:extLst>
          </p:cNvPr>
          <p:cNvSpPr txBox="1"/>
          <p:nvPr/>
        </p:nvSpPr>
        <p:spPr>
          <a:xfrm>
            <a:off x="9055760" y="1195631"/>
            <a:ext cx="623890" cy="261610"/>
          </a:xfrm>
          <a:prstGeom prst="rect">
            <a:avLst/>
          </a:prstGeom>
          <a:solidFill>
            <a:schemeClr val="bg1"/>
          </a:solid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srgbClr val="000000">
                    <a:lumMod val="75000"/>
                    <a:lumOff val="25000"/>
                  </a:srgbClr>
                </a:solidFill>
                <a:effectLst/>
                <a:uLnTx/>
                <a:uFillTx/>
                <a:latin typeface="Franklin Gothic Medium" panose="020B0603020102020204" pitchFamily="34" charset="0"/>
                <a:ea typeface="Verdana" panose="020B0604030504040204" pitchFamily="34" charset="0"/>
              </a:rPr>
              <a:t>SONRA</a:t>
            </a:r>
          </a:p>
        </p:txBody>
      </p:sp>
    </p:spTree>
    <p:extLst>
      <p:ext uri="{BB962C8B-B14F-4D97-AF65-F5344CB8AC3E}">
        <p14:creationId xmlns:p14="http://schemas.microsoft.com/office/powerpoint/2010/main" val="3287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par>
                                <p:cTn id="8" presetID="42" presetClass="path" presetSubtype="0" decel="100000" fill="hold" grpId="1" nodeType="withEffect">
                                  <p:stCondLst>
                                    <p:cond delay="0"/>
                                  </p:stCondLst>
                                  <p:childTnLst>
                                    <p:animMotion origin="layout" path="M -4.79167E-6 3.7037E-6 L -0.04765 -0.00186 " pathEditMode="relative" rAng="0" ptsTypes="AA">
                                      <p:cBhvr>
                                        <p:cTn id="9" dur="1000" spd="-100000" fill="hold"/>
                                        <p:tgtEl>
                                          <p:spTgt spid="98"/>
                                        </p:tgtEl>
                                        <p:attrNameLst>
                                          <p:attrName>ppt_x</p:attrName>
                                          <p:attrName>ppt_y</p:attrName>
                                        </p:attrNameLst>
                                      </p:cBhvr>
                                      <p:rCtr x="-2383" y="-93"/>
                                    </p:animMotion>
                                  </p:childTnLst>
                                </p:cTn>
                              </p:par>
                              <p:par>
                                <p:cTn id="10" presetID="2" presetClass="entr" presetSubtype="8" accel="50000" decel="5000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1000" fill="hold"/>
                                        <p:tgtEl>
                                          <p:spTgt spid="97"/>
                                        </p:tgtEl>
                                        <p:attrNameLst>
                                          <p:attrName>ppt_x</p:attrName>
                                        </p:attrNameLst>
                                      </p:cBhvr>
                                      <p:tavLst>
                                        <p:tav tm="0">
                                          <p:val>
                                            <p:strVal val="0-#ppt_w/2"/>
                                          </p:val>
                                        </p:tav>
                                        <p:tav tm="100000">
                                          <p:val>
                                            <p:strVal val="#ppt_x"/>
                                          </p:val>
                                        </p:tav>
                                      </p:tavLst>
                                    </p:anim>
                                    <p:anim calcmode="lin" valueType="num">
                                      <p:cBhvr additive="base">
                                        <p:cTn id="13" dur="10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 presetClass="entr" presetSubtype="0" fill="hold" grpId="0" nodeType="withEffect">
                                  <p:stCondLst>
                                    <p:cond delay="0"/>
                                  </p:stCondLst>
                                  <p:childTnLst>
                                    <p:set>
                                      <p:cBhvr>
                                        <p:cTn id="19" dur="1" fill="hold">
                                          <p:stCondLst>
                                            <p:cond delay="499"/>
                                          </p:stCondLst>
                                        </p:cTn>
                                        <p:tgtEl>
                                          <p:spTgt spid="59"/>
                                        </p:tgtEl>
                                        <p:attrNameLst>
                                          <p:attrName>style.visibility</p:attrName>
                                        </p:attrNameLst>
                                      </p:cBhvr>
                                      <p:to>
                                        <p:strVal val="visible"/>
                                      </p:to>
                                    </p:set>
                                  </p:childTnLst>
                                </p:cTn>
                              </p:par>
                              <p:par>
                                <p:cTn id="20" presetID="6" presetClass="emph" presetSubtype="0" accel="100000" autoRev="1" fill="hold" grpId="1" nodeType="withEffect">
                                  <p:stCondLst>
                                    <p:cond delay="0"/>
                                  </p:stCondLst>
                                  <p:childTnLst>
                                    <p:animScale>
                                      <p:cBhvr>
                                        <p:cTn id="21" dur="500" fill="hold"/>
                                        <p:tgtEl>
                                          <p:spTgt spid="59"/>
                                        </p:tgtEl>
                                      </p:cBhvr>
                                      <p:by x="0" y="0"/>
                                    </p:animScale>
                                  </p:childTnLst>
                                </p:cTn>
                              </p:par>
                              <p:par>
                                <p:cTn id="22" presetID="1" presetClass="entr" presetSubtype="0" fill="hold" nodeType="withEffect">
                                  <p:stCondLst>
                                    <p:cond delay="100"/>
                                  </p:stCondLst>
                                  <p:childTnLst>
                                    <p:set>
                                      <p:cBhvr>
                                        <p:cTn id="23" dur="1" fill="hold">
                                          <p:stCondLst>
                                            <p:cond delay="499"/>
                                          </p:stCondLst>
                                        </p:cTn>
                                        <p:tgtEl>
                                          <p:spTgt spid="60"/>
                                        </p:tgtEl>
                                        <p:attrNameLst>
                                          <p:attrName>style.visibility</p:attrName>
                                        </p:attrNameLst>
                                      </p:cBhvr>
                                      <p:to>
                                        <p:strVal val="visible"/>
                                      </p:to>
                                    </p:set>
                                  </p:childTnLst>
                                </p:cTn>
                              </p:par>
                              <p:par>
                                <p:cTn id="24" presetID="6" presetClass="emph" presetSubtype="0" accel="100000" autoRev="1" fill="hold" nodeType="withEffect">
                                  <p:stCondLst>
                                    <p:cond delay="100"/>
                                  </p:stCondLst>
                                  <p:childTnLst>
                                    <p:animScale>
                                      <p:cBhvr>
                                        <p:cTn id="25" dur="500" fill="hold"/>
                                        <p:tgtEl>
                                          <p:spTgt spid="60"/>
                                        </p:tgtEl>
                                      </p:cBhvr>
                                      <p:by x="0" y="0"/>
                                    </p:animScale>
                                  </p:childTnLst>
                                </p:cTn>
                              </p:par>
                              <p:par>
                                <p:cTn id="26" presetID="1" presetClass="entr" presetSubtype="0" fill="hold" grpId="0" nodeType="withEffect">
                                  <p:stCondLst>
                                    <p:cond delay="100"/>
                                  </p:stCondLst>
                                  <p:childTnLst>
                                    <p:set>
                                      <p:cBhvr>
                                        <p:cTn id="27" dur="1" fill="hold">
                                          <p:stCondLst>
                                            <p:cond delay="499"/>
                                          </p:stCondLst>
                                        </p:cTn>
                                        <p:tgtEl>
                                          <p:spTgt spid="61"/>
                                        </p:tgtEl>
                                        <p:attrNameLst>
                                          <p:attrName>style.visibility</p:attrName>
                                        </p:attrNameLst>
                                      </p:cBhvr>
                                      <p:to>
                                        <p:strVal val="visible"/>
                                      </p:to>
                                    </p:set>
                                  </p:childTnLst>
                                </p:cTn>
                              </p:par>
                              <p:par>
                                <p:cTn id="28" presetID="6" presetClass="emph" presetSubtype="0" accel="100000" autoRev="1" fill="hold" grpId="1" nodeType="withEffect">
                                  <p:stCondLst>
                                    <p:cond delay="100"/>
                                  </p:stCondLst>
                                  <p:childTnLst>
                                    <p:animScale>
                                      <p:cBhvr>
                                        <p:cTn id="29" dur="500" fill="hold"/>
                                        <p:tgtEl>
                                          <p:spTgt spid="61"/>
                                        </p:tgtEl>
                                      </p:cBhvr>
                                      <p:by x="0" y="0"/>
                                    </p:animScale>
                                  </p:childTnLst>
                                </p:cTn>
                              </p:par>
                              <p:par>
                                <p:cTn id="30" presetID="1" presetClass="entr" presetSubtype="0" fill="hold" nodeType="withEffect">
                                  <p:stCondLst>
                                    <p:cond delay="200"/>
                                  </p:stCondLst>
                                  <p:childTnLst>
                                    <p:set>
                                      <p:cBhvr>
                                        <p:cTn id="31" dur="1" fill="hold">
                                          <p:stCondLst>
                                            <p:cond delay="499"/>
                                          </p:stCondLst>
                                        </p:cTn>
                                        <p:tgtEl>
                                          <p:spTgt spid="62"/>
                                        </p:tgtEl>
                                        <p:attrNameLst>
                                          <p:attrName>style.visibility</p:attrName>
                                        </p:attrNameLst>
                                      </p:cBhvr>
                                      <p:to>
                                        <p:strVal val="visible"/>
                                      </p:to>
                                    </p:set>
                                  </p:childTnLst>
                                </p:cTn>
                              </p:par>
                              <p:par>
                                <p:cTn id="32" presetID="6" presetClass="emph" presetSubtype="0" accel="100000" autoRev="1" fill="hold" nodeType="withEffect">
                                  <p:stCondLst>
                                    <p:cond delay="200"/>
                                  </p:stCondLst>
                                  <p:childTnLst>
                                    <p:animScale>
                                      <p:cBhvr>
                                        <p:cTn id="33" dur="500" fill="hold"/>
                                        <p:tgtEl>
                                          <p:spTgt spid="62"/>
                                        </p:tgtEl>
                                      </p:cBhvr>
                                      <p:by x="0" y="0"/>
                                    </p:animScale>
                                  </p:childTnLst>
                                </p:cTn>
                              </p:par>
                              <p:par>
                                <p:cTn id="34" presetID="1" presetClass="entr" presetSubtype="0" fill="hold" grpId="0" nodeType="withEffect">
                                  <p:stCondLst>
                                    <p:cond delay="200"/>
                                  </p:stCondLst>
                                  <p:childTnLst>
                                    <p:set>
                                      <p:cBhvr>
                                        <p:cTn id="35" dur="1" fill="hold">
                                          <p:stCondLst>
                                            <p:cond delay="499"/>
                                          </p:stCondLst>
                                        </p:cTn>
                                        <p:tgtEl>
                                          <p:spTgt spid="63"/>
                                        </p:tgtEl>
                                        <p:attrNameLst>
                                          <p:attrName>style.visibility</p:attrName>
                                        </p:attrNameLst>
                                      </p:cBhvr>
                                      <p:to>
                                        <p:strVal val="visible"/>
                                      </p:to>
                                    </p:set>
                                  </p:childTnLst>
                                </p:cTn>
                              </p:par>
                              <p:par>
                                <p:cTn id="36" presetID="6" presetClass="emph" presetSubtype="0" accel="100000" autoRev="1" fill="hold" grpId="1" nodeType="withEffect">
                                  <p:stCondLst>
                                    <p:cond delay="200"/>
                                  </p:stCondLst>
                                  <p:childTnLst>
                                    <p:animScale>
                                      <p:cBhvr>
                                        <p:cTn id="37" dur="500" fill="hold"/>
                                        <p:tgtEl>
                                          <p:spTgt spid="63"/>
                                        </p:tgtEl>
                                      </p:cBhvr>
                                      <p:by x="0" y="0"/>
                                    </p:animScale>
                                  </p:childTnLst>
                                </p:cTn>
                              </p:par>
                              <p:par>
                                <p:cTn id="38" presetID="1" presetClass="entr" presetSubtype="0" fill="hold" nodeType="withEffect">
                                  <p:stCondLst>
                                    <p:cond delay="300"/>
                                  </p:stCondLst>
                                  <p:childTnLst>
                                    <p:set>
                                      <p:cBhvr>
                                        <p:cTn id="39" dur="1" fill="hold">
                                          <p:stCondLst>
                                            <p:cond delay="499"/>
                                          </p:stCondLst>
                                        </p:cTn>
                                        <p:tgtEl>
                                          <p:spTgt spid="64"/>
                                        </p:tgtEl>
                                        <p:attrNameLst>
                                          <p:attrName>style.visibility</p:attrName>
                                        </p:attrNameLst>
                                      </p:cBhvr>
                                      <p:to>
                                        <p:strVal val="visible"/>
                                      </p:to>
                                    </p:set>
                                  </p:childTnLst>
                                </p:cTn>
                              </p:par>
                              <p:par>
                                <p:cTn id="40" presetID="6" presetClass="emph" presetSubtype="0" accel="100000" autoRev="1" fill="hold" nodeType="withEffect">
                                  <p:stCondLst>
                                    <p:cond delay="300"/>
                                  </p:stCondLst>
                                  <p:childTnLst>
                                    <p:animScale>
                                      <p:cBhvr>
                                        <p:cTn id="41" dur="500" fill="hold"/>
                                        <p:tgtEl>
                                          <p:spTgt spid="64"/>
                                        </p:tgtEl>
                                      </p:cBhvr>
                                      <p:by x="0" y="0"/>
                                    </p:animScale>
                                  </p:childTnLst>
                                </p:cTn>
                              </p:par>
                              <p:par>
                                <p:cTn id="42" presetID="1" presetClass="entr" presetSubtype="0" fill="hold" grpId="0" nodeType="withEffect">
                                  <p:stCondLst>
                                    <p:cond delay="300"/>
                                  </p:stCondLst>
                                  <p:childTnLst>
                                    <p:set>
                                      <p:cBhvr>
                                        <p:cTn id="43" dur="1" fill="hold">
                                          <p:stCondLst>
                                            <p:cond delay="499"/>
                                          </p:stCondLst>
                                        </p:cTn>
                                        <p:tgtEl>
                                          <p:spTgt spid="65"/>
                                        </p:tgtEl>
                                        <p:attrNameLst>
                                          <p:attrName>style.visibility</p:attrName>
                                        </p:attrNameLst>
                                      </p:cBhvr>
                                      <p:to>
                                        <p:strVal val="visible"/>
                                      </p:to>
                                    </p:set>
                                  </p:childTnLst>
                                </p:cTn>
                              </p:par>
                              <p:par>
                                <p:cTn id="44" presetID="6" presetClass="emph" presetSubtype="0" accel="100000" autoRev="1" fill="hold" grpId="1" nodeType="withEffect">
                                  <p:stCondLst>
                                    <p:cond delay="300"/>
                                  </p:stCondLst>
                                  <p:childTnLst>
                                    <p:animScale>
                                      <p:cBhvr>
                                        <p:cTn id="45" dur="500" fill="hold"/>
                                        <p:tgtEl>
                                          <p:spTgt spid="65"/>
                                        </p:tgtEl>
                                      </p:cBhvr>
                                      <p:by x="0" y="0"/>
                                    </p:animScale>
                                  </p:childTnLst>
                                </p:cTn>
                              </p:par>
                              <p:par>
                                <p:cTn id="46" presetID="1" presetClass="entr" presetSubtype="0" fill="hold" nodeType="withEffect">
                                  <p:stCondLst>
                                    <p:cond delay="400"/>
                                  </p:stCondLst>
                                  <p:childTnLst>
                                    <p:set>
                                      <p:cBhvr>
                                        <p:cTn id="47" dur="1" fill="hold">
                                          <p:stCondLst>
                                            <p:cond delay="499"/>
                                          </p:stCondLst>
                                        </p:cTn>
                                        <p:tgtEl>
                                          <p:spTgt spid="66"/>
                                        </p:tgtEl>
                                        <p:attrNameLst>
                                          <p:attrName>style.visibility</p:attrName>
                                        </p:attrNameLst>
                                      </p:cBhvr>
                                      <p:to>
                                        <p:strVal val="visible"/>
                                      </p:to>
                                    </p:set>
                                  </p:childTnLst>
                                </p:cTn>
                              </p:par>
                              <p:par>
                                <p:cTn id="48" presetID="6" presetClass="emph" presetSubtype="0" accel="100000" autoRev="1" fill="hold" nodeType="withEffect">
                                  <p:stCondLst>
                                    <p:cond delay="400"/>
                                  </p:stCondLst>
                                  <p:childTnLst>
                                    <p:animScale>
                                      <p:cBhvr>
                                        <p:cTn id="49" dur="500" fill="hold"/>
                                        <p:tgtEl>
                                          <p:spTgt spid="66"/>
                                        </p:tgtEl>
                                      </p:cBhvr>
                                      <p:by x="0" y="0"/>
                                    </p:animScale>
                                  </p:childTnLst>
                                </p:cTn>
                              </p:par>
                              <p:par>
                                <p:cTn id="50" presetID="10" presetClass="entr" presetSubtype="0" fill="hold" grpId="0" nodeType="withEffect">
                                  <p:stCondLst>
                                    <p:cond delay="50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1000"/>
                                        <p:tgtEl>
                                          <p:spTgt spid="67"/>
                                        </p:tgtEl>
                                      </p:cBhvr>
                                    </p:animEffect>
                                  </p:childTnLst>
                                </p:cTn>
                              </p:par>
                              <p:par>
                                <p:cTn id="53" presetID="42" presetClass="path" presetSubtype="0" decel="100000" fill="hold" grpId="1" nodeType="withEffect">
                                  <p:stCondLst>
                                    <p:cond delay="500"/>
                                  </p:stCondLst>
                                  <p:childTnLst>
                                    <p:animMotion origin="layout" path="M -4.79167E-6 2.96296E-6 L -4.79167E-6 -0.05718 " pathEditMode="relative" rAng="0" ptsTypes="AA">
                                      <p:cBhvr>
                                        <p:cTn id="54" dur="1000" spd="-100000" fill="hold"/>
                                        <p:tgtEl>
                                          <p:spTgt spid="67"/>
                                        </p:tgtEl>
                                        <p:attrNameLst>
                                          <p:attrName>ppt_x</p:attrName>
                                          <p:attrName>ppt_y</p:attrName>
                                        </p:attrNameLst>
                                      </p:cBhvr>
                                      <p:rCtr x="0" y="-2870"/>
                                    </p:animMotion>
                                  </p:childTnLst>
                                </p:cTn>
                              </p:par>
                              <p:par>
                                <p:cTn id="55" presetID="10" presetClass="entr" presetSubtype="0" fill="hold" grpId="0" nodeType="withEffect">
                                  <p:stCondLst>
                                    <p:cond delay="50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1000"/>
                                        <p:tgtEl>
                                          <p:spTgt spid="68"/>
                                        </p:tgtEl>
                                      </p:cBhvr>
                                    </p:animEffect>
                                  </p:childTnLst>
                                </p:cTn>
                              </p:par>
                              <p:par>
                                <p:cTn id="58" presetID="42" presetClass="path" presetSubtype="0" decel="100000" fill="hold" grpId="1" nodeType="withEffect">
                                  <p:stCondLst>
                                    <p:cond delay="500"/>
                                  </p:stCondLst>
                                  <p:childTnLst>
                                    <p:animMotion origin="layout" path="M 8.33333E-7 2.96296E-6 L 8.33333E-7 -0.05718 " pathEditMode="relative" rAng="0" ptsTypes="AA">
                                      <p:cBhvr>
                                        <p:cTn id="59" dur="1000" spd="-100000" fill="hold"/>
                                        <p:tgtEl>
                                          <p:spTgt spid="68"/>
                                        </p:tgtEl>
                                        <p:attrNameLst>
                                          <p:attrName>ppt_x</p:attrName>
                                          <p:attrName>ppt_y</p:attrName>
                                        </p:attrNameLst>
                                      </p:cBhvr>
                                      <p:rCtr x="0" y="-2870"/>
                                    </p:animMotion>
                                  </p:childTnLst>
                                </p:cTn>
                              </p:par>
                              <p:par>
                                <p:cTn id="60" presetID="1" presetClass="entr" presetSubtype="0" fill="hold" nodeType="withEffect">
                                  <p:stCondLst>
                                    <p:cond delay="0"/>
                                  </p:stCondLst>
                                  <p:childTnLst>
                                    <p:set>
                                      <p:cBhvr>
                                        <p:cTn id="61" dur="1" fill="hold">
                                          <p:stCondLst>
                                            <p:cond delay="499"/>
                                          </p:stCondLst>
                                        </p:cTn>
                                        <p:tgtEl>
                                          <p:spTgt spid="39"/>
                                        </p:tgtEl>
                                        <p:attrNameLst>
                                          <p:attrName>style.visibility</p:attrName>
                                        </p:attrNameLst>
                                      </p:cBhvr>
                                      <p:to>
                                        <p:strVal val="visible"/>
                                      </p:to>
                                    </p:set>
                                  </p:childTnLst>
                                </p:cTn>
                              </p:par>
                              <p:par>
                                <p:cTn id="62" presetID="6" presetClass="emph" presetSubtype="0" accel="100000" autoRev="1" fill="hold" nodeType="withEffect">
                                  <p:stCondLst>
                                    <p:cond delay="0"/>
                                  </p:stCondLst>
                                  <p:childTnLst>
                                    <p:animScale>
                                      <p:cBhvr>
                                        <p:cTn id="63" dur="500" fill="hold"/>
                                        <p:tgtEl>
                                          <p:spTgt spid="39"/>
                                        </p:tgtEl>
                                      </p:cBhvr>
                                      <p:by x="0" y="0"/>
                                    </p:animScale>
                                  </p:childTnLst>
                                </p:cTn>
                              </p:par>
                              <p:par>
                                <p:cTn id="64" presetID="1" presetClass="entr" presetSubtype="0" fill="hold" nodeType="withEffect">
                                  <p:stCondLst>
                                    <p:cond delay="1000"/>
                                  </p:stCondLst>
                                  <p:childTnLst>
                                    <p:set>
                                      <p:cBhvr>
                                        <p:cTn id="65" dur="1" fill="hold">
                                          <p:stCondLst>
                                            <p:cond delay="499"/>
                                          </p:stCondLst>
                                        </p:cTn>
                                        <p:tgtEl>
                                          <p:spTgt spid="44"/>
                                        </p:tgtEl>
                                        <p:attrNameLst>
                                          <p:attrName>style.visibility</p:attrName>
                                        </p:attrNameLst>
                                      </p:cBhvr>
                                      <p:to>
                                        <p:strVal val="visible"/>
                                      </p:to>
                                    </p:set>
                                  </p:childTnLst>
                                </p:cTn>
                              </p:par>
                              <p:par>
                                <p:cTn id="66" presetID="6" presetClass="emph" presetSubtype="0" accel="100000" autoRev="1" fill="hold" nodeType="withEffect">
                                  <p:stCondLst>
                                    <p:cond delay="1000"/>
                                  </p:stCondLst>
                                  <p:childTnLst>
                                    <p:animScale>
                                      <p:cBhvr>
                                        <p:cTn id="67" dur="500" fill="hold"/>
                                        <p:tgtEl>
                                          <p:spTgt spid="44"/>
                                        </p:tgtEl>
                                      </p:cBhvr>
                                      <p:by x="0" y="0"/>
                                    </p:animScale>
                                  </p:childTnLst>
                                </p:cTn>
                              </p:par>
                              <p:par>
                                <p:cTn id="68" presetID="1" presetClass="entr" presetSubtype="0" fill="hold" nodeType="withEffect">
                                  <p:stCondLst>
                                    <p:cond delay="2000"/>
                                  </p:stCondLst>
                                  <p:childTnLst>
                                    <p:set>
                                      <p:cBhvr>
                                        <p:cTn id="69" dur="1" fill="hold">
                                          <p:stCondLst>
                                            <p:cond delay="499"/>
                                          </p:stCondLst>
                                        </p:cTn>
                                        <p:tgtEl>
                                          <p:spTgt spid="49"/>
                                        </p:tgtEl>
                                        <p:attrNameLst>
                                          <p:attrName>style.visibility</p:attrName>
                                        </p:attrNameLst>
                                      </p:cBhvr>
                                      <p:to>
                                        <p:strVal val="visible"/>
                                      </p:to>
                                    </p:set>
                                  </p:childTnLst>
                                </p:cTn>
                              </p:par>
                              <p:par>
                                <p:cTn id="70" presetID="6" presetClass="emph" presetSubtype="0" accel="100000" autoRev="1" fill="hold" nodeType="withEffect">
                                  <p:stCondLst>
                                    <p:cond delay="2000"/>
                                  </p:stCondLst>
                                  <p:childTnLst>
                                    <p:animScale>
                                      <p:cBhvr>
                                        <p:cTn id="71" dur="500" fill="hold"/>
                                        <p:tgtEl>
                                          <p:spTgt spid="49"/>
                                        </p:tgtEl>
                                      </p:cBhvr>
                                      <p:by x="0" y="0"/>
                                    </p:animScale>
                                  </p:childTnLst>
                                </p:cTn>
                              </p:par>
                              <p:par>
                                <p:cTn id="72" presetID="1" presetClass="entr" presetSubtype="0" fill="hold" nodeType="withEffect">
                                  <p:stCondLst>
                                    <p:cond delay="3000"/>
                                  </p:stCondLst>
                                  <p:childTnLst>
                                    <p:set>
                                      <p:cBhvr>
                                        <p:cTn id="73" dur="1" fill="hold">
                                          <p:stCondLst>
                                            <p:cond delay="499"/>
                                          </p:stCondLst>
                                        </p:cTn>
                                        <p:tgtEl>
                                          <p:spTgt spid="54"/>
                                        </p:tgtEl>
                                        <p:attrNameLst>
                                          <p:attrName>style.visibility</p:attrName>
                                        </p:attrNameLst>
                                      </p:cBhvr>
                                      <p:to>
                                        <p:strVal val="visible"/>
                                      </p:to>
                                    </p:set>
                                  </p:childTnLst>
                                </p:cTn>
                              </p:par>
                              <p:par>
                                <p:cTn id="74" presetID="6" presetClass="emph" presetSubtype="0" accel="100000" autoRev="1" fill="hold" nodeType="withEffect">
                                  <p:stCondLst>
                                    <p:cond delay="3000"/>
                                  </p:stCondLst>
                                  <p:childTnLst>
                                    <p:animScale>
                                      <p:cBhvr>
                                        <p:cTn id="75" dur="500" fill="hold"/>
                                        <p:tgtEl>
                                          <p:spTgt spid="54"/>
                                        </p:tgtEl>
                                      </p:cBhvr>
                                      <p:by x="0" y="0"/>
                                    </p:animScale>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1000"/>
                                        <p:tgtEl>
                                          <p:spTgt spid="40"/>
                                        </p:tgtEl>
                                      </p:cBhvr>
                                    </p:animEffect>
                                  </p:childTnLst>
                                </p:cTn>
                              </p:par>
                              <p:par>
                                <p:cTn id="79" presetID="42" presetClass="path" presetSubtype="0" decel="100000" fill="hold" grpId="1" nodeType="withEffect">
                                  <p:stCondLst>
                                    <p:cond delay="0"/>
                                  </p:stCondLst>
                                  <p:childTnLst>
                                    <p:animMotion origin="layout" path="M 3.75E-6 1.85185E-6 L 3.75E-6 0.05463 " pathEditMode="relative" rAng="0" ptsTypes="AA">
                                      <p:cBhvr>
                                        <p:cTn id="80" dur="1500" spd="-100000" fill="hold"/>
                                        <p:tgtEl>
                                          <p:spTgt spid="40"/>
                                        </p:tgtEl>
                                        <p:attrNameLst>
                                          <p:attrName>ppt_x</p:attrName>
                                          <p:attrName>ppt_y</p:attrName>
                                        </p:attrNameLst>
                                      </p:cBhvr>
                                      <p:rCtr x="0" y="2731"/>
                                    </p:animMotion>
                                  </p:childTnLst>
                                </p:cTn>
                              </p:par>
                              <p:par>
                                <p:cTn id="81" presetID="10" presetClass="entr" presetSubtype="0" fill="hold" grpId="0" nodeType="withEffect">
                                  <p:stCondLst>
                                    <p:cond delay="100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1000"/>
                                        <p:tgtEl>
                                          <p:spTgt spid="45"/>
                                        </p:tgtEl>
                                      </p:cBhvr>
                                    </p:animEffect>
                                  </p:childTnLst>
                                </p:cTn>
                              </p:par>
                              <p:par>
                                <p:cTn id="84" presetID="42" presetClass="path" presetSubtype="0" decel="100000" fill="hold" grpId="1" nodeType="withEffect">
                                  <p:stCondLst>
                                    <p:cond delay="1000"/>
                                  </p:stCondLst>
                                  <p:childTnLst>
                                    <p:animMotion origin="layout" path="M 3.75E-6 1.85185E-6 L 3.75E-6 0.05463 " pathEditMode="relative" rAng="0" ptsTypes="AA">
                                      <p:cBhvr>
                                        <p:cTn id="85" dur="1500" spd="-100000" fill="hold"/>
                                        <p:tgtEl>
                                          <p:spTgt spid="45"/>
                                        </p:tgtEl>
                                        <p:attrNameLst>
                                          <p:attrName>ppt_x</p:attrName>
                                          <p:attrName>ppt_y</p:attrName>
                                        </p:attrNameLst>
                                      </p:cBhvr>
                                      <p:rCtr x="0" y="2731"/>
                                    </p:animMotion>
                                  </p:childTnLst>
                                </p:cTn>
                              </p:par>
                              <p:par>
                                <p:cTn id="86" presetID="10" presetClass="entr" presetSubtype="0" fill="hold" grpId="0" nodeType="withEffect">
                                  <p:stCondLst>
                                    <p:cond delay="200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1000"/>
                                        <p:tgtEl>
                                          <p:spTgt spid="50"/>
                                        </p:tgtEl>
                                      </p:cBhvr>
                                    </p:animEffect>
                                  </p:childTnLst>
                                </p:cTn>
                              </p:par>
                              <p:par>
                                <p:cTn id="89" presetID="42" presetClass="path" presetSubtype="0" decel="100000" fill="hold" grpId="1" nodeType="withEffect">
                                  <p:stCondLst>
                                    <p:cond delay="2000"/>
                                  </p:stCondLst>
                                  <p:childTnLst>
                                    <p:animMotion origin="layout" path="M 3.75E-6 1.85185E-6 L 3.75E-6 0.05463 " pathEditMode="relative" rAng="0" ptsTypes="AA">
                                      <p:cBhvr>
                                        <p:cTn id="90" dur="1500" spd="-100000" fill="hold"/>
                                        <p:tgtEl>
                                          <p:spTgt spid="50"/>
                                        </p:tgtEl>
                                        <p:attrNameLst>
                                          <p:attrName>ppt_x</p:attrName>
                                          <p:attrName>ppt_y</p:attrName>
                                        </p:attrNameLst>
                                      </p:cBhvr>
                                      <p:rCtr x="0" y="2731"/>
                                    </p:animMotion>
                                  </p:childTnLst>
                                </p:cTn>
                              </p:par>
                              <p:par>
                                <p:cTn id="91" presetID="10" presetClass="entr" presetSubtype="0" fill="hold" grpId="0" nodeType="withEffect">
                                  <p:stCondLst>
                                    <p:cond delay="300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1000"/>
                                        <p:tgtEl>
                                          <p:spTgt spid="55"/>
                                        </p:tgtEl>
                                      </p:cBhvr>
                                    </p:animEffect>
                                  </p:childTnLst>
                                </p:cTn>
                              </p:par>
                              <p:par>
                                <p:cTn id="94" presetID="42" presetClass="path" presetSubtype="0" decel="100000" fill="hold" grpId="1" nodeType="withEffect">
                                  <p:stCondLst>
                                    <p:cond delay="3000"/>
                                  </p:stCondLst>
                                  <p:childTnLst>
                                    <p:animMotion origin="layout" path="M 3.75E-6 1.85185E-6 L 3.75E-6 0.05463 " pathEditMode="relative" rAng="0" ptsTypes="AA">
                                      <p:cBhvr>
                                        <p:cTn id="95" dur="1500" spd="-100000" fill="hold"/>
                                        <p:tgtEl>
                                          <p:spTgt spid="55"/>
                                        </p:tgtEl>
                                        <p:attrNameLst>
                                          <p:attrName>ppt_x</p:attrName>
                                          <p:attrName>ppt_y</p:attrName>
                                        </p:attrNameLst>
                                      </p:cBhvr>
                                      <p:rCtr x="0" y="2731"/>
                                    </p:animMotion>
                                  </p:childTnLst>
                                </p:cTn>
                              </p:par>
                              <p:par>
                                <p:cTn id="96" presetID="10" presetClass="entr" presetSubtype="0" fill="hold" grpId="0" nodeType="withEffect">
                                  <p:stCondLst>
                                    <p:cond delay="310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1000"/>
                                        <p:tgtEl>
                                          <p:spTgt spid="56"/>
                                        </p:tgtEl>
                                      </p:cBhvr>
                                    </p:animEffect>
                                  </p:childTnLst>
                                </p:cTn>
                              </p:par>
                              <p:par>
                                <p:cTn id="99" presetID="42" presetClass="path" presetSubtype="0" decel="100000" fill="hold" grpId="1" nodeType="withEffect">
                                  <p:stCondLst>
                                    <p:cond delay="3100"/>
                                  </p:stCondLst>
                                  <p:childTnLst>
                                    <p:animMotion origin="layout" path="M 3.75E-6 1.85185E-6 L 3.75E-6 0.05463 " pathEditMode="relative" rAng="0" ptsTypes="AA">
                                      <p:cBhvr>
                                        <p:cTn id="100" dur="1500" spd="-100000" fill="hold"/>
                                        <p:tgtEl>
                                          <p:spTgt spid="56"/>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8" grpId="0"/>
      <p:bldP spid="98" grpId="1"/>
      <p:bldP spid="40" grpId="0"/>
      <p:bldP spid="40" grpId="1"/>
      <p:bldP spid="45" grpId="0"/>
      <p:bldP spid="45" grpId="1"/>
      <p:bldP spid="50" grpId="0"/>
      <p:bldP spid="50" grpId="1"/>
      <p:bldP spid="55" grpId="0"/>
      <p:bldP spid="55" grpId="1"/>
      <p:bldP spid="56" grpId="0"/>
      <p:bldP spid="56" grpId="1"/>
      <p:bldP spid="59" grpId="0" animBg="1"/>
      <p:bldP spid="59" grpId="1" animBg="1"/>
      <p:bldP spid="61" grpId="0" animBg="1"/>
      <p:bldP spid="61" grpId="1" animBg="1"/>
      <p:bldP spid="63" grpId="0" animBg="1"/>
      <p:bldP spid="63" grpId="1" animBg="1"/>
      <p:bldP spid="65" grpId="0" animBg="1"/>
      <p:bldP spid="65" grpId="1" animBg="1"/>
      <p:bldP spid="67" grpId="0" animBg="1"/>
      <p:bldP spid="67" grpId="1" animBg="1"/>
      <p:bldP spid="68" grpId="0" animBg="1"/>
      <p:bldP spid="6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FE71E82-6D1B-7249-B945-0D1305D16998}"/>
              </a:ext>
            </a:extLst>
          </p:cNvPr>
          <p:cNvSpPr/>
          <p:nvPr/>
        </p:nvSpPr>
        <p:spPr>
          <a:xfrm>
            <a:off x="3321424" y="3429000"/>
            <a:ext cx="5549152" cy="1325426"/>
          </a:xfrm>
          <a:prstGeom prst="roundRect">
            <a:avLst>
              <a:gd name="adj" fmla="val 9941"/>
            </a:avLst>
          </a:prstGeom>
          <a:solidFill>
            <a:schemeClr val="bg1">
              <a:lumMod val="95000"/>
            </a:schemeClr>
          </a:solidFill>
          <a:ln w="31750">
            <a:solidFill>
              <a:schemeClr val="accent5"/>
            </a:solidFill>
          </a:ln>
          <a:effectLst>
            <a:outerShdw blurRad="520700" dist="190500" dir="5400000" sx="99000" sy="99000" algn="t" rotWithShape="0">
              <a:schemeClr val="accent5">
                <a:lumMod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lumMod val="75000"/>
                  <a:lumOff val="25000"/>
                </a:srgbClr>
              </a:solidFill>
              <a:effectLst/>
              <a:uLnTx/>
              <a:uFillTx/>
              <a:latin typeface="Verdana" panose="020B0604030504040204"/>
              <a:ea typeface="+mn-ea"/>
              <a:cs typeface="+mn-cs"/>
            </a:endParaRPr>
          </a:p>
        </p:txBody>
      </p:sp>
      <p:sp>
        <p:nvSpPr>
          <p:cNvPr id="3" name="TextBox 2">
            <a:extLst>
              <a:ext uri="{FF2B5EF4-FFF2-40B4-BE49-F238E27FC236}">
                <a16:creationId xmlns:a16="http://schemas.microsoft.com/office/drawing/2014/main" id="{F54AA636-FE46-2548-A501-28C3F5EA2182}"/>
              </a:ext>
            </a:extLst>
          </p:cNvPr>
          <p:cNvSpPr txBox="1"/>
          <p:nvPr/>
        </p:nvSpPr>
        <p:spPr>
          <a:xfrm>
            <a:off x="3800343" y="3721410"/>
            <a:ext cx="4591321" cy="75405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300" b="1" i="0" u="none" strike="noStrike" kern="1200" cap="none" spc="0" normalizeH="0" baseline="0" noProof="0" dirty="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TEŞEKKÜRLER</a:t>
            </a:r>
          </a:p>
        </p:txBody>
      </p:sp>
    </p:spTree>
    <p:extLst>
      <p:ext uri="{BB962C8B-B14F-4D97-AF65-F5344CB8AC3E}">
        <p14:creationId xmlns:p14="http://schemas.microsoft.com/office/powerpoint/2010/main" val="490529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42" presetClass="path" presetSubtype="0" decel="100000" fill="hold" grpId="1" nodeType="withEffect">
                                  <p:stCondLst>
                                    <p:cond delay="1400"/>
                                  </p:stCondLst>
                                  <p:childTnLst>
                                    <p:animMotion origin="layout" path="M 0 -3.7037E-6 L 0 0.05579 " pathEditMode="relative" rAng="0" ptsTypes="AA">
                                      <p:cBhvr>
                                        <p:cTn id="9" dur="1500" spd="-100000" fill="hold"/>
                                        <p:tgtEl>
                                          <p:spTgt spid="3"/>
                                        </p:tgtEl>
                                        <p:attrNameLst>
                                          <p:attrName>ppt_x</p:attrName>
                                          <p:attrName>ppt_y</p:attrName>
                                        </p:attrNameLst>
                                      </p:cBhvr>
                                      <p:rCtr x="0" y="2778"/>
                                    </p:animMotion>
                                  </p:childTnLst>
                                </p:cTn>
                              </p:par>
                              <p:par>
                                <p:cTn id="10" presetID="10" presetClass="entr" presetSubtype="0" fill="hold" grpId="0" nodeType="withEffect">
                                  <p:stCondLst>
                                    <p:cond delay="13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childTnLst>
                                </p:cTn>
                              </p:par>
                              <p:par>
                                <p:cTn id="13" presetID="42" presetClass="path" presetSubtype="0" decel="100000" fill="hold" grpId="1" nodeType="withEffect">
                                  <p:stCondLst>
                                    <p:cond delay="1300"/>
                                  </p:stCondLst>
                                  <p:childTnLst>
                                    <p:animMotion origin="layout" path="M 0 2.22222E-6 L 0 0.05578 " pathEditMode="relative" rAng="0" ptsTypes="AA">
                                      <p:cBhvr>
                                        <p:cTn id="14" dur="1500" spd="-100000" fill="hold"/>
                                        <p:tgtEl>
                                          <p:spTgt spid="2"/>
                                        </p:tgtEl>
                                        <p:attrNameLst>
                                          <p:attrName>ppt_x</p:attrName>
                                          <p:attrName>ppt_y</p:attrName>
                                        </p:attrNameLst>
                                      </p:cBhvr>
                                      <p:rCtr x="0"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72D711E-2F17-0C40-BB7E-A2DC7353FF91}"/>
              </a:ext>
            </a:extLst>
          </p:cNvPr>
          <p:cNvSpPr/>
          <p:nvPr/>
        </p:nvSpPr>
        <p:spPr>
          <a:xfrm>
            <a:off x="2311400" y="2298700"/>
            <a:ext cx="7567612" cy="2260600"/>
          </a:xfrm>
          <a:prstGeom prst="roundRect">
            <a:avLst>
              <a:gd name="adj" fmla="val 18633"/>
            </a:avLst>
          </a:prstGeom>
          <a:solidFill>
            <a:schemeClr val="bg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 name="Graphic 8">
            <a:extLst>
              <a:ext uri="{FF2B5EF4-FFF2-40B4-BE49-F238E27FC236}">
                <a16:creationId xmlns:a16="http://schemas.microsoft.com/office/drawing/2014/main" id="{3A9124E5-9F70-5442-BAA2-56A8C8E5CD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278406" y="2272942"/>
            <a:ext cx="623156" cy="627367"/>
          </a:xfrm>
          <a:prstGeom prst="rect">
            <a:avLst/>
          </a:prstGeom>
        </p:spPr>
      </p:pic>
      <p:pic>
        <p:nvPicPr>
          <p:cNvPr id="10" name="Graphic 9">
            <a:extLst>
              <a:ext uri="{FF2B5EF4-FFF2-40B4-BE49-F238E27FC236}">
                <a16:creationId xmlns:a16="http://schemas.microsoft.com/office/drawing/2014/main" id="{FC593C81-C0A3-4145-8DA7-5ED4A9396D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V="1">
            <a:off x="2278406" y="3960825"/>
            <a:ext cx="623156" cy="627367"/>
          </a:xfrm>
          <a:prstGeom prst="rect">
            <a:avLst/>
          </a:prstGeom>
        </p:spPr>
      </p:pic>
      <p:pic>
        <p:nvPicPr>
          <p:cNvPr id="11" name="Graphic 10">
            <a:extLst>
              <a:ext uri="{FF2B5EF4-FFF2-40B4-BE49-F238E27FC236}">
                <a16:creationId xmlns:a16="http://schemas.microsoft.com/office/drawing/2014/main" id="{D7A1895E-6E03-6445-A0AB-BBE4759F0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9288626" y="2272942"/>
            <a:ext cx="623156" cy="627367"/>
          </a:xfrm>
          <a:prstGeom prst="rect">
            <a:avLst/>
          </a:prstGeom>
        </p:spPr>
      </p:pic>
      <p:pic>
        <p:nvPicPr>
          <p:cNvPr id="12" name="Graphic 11">
            <a:extLst>
              <a:ext uri="{FF2B5EF4-FFF2-40B4-BE49-F238E27FC236}">
                <a16:creationId xmlns:a16="http://schemas.microsoft.com/office/drawing/2014/main" id="{50B5FE33-DFA5-3E4E-9FDE-5D135A76FA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flipV="1">
            <a:off x="9288626" y="3960825"/>
            <a:ext cx="623156" cy="627367"/>
          </a:xfrm>
          <a:prstGeom prst="rect">
            <a:avLst/>
          </a:prstGeom>
        </p:spPr>
      </p:pic>
      <p:sp>
        <p:nvSpPr>
          <p:cNvPr id="13" name="TextBox 12">
            <a:extLst>
              <a:ext uri="{FF2B5EF4-FFF2-40B4-BE49-F238E27FC236}">
                <a16:creationId xmlns:a16="http://schemas.microsoft.com/office/drawing/2014/main" id="{AF0E2BCA-0065-C441-B38D-6621E5333AAD}"/>
              </a:ext>
            </a:extLst>
          </p:cNvPr>
          <p:cNvSpPr txBox="1"/>
          <p:nvPr/>
        </p:nvSpPr>
        <p:spPr>
          <a:xfrm>
            <a:off x="3717806" y="2905332"/>
            <a:ext cx="4756430" cy="1047338"/>
          </a:xfrm>
          <a:prstGeom prst="rect">
            <a:avLst/>
          </a:prstGeom>
          <a:noFill/>
        </p:spPr>
        <p:txBody>
          <a:bodyPr wrap="none" rtlCol="0" anchor="ctr" anchorCtr="0">
            <a:spAutoFit/>
          </a:bodyPr>
          <a:lstStyle/>
          <a:p>
            <a:pPr algn="ctr">
              <a:lnSpc>
                <a:spcPts val="3900"/>
              </a:lnSpc>
            </a:pPr>
            <a:r>
              <a:rPr lang="tr-TR" sz="30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TÜRKİYE’DE</a:t>
            </a:r>
          </a:p>
          <a:p>
            <a:pPr algn="ctr">
              <a:lnSpc>
                <a:spcPts val="3900"/>
              </a:lnSpc>
            </a:pPr>
            <a:r>
              <a:rPr lang="tr-TR" sz="30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VERİMLİLİĞİ</a:t>
            </a:r>
          </a:p>
        </p:txBody>
      </p:sp>
    </p:spTree>
    <p:extLst>
      <p:ext uri="{BB962C8B-B14F-4D97-AF65-F5344CB8AC3E}">
        <p14:creationId xmlns:p14="http://schemas.microsoft.com/office/powerpoint/2010/main" val="16822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50000" decel="5000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3" accel="50000" decel="5000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2" accel="50000" decel="50000"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9" accel="50000" decel="50000" fill="hold" nodeType="withEffect">
                                  <p:stCondLst>
                                    <p:cond delay="10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0-#ppt_h/2"/>
                                          </p:val>
                                        </p:tav>
                                        <p:tav tm="100000">
                                          <p:val>
                                            <p:strVal val="#ppt_y"/>
                                          </p:val>
                                        </p:tav>
                                      </p:tavLst>
                                    </p:anim>
                                  </p:childTnLst>
                                </p:cTn>
                              </p:par>
                              <p:par>
                                <p:cTn id="21" presetID="6" presetClass="entr" presetSubtype="32" fill="hold" grpId="0" nodeType="withEffect">
                                  <p:stCondLst>
                                    <p:cond delay="1500"/>
                                  </p:stCondLst>
                                  <p:childTnLst>
                                    <p:set>
                                      <p:cBhvr>
                                        <p:cTn id="22" dur="1" fill="hold">
                                          <p:stCondLst>
                                            <p:cond delay="0"/>
                                          </p:stCondLst>
                                        </p:cTn>
                                        <p:tgtEl>
                                          <p:spTgt spid="8"/>
                                        </p:tgtEl>
                                        <p:attrNameLst>
                                          <p:attrName>style.visibility</p:attrName>
                                        </p:attrNameLst>
                                      </p:cBhvr>
                                      <p:to>
                                        <p:strVal val="visible"/>
                                      </p:to>
                                    </p:set>
                                    <p:animEffect transition="in" filter="circle(out)">
                                      <p:cBhvr>
                                        <p:cTn id="23" dur="500"/>
                                        <p:tgtEl>
                                          <p:spTgt spid="8"/>
                                        </p:tgtEl>
                                      </p:cBhvr>
                                    </p:animEffect>
                                  </p:childTnLst>
                                </p:cTn>
                              </p:par>
                              <p:par>
                                <p:cTn id="24" presetID="23" presetClass="entr" presetSubtype="16" fill="hold" grpId="0" nodeType="withEffect">
                                  <p:stCondLst>
                                    <p:cond delay="2000"/>
                                  </p:stCondLst>
                                  <p:iterate type="lt">
                                    <p:tmPct val="0"/>
                                  </p:iterate>
                                  <p:childTnLst>
                                    <p:set>
                                      <p:cBhvr>
                                        <p:cTn id="25" dur="1" fill="hold">
                                          <p:stCondLst>
                                            <p:cond delay="0"/>
                                          </p:stCondLst>
                                        </p:cTn>
                                        <p:tgtEl>
                                          <p:spTgt spid="13"/>
                                        </p:tgtEl>
                                        <p:attrNameLst>
                                          <p:attrName>style.visibility</p:attrName>
                                        </p:attrNameLst>
                                      </p:cBhvr>
                                      <p:to>
                                        <p:strVal val="visible"/>
                                      </p:to>
                                    </p:set>
                                    <p:anim calcmode="lin" valueType="num">
                                      <p:cBhvr>
                                        <p:cTn id="26" dur="300" fill="hold"/>
                                        <p:tgtEl>
                                          <p:spTgt spid="13"/>
                                        </p:tgtEl>
                                        <p:attrNameLst>
                                          <p:attrName>ppt_w</p:attrName>
                                        </p:attrNameLst>
                                      </p:cBhvr>
                                      <p:tavLst>
                                        <p:tav tm="0">
                                          <p:val>
                                            <p:fltVal val="0"/>
                                          </p:val>
                                        </p:tav>
                                        <p:tav tm="100000">
                                          <p:val>
                                            <p:strVal val="#ppt_w"/>
                                          </p:val>
                                        </p:tav>
                                      </p:tavLst>
                                    </p:anim>
                                    <p:anim calcmode="lin" valueType="num">
                                      <p:cBhvr>
                                        <p:cTn id="27" dur="300" fill="hold"/>
                                        <p:tgtEl>
                                          <p:spTgt spid="13"/>
                                        </p:tgtEl>
                                        <p:attrNameLst>
                                          <p:attrName>ppt_h</p:attrName>
                                        </p:attrNameLst>
                                      </p:cBhvr>
                                      <p:tavLst>
                                        <p:tav tm="0">
                                          <p:val>
                                            <p:fltVal val="0"/>
                                          </p:val>
                                        </p:tav>
                                        <p:tav tm="100000">
                                          <p:val>
                                            <p:strVal val="#ppt_h"/>
                                          </p:val>
                                        </p:tav>
                                      </p:tavLst>
                                    </p:anim>
                                  </p:childTnLst>
                                </p:cTn>
                              </p:par>
                              <p:par>
                                <p:cTn id="28" presetID="45" presetClass="entr" presetSubtype="0" fill="hold" grpId="1" nodeType="withEffect">
                                  <p:stCondLst>
                                    <p:cond delay="2000"/>
                                  </p:stCondLst>
                                  <p:iterate type="lt">
                                    <p:tmPct val="10000"/>
                                  </p:iterate>
                                  <p:childTnLst>
                                    <p:set>
                                      <p:cBhvr>
                                        <p:cTn id="29" dur="1" fill="hold">
                                          <p:stCondLst>
                                            <p:cond delay="0"/>
                                          </p:stCondLst>
                                        </p:cTn>
                                        <p:tgtEl>
                                          <p:spTgt spid="13"/>
                                        </p:tgtEl>
                                        <p:attrNameLst>
                                          <p:attrName>style.visibility</p:attrName>
                                        </p:attrNameLst>
                                      </p:cBhvr>
                                      <p:to>
                                        <p:strVal val="visible"/>
                                      </p:to>
                                    </p:set>
                                    <p:animEffect transition="in" filter="fade">
                                      <p:cBhvr>
                                        <p:cTn id="30" dur="200"/>
                                        <p:tgtEl>
                                          <p:spTgt spid="13"/>
                                        </p:tgtEl>
                                      </p:cBhvr>
                                    </p:animEffect>
                                    <p:anim calcmode="lin" valueType="num">
                                      <p:cBhvr>
                                        <p:cTn id="31" dur="200" fill="hold"/>
                                        <p:tgtEl>
                                          <p:spTgt spid="13"/>
                                        </p:tgtEl>
                                        <p:attrNameLst>
                                          <p:attrName>ppt_w</p:attrName>
                                        </p:attrNameLst>
                                      </p:cBhvr>
                                      <p:tavLst>
                                        <p:tav tm="0" fmla="#ppt_w*sin(2.5*pi*$)">
                                          <p:val>
                                            <p:fltVal val="0"/>
                                          </p:val>
                                        </p:tav>
                                        <p:tav tm="100000">
                                          <p:val>
                                            <p:fltVal val="1"/>
                                          </p:val>
                                        </p:tav>
                                      </p:tavLst>
                                    </p:anim>
                                    <p:anim calcmode="lin" valueType="num">
                                      <p:cBhvr>
                                        <p:cTn id="32" dur="2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155" descr="LOGO SHDW.png">
            <a:extLst>
              <a:ext uri="{FF2B5EF4-FFF2-40B4-BE49-F238E27FC236}">
                <a16:creationId xmlns:a16="http://schemas.microsoft.com/office/drawing/2014/main" id="{3CFA948E-82C4-7145-9ED7-EEA277BA9752}"/>
              </a:ext>
            </a:extLst>
          </p:cNvPr>
          <p:cNvPicPr>
            <a:picLocks noChangeAspect="1"/>
          </p:cNvPicPr>
          <p:nvPr/>
        </p:nvPicPr>
        <p:blipFill>
          <a:blip r:embed="rId2">
            <a:alphaModFix amt="58000"/>
            <a:extLst>
              <a:ext uri="{28A0092B-C50C-407E-A947-70E740481C1C}">
                <a14:useLocalDpi xmlns:a14="http://schemas.microsoft.com/office/drawing/2010/main" val="0"/>
              </a:ext>
            </a:extLst>
          </a:blip>
          <a:stretch>
            <a:fillRect/>
          </a:stretch>
        </p:blipFill>
        <p:spPr>
          <a:xfrm>
            <a:off x="3352800" y="1734813"/>
            <a:ext cx="5486400" cy="539819"/>
          </a:xfrm>
          <a:prstGeom prst="rect">
            <a:avLst/>
          </a:prstGeom>
        </p:spPr>
      </p:pic>
      <p:grpSp>
        <p:nvGrpSpPr>
          <p:cNvPr id="35" name="Group 34">
            <a:extLst>
              <a:ext uri="{FF2B5EF4-FFF2-40B4-BE49-F238E27FC236}">
                <a16:creationId xmlns:a16="http://schemas.microsoft.com/office/drawing/2014/main" id="{CD153CE7-7EBA-9043-A53A-25B3773AE83F}"/>
              </a:ext>
            </a:extLst>
          </p:cNvPr>
          <p:cNvGrpSpPr/>
          <p:nvPr/>
        </p:nvGrpSpPr>
        <p:grpSpPr>
          <a:xfrm>
            <a:off x="2556600" y="2198283"/>
            <a:ext cx="7279200" cy="1846800"/>
            <a:chOff x="2556600" y="2908800"/>
            <a:chExt cx="7279200" cy="1846800"/>
          </a:xfrm>
        </p:grpSpPr>
        <p:cxnSp>
          <p:nvCxnSpPr>
            <p:cNvPr id="65" name="Straight Connector 64">
              <a:extLst>
                <a:ext uri="{FF2B5EF4-FFF2-40B4-BE49-F238E27FC236}">
                  <a16:creationId xmlns:a16="http://schemas.microsoft.com/office/drawing/2014/main" id="{5E565C43-78A7-2A4C-B526-6C889E21D563}"/>
                </a:ext>
              </a:extLst>
            </p:cNvPr>
            <p:cNvCxnSpPr>
              <a:cxnSpLocks/>
            </p:cNvCxnSpPr>
            <p:nvPr/>
          </p:nvCxnSpPr>
          <p:spPr>
            <a:xfrm>
              <a:off x="2556600" y="4755600"/>
              <a:ext cx="7279200" cy="0"/>
            </a:xfrm>
            <a:prstGeom prst="line">
              <a:avLst/>
            </a:prstGeom>
            <a:ln w="95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21AD3C1-2489-834F-8430-DBF9859B174A}"/>
                </a:ext>
              </a:extLst>
            </p:cNvPr>
            <p:cNvCxnSpPr>
              <a:cxnSpLocks/>
            </p:cNvCxnSpPr>
            <p:nvPr/>
          </p:nvCxnSpPr>
          <p:spPr>
            <a:xfrm>
              <a:off x="2556600" y="4550400"/>
              <a:ext cx="7279200" cy="0"/>
            </a:xfrm>
            <a:prstGeom prst="line">
              <a:avLst/>
            </a:prstGeom>
            <a:ln w="95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4A3B3FE-021F-8246-90D7-9C9562886368}"/>
                </a:ext>
              </a:extLst>
            </p:cNvPr>
            <p:cNvCxnSpPr>
              <a:cxnSpLocks/>
            </p:cNvCxnSpPr>
            <p:nvPr/>
          </p:nvCxnSpPr>
          <p:spPr>
            <a:xfrm>
              <a:off x="2556600" y="4345200"/>
              <a:ext cx="7279200" cy="0"/>
            </a:xfrm>
            <a:prstGeom prst="line">
              <a:avLst/>
            </a:prstGeom>
            <a:ln w="95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9090EBE-12D3-A64B-A67F-E391211DAC29}"/>
                </a:ext>
              </a:extLst>
            </p:cNvPr>
            <p:cNvCxnSpPr>
              <a:cxnSpLocks/>
            </p:cNvCxnSpPr>
            <p:nvPr/>
          </p:nvCxnSpPr>
          <p:spPr>
            <a:xfrm>
              <a:off x="2556600" y="4140000"/>
              <a:ext cx="7279200" cy="0"/>
            </a:xfrm>
            <a:prstGeom prst="line">
              <a:avLst/>
            </a:prstGeom>
            <a:ln w="95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5051362-325A-BA4E-9A73-6925EF54C423}"/>
                </a:ext>
              </a:extLst>
            </p:cNvPr>
            <p:cNvCxnSpPr>
              <a:cxnSpLocks/>
            </p:cNvCxnSpPr>
            <p:nvPr/>
          </p:nvCxnSpPr>
          <p:spPr>
            <a:xfrm>
              <a:off x="2556600" y="3934800"/>
              <a:ext cx="7279200" cy="0"/>
            </a:xfrm>
            <a:prstGeom prst="line">
              <a:avLst/>
            </a:prstGeom>
            <a:ln w="95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273E12-BF77-A044-95B9-E7398E53EF81}"/>
                </a:ext>
              </a:extLst>
            </p:cNvPr>
            <p:cNvCxnSpPr>
              <a:cxnSpLocks/>
            </p:cNvCxnSpPr>
            <p:nvPr/>
          </p:nvCxnSpPr>
          <p:spPr>
            <a:xfrm>
              <a:off x="2556600" y="3729600"/>
              <a:ext cx="7279200" cy="0"/>
            </a:xfrm>
            <a:prstGeom prst="line">
              <a:avLst/>
            </a:prstGeom>
            <a:ln w="95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9E09346-D28D-F94E-A47B-93F524C3EE11}"/>
                </a:ext>
              </a:extLst>
            </p:cNvPr>
            <p:cNvCxnSpPr>
              <a:cxnSpLocks/>
            </p:cNvCxnSpPr>
            <p:nvPr/>
          </p:nvCxnSpPr>
          <p:spPr>
            <a:xfrm>
              <a:off x="2556600" y="3524400"/>
              <a:ext cx="7279200" cy="0"/>
            </a:xfrm>
            <a:prstGeom prst="line">
              <a:avLst/>
            </a:prstGeom>
            <a:ln w="95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5A8A92-F5D2-BC41-A07F-3951CFE37E0E}"/>
                </a:ext>
              </a:extLst>
            </p:cNvPr>
            <p:cNvCxnSpPr>
              <a:cxnSpLocks/>
            </p:cNvCxnSpPr>
            <p:nvPr/>
          </p:nvCxnSpPr>
          <p:spPr>
            <a:xfrm>
              <a:off x="2556600" y="3319200"/>
              <a:ext cx="7279200" cy="0"/>
            </a:xfrm>
            <a:prstGeom prst="line">
              <a:avLst/>
            </a:prstGeom>
            <a:ln w="95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95CA7C8-6995-6545-8F8F-4DAF9BA55871}"/>
                </a:ext>
              </a:extLst>
            </p:cNvPr>
            <p:cNvCxnSpPr>
              <a:cxnSpLocks/>
            </p:cNvCxnSpPr>
            <p:nvPr/>
          </p:nvCxnSpPr>
          <p:spPr>
            <a:xfrm>
              <a:off x="2556600" y="3114000"/>
              <a:ext cx="7279200" cy="0"/>
            </a:xfrm>
            <a:prstGeom prst="line">
              <a:avLst/>
            </a:prstGeom>
            <a:ln w="95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F3EB35-EF09-5543-8B41-1BBB9F7FA89C}"/>
                </a:ext>
              </a:extLst>
            </p:cNvPr>
            <p:cNvCxnSpPr>
              <a:cxnSpLocks/>
            </p:cNvCxnSpPr>
            <p:nvPr/>
          </p:nvCxnSpPr>
          <p:spPr>
            <a:xfrm>
              <a:off x="2556600" y="2908800"/>
              <a:ext cx="7279200" cy="0"/>
            </a:xfrm>
            <a:prstGeom prst="line">
              <a:avLst/>
            </a:prstGeom>
            <a:ln w="95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34EB7607-7873-2E4B-A956-65E56A799CD9}"/>
              </a:ext>
            </a:extLst>
          </p:cNvPr>
          <p:cNvGrpSpPr/>
          <p:nvPr/>
        </p:nvGrpSpPr>
        <p:grpSpPr>
          <a:xfrm>
            <a:off x="1961564" y="2082867"/>
            <a:ext cx="595036" cy="1944432"/>
            <a:chOff x="1961564" y="2793384"/>
            <a:chExt cx="595036" cy="1944432"/>
          </a:xfrm>
        </p:grpSpPr>
        <p:sp>
          <p:nvSpPr>
            <p:cNvPr id="76" name="TextBox 75">
              <a:extLst>
                <a:ext uri="{FF2B5EF4-FFF2-40B4-BE49-F238E27FC236}">
                  <a16:creationId xmlns:a16="http://schemas.microsoft.com/office/drawing/2014/main" id="{5A099F05-0117-3048-AA90-A9CCF2B8DC08}"/>
                </a:ext>
              </a:extLst>
            </p:cNvPr>
            <p:cNvSpPr txBox="1"/>
            <p:nvPr/>
          </p:nvSpPr>
          <p:spPr>
            <a:xfrm>
              <a:off x="1961565" y="2793384"/>
              <a:ext cx="595035"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12.000</a:t>
              </a:r>
            </a:p>
          </p:txBody>
        </p:sp>
        <p:sp>
          <p:nvSpPr>
            <p:cNvPr id="77" name="TextBox 76">
              <a:extLst>
                <a:ext uri="{FF2B5EF4-FFF2-40B4-BE49-F238E27FC236}">
                  <a16:creationId xmlns:a16="http://schemas.microsoft.com/office/drawing/2014/main" id="{76887D77-BBB2-4C40-BFF3-A0B0C9337DDA}"/>
                </a:ext>
              </a:extLst>
            </p:cNvPr>
            <p:cNvSpPr txBox="1"/>
            <p:nvPr/>
          </p:nvSpPr>
          <p:spPr>
            <a:xfrm>
              <a:off x="2035303" y="4506984"/>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2.000</a:t>
              </a:r>
            </a:p>
          </p:txBody>
        </p:sp>
        <p:sp>
          <p:nvSpPr>
            <p:cNvPr id="78" name="TextBox 77">
              <a:extLst>
                <a:ext uri="{FF2B5EF4-FFF2-40B4-BE49-F238E27FC236}">
                  <a16:creationId xmlns:a16="http://schemas.microsoft.com/office/drawing/2014/main" id="{DE0134C3-C9A2-B345-8DB7-A8DDAB0FC5F4}"/>
                </a:ext>
              </a:extLst>
            </p:cNvPr>
            <p:cNvSpPr txBox="1"/>
            <p:nvPr/>
          </p:nvSpPr>
          <p:spPr>
            <a:xfrm>
              <a:off x="2035303" y="4164264"/>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4.000</a:t>
              </a:r>
            </a:p>
          </p:txBody>
        </p:sp>
        <p:sp>
          <p:nvSpPr>
            <p:cNvPr id="79" name="TextBox 78">
              <a:extLst>
                <a:ext uri="{FF2B5EF4-FFF2-40B4-BE49-F238E27FC236}">
                  <a16:creationId xmlns:a16="http://schemas.microsoft.com/office/drawing/2014/main" id="{E9A2D568-A69E-1240-AA9A-CEDF7520E08F}"/>
                </a:ext>
              </a:extLst>
            </p:cNvPr>
            <p:cNvSpPr txBox="1"/>
            <p:nvPr/>
          </p:nvSpPr>
          <p:spPr>
            <a:xfrm>
              <a:off x="2035303" y="3821544"/>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6.000</a:t>
              </a:r>
            </a:p>
          </p:txBody>
        </p:sp>
        <p:sp>
          <p:nvSpPr>
            <p:cNvPr id="80" name="TextBox 79">
              <a:extLst>
                <a:ext uri="{FF2B5EF4-FFF2-40B4-BE49-F238E27FC236}">
                  <a16:creationId xmlns:a16="http://schemas.microsoft.com/office/drawing/2014/main" id="{9909BA1E-DFD0-304B-AF57-A39F5C269D3D}"/>
                </a:ext>
              </a:extLst>
            </p:cNvPr>
            <p:cNvSpPr txBox="1"/>
            <p:nvPr/>
          </p:nvSpPr>
          <p:spPr>
            <a:xfrm>
              <a:off x="2035303" y="3478824"/>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8.000</a:t>
              </a:r>
            </a:p>
          </p:txBody>
        </p:sp>
        <p:sp>
          <p:nvSpPr>
            <p:cNvPr id="81" name="TextBox 80">
              <a:extLst>
                <a:ext uri="{FF2B5EF4-FFF2-40B4-BE49-F238E27FC236}">
                  <a16:creationId xmlns:a16="http://schemas.microsoft.com/office/drawing/2014/main" id="{AED4A86D-F1DB-074C-9966-38B2CD11C42F}"/>
                </a:ext>
              </a:extLst>
            </p:cNvPr>
            <p:cNvSpPr txBox="1"/>
            <p:nvPr/>
          </p:nvSpPr>
          <p:spPr>
            <a:xfrm>
              <a:off x="1961564" y="3136104"/>
              <a:ext cx="595036"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10.000</a:t>
              </a:r>
            </a:p>
          </p:txBody>
        </p:sp>
      </p:grpSp>
      <p:grpSp>
        <p:nvGrpSpPr>
          <p:cNvPr id="41" name="Group 40">
            <a:extLst>
              <a:ext uri="{FF2B5EF4-FFF2-40B4-BE49-F238E27FC236}">
                <a16:creationId xmlns:a16="http://schemas.microsoft.com/office/drawing/2014/main" id="{182D7C37-9CD5-FC4E-8265-294A25E9BEA9}"/>
              </a:ext>
            </a:extLst>
          </p:cNvPr>
          <p:cNvGrpSpPr/>
          <p:nvPr/>
        </p:nvGrpSpPr>
        <p:grpSpPr>
          <a:xfrm>
            <a:off x="9835800" y="2082867"/>
            <a:ext cx="521297" cy="2074460"/>
            <a:chOff x="9835800" y="2793384"/>
            <a:chExt cx="521297" cy="2074460"/>
          </a:xfrm>
        </p:grpSpPr>
        <p:sp>
          <p:nvSpPr>
            <p:cNvPr id="82" name="TextBox 81">
              <a:extLst>
                <a:ext uri="{FF2B5EF4-FFF2-40B4-BE49-F238E27FC236}">
                  <a16:creationId xmlns:a16="http://schemas.microsoft.com/office/drawing/2014/main" id="{3F8C37C5-0A04-5743-8E92-36A8D098DF9D}"/>
                </a:ext>
              </a:extLst>
            </p:cNvPr>
            <p:cNvSpPr txBox="1"/>
            <p:nvPr/>
          </p:nvSpPr>
          <p:spPr>
            <a:xfrm>
              <a:off x="9835800" y="2793384"/>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2.000</a:t>
              </a:r>
            </a:p>
          </p:txBody>
        </p:sp>
        <p:sp>
          <p:nvSpPr>
            <p:cNvPr id="83" name="TextBox 82">
              <a:extLst>
                <a:ext uri="{FF2B5EF4-FFF2-40B4-BE49-F238E27FC236}">
                  <a16:creationId xmlns:a16="http://schemas.microsoft.com/office/drawing/2014/main" id="{7308D541-768A-DE40-A072-315574050143}"/>
                </a:ext>
              </a:extLst>
            </p:cNvPr>
            <p:cNvSpPr txBox="1"/>
            <p:nvPr/>
          </p:nvSpPr>
          <p:spPr>
            <a:xfrm>
              <a:off x="9951217" y="4637012"/>
              <a:ext cx="405880"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200</a:t>
              </a:r>
            </a:p>
          </p:txBody>
        </p:sp>
        <p:sp>
          <p:nvSpPr>
            <p:cNvPr id="84" name="TextBox 83">
              <a:extLst>
                <a:ext uri="{FF2B5EF4-FFF2-40B4-BE49-F238E27FC236}">
                  <a16:creationId xmlns:a16="http://schemas.microsoft.com/office/drawing/2014/main" id="{AFC15821-D4AF-5046-8C56-432D65D02035}"/>
                </a:ext>
              </a:extLst>
            </p:cNvPr>
            <p:cNvSpPr txBox="1"/>
            <p:nvPr/>
          </p:nvSpPr>
          <p:spPr>
            <a:xfrm>
              <a:off x="9951217" y="4227320"/>
              <a:ext cx="405880"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600</a:t>
              </a:r>
            </a:p>
          </p:txBody>
        </p:sp>
        <p:sp>
          <p:nvSpPr>
            <p:cNvPr id="85" name="TextBox 84">
              <a:extLst>
                <a:ext uri="{FF2B5EF4-FFF2-40B4-BE49-F238E27FC236}">
                  <a16:creationId xmlns:a16="http://schemas.microsoft.com/office/drawing/2014/main" id="{4AF70153-30F4-1843-8953-502D10D942A7}"/>
                </a:ext>
              </a:extLst>
            </p:cNvPr>
            <p:cNvSpPr txBox="1"/>
            <p:nvPr/>
          </p:nvSpPr>
          <p:spPr>
            <a:xfrm>
              <a:off x="9835800" y="3817624"/>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1.000</a:t>
              </a:r>
            </a:p>
          </p:txBody>
        </p:sp>
        <p:sp>
          <p:nvSpPr>
            <p:cNvPr id="86" name="TextBox 85">
              <a:extLst>
                <a:ext uri="{FF2B5EF4-FFF2-40B4-BE49-F238E27FC236}">
                  <a16:creationId xmlns:a16="http://schemas.microsoft.com/office/drawing/2014/main" id="{B8E4AF5B-DE4E-AE4C-B111-2B47E177AADB}"/>
                </a:ext>
              </a:extLst>
            </p:cNvPr>
            <p:cNvSpPr txBox="1"/>
            <p:nvPr/>
          </p:nvSpPr>
          <p:spPr>
            <a:xfrm>
              <a:off x="9835800" y="3407928"/>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1.400</a:t>
              </a:r>
            </a:p>
          </p:txBody>
        </p:sp>
        <p:sp>
          <p:nvSpPr>
            <p:cNvPr id="87" name="TextBox 86">
              <a:extLst>
                <a:ext uri="{FF2B5EF4-FFF2-40B4-BE49-F238E27FC236}">
                  <a16:creationId xmlns:a16="http://schemas.microsoft.com/office/drawing/2014/main" id="{7E6D1AD6-34B1-BC48-A8D9-277538FED161}"/>
                </a:ext>
              </a:extLst>
            </p:cNvPr>
            <p:cNvSpPr txBox="1"/>
            <p:nvPr/>
          </p:nvSpPr>
          <p:spPr>
            <a:xfrm>
              <a:off x="9835800" y="2998232"/>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1.800</a:t>
              </a:r>
            </a:p>
          </p:txBody>
        </p:sp>
        <p:sp>
          <p:nvSpPr>
            <p:cNvPr id="88" name="TextBox 87">
              <a:extLst>
                <a:ext uri="{FF2B5EF4-FFF2-40B4-BE49-F238E27FC236}">
                  <a16:creationId xmlns:a16="http://schemas.microsoft.com/office/drawing/2014/main" id="{3079270A-90E1-2747-BC20-11C9BF1D1C43}"/>
                </a:ext>
              </a:extLst>
            </p:cNvPr>
            <p:cNvSpPr txBox="1"/>
            <p:nvPr/>
          </p:nvSpPr>
          <p:spPr>
            <a:xfrm>
              <a:off x="9951217" y="4432168"/>
              <a:ext cx="405880"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400</a:t>
              </a:r>
            </a:p>
          </p:txBody>
        </p:sp>
        <p:sp>
          <p:nvSpPr>
            <p:cNvPr id="89" name="TextBox 88">
              <a:extLst>
                <a:ext uri="{FF2B5EF4-FFF2-40B4-BE49-F238E27FC236}">
                  <a16:creationId xmlns:a16="http://schemas.microsoft.com/office/drawing/2014/main" id="{6B5490D3-0D63-A644-A0CD-5D6AC33A64FB}"/>
                </a:ext>
              </a:extLst>
            </p:cNvPr>
            <p:cNvSpPr txBox="1"/>
            <p:nvPr/>
          </p:nvSpPr>
          <p:spPr>
            <a:xfrm>
              <a:off x="9951217" y="4022472"/>
              <a:ext cx="405880"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800</a:t>
              </a:r>
            </a:p>
          </p:txBody>
        </p:sp>
        <p:sp>
          <p:nvSpPr>
            <p:cNvPr id="90" name="TextBox 89">
              <a:extLst>
                <a:ext uri="{FF2B5EF4-FFF2-40B4-BE49-F238E27FC236}">
                  <a16:creationId xmlns:a16="http://schemas.microsoft.com/office/drawing/2014/main" id="{5019579E-AFA2-2148-8515-8417F4D749DF}"/>
                </a:ext>
              </a:extLst>
            </p:cNvPr>
            <p:cNvSpPr txBox="1"/>
            <p:nvPr/>
          </p:nvSpPr>
          <p:spPr>
            <a:xfrm>
              <a:off x="9835800" y="3612776"/>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1.200</a:t>
              </a:r>
            </a:p>
          </p:txBody>
        </p:sp>
        <p:sp>
          <p:nvSpPr>
            <p:cNvPr id="91" name="TextBox 90">
              <a:extLst>
                <a:ext uri="{FF2B5EF4-FFF2-40B4-BE49-F238E27FC236}">
                  <a16:creationId xmlns:a16="http://schemas.microsoft.com/office/drawing/2014/main" id="{956E3CED-41F1-9F45-B3EB-31410F628AA8}"/>
                </a:ext>
              </a:extLst>
            </p:cNvPr>
            <p:cNvSpPr txBox="1"/>
            <p:nvPr/>
          </p:nvSpPr>
          <p:spPr>
            <a:xfrm>
              <a:off x="9835800" y="3203080"/>
              <a:ext cx="521297" cy="230832"/>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tr-TR" sz="900" spc="0" dirty="0"/>
                <a:t>1.600</a:t>
              </a:r>
            </a:p>
          </p:txBody>
        </p:sp>
      </p:grpSp>
      <p:sp>
        <p:nvSpPr>
          <p:cNvPr id="92" name="Rounded Rectangle 91">
            <a:extLst>
              <a:ext uri="{FF2B5EF4-FFF2-40B4-BE49-F238E27FC236}">
                <a16:creationId xmlns:a16="http://schemas.microsoft.com/office/drawing/2014/main" id="{DC59FE55-5091-0D4D-B635-D685E95C5340}"/>
              </a:ext>
            </a:extLst>
          </p:cNvPr>
          <p:cNvSpPr/>
          <p:nvPr/>
        </p:nvSpPr>
        <p:spPr>
          <a:xfrm rot="16200000" flipH="1">
            <a:off x="2348642" y="3663077"/>
            <a:ext cx="1221666" cy="425731"/>
          </a:xfrm>
          <a:prstGeom prst="roundRect">
            <a:avLst>
              <a:gd name="adj" fmla="val 28464"/>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93" name="Rounded Rectangle 92">
            <a:extLst>
              <a:ext uri="{FF2B5EF4-FFF2-40B4-BE49-F238E27FC236}">
                <a16:creationId xmlns:a16="http://schemas.microsoft.com/office/drawing/2014/main" id="{87089F4C-D86C-344C-A004-49BEE44B4836}"/>
              </a:ext>
            </a:extLst>
          </p:cNvPr>
          <p:cNvSpPr/>
          <p:nvPr/>
        </p:nvSpPr>
        <p:spPr>
          <a:xfrm rot="16200000" flipH="1">
            <a:off x="3227880" y="3496806"/>
            <a:ext cx="1554211" cy="425731"/>
          </a:xfrm>
          <a:prstGeom prst="roundRect">
            <a:avLst>
              <a:gd name="adj" fmla="val 28464"/>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94" name="Rounded Rectangle 93">
            <a:extLst>
              <a:ext uri="{FF2B5EF4-FFF2-40B4-BE49-F238E27FC236}">
                <a16:creationId xmlns:a16="http://schemas.microsoft.com/office/drawing/2014/main" id="{E7249A6A-DF6A-A148-9079-7C893FE68587}"/>
              </a:ext>
            </a:extLst>
          </p:cNvPr>
          <p:cNvSpPr/>
          <p:nvPr/>
        </p:nvSpPr>
        <p:spPr>
          <a:xfrm rot="16200000" flipH="1">
            <a:off x="4108660" y="3332077"/>
            <a:ext cx="1883669" cy="425731"/>
          </a:xfrm>
          <a:prstGeom prst="roundRect">
            <a:avLst>
              <a:gd name="adj" fmla="val 28464"/>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96" name="Rounded Rectangle 95">
            <a:extLst>
              <a:ext uri="{FF2B5EF4-FFF2-40B4-BE49-F238E27FC236}">
                <a16:creationId xmlns:a16="http://schemas.microsoft.com/office/drawing/2014/main" id="{E122DDD6-72AD-0443-907E-3626A530CEEC}"/>
              </a:ext>
            </a:extLst>
          </p:cNvPr>
          <p:cNvSpPr/>
          <p:nvPr/>
        </p:nvSpPr>
        <p:spPr>
          <a:xfrm rot="16200000" flipH="1">
            <a:off x="5112238" y="3290146"/>
            <a:ext cx="1967532" cy="425731"/>
          </a:xfrm>
          <a:prstGeom prst="roundRect">
            <a:avLst>
              <a:gd name="adj" fmla="val 28464"/>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98" name="Rounded Rectangle 97">
            <a:extLst>
              <a:ext uri="{FF2B5EF4-FFF2-40B4-BE49-F238E27FC236}">
                <a16:creationId xmlns:a16="http://schemas.microsoft.com/office/drawing/2014/main" id="{C9DE0A6B-A229-C348-9A24-E7C416486EA6}"/>
              </a:ext>
            </a:extLst>
          </p:cNvPr>
          <p:cNvSpPr/>
          <p:nvPr/>
        </p:nvSpPr>
        <p:spPr>
          <a:xfrm rot="16200000" flipH="1">
            <a:off x="6125497" y="3257896"/>
            <a:ext cx="2032032" cy="425731"/>
          </a:xfrm>
          <a:prstGeom prst="roundRect">
            <a:avLst>
              <a:gd name="adj" fmla="val 28464"/>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99" name="Rounded Rectangle 98">
            <a:extLst>
              <a:ext uri="{FF2B5EF4-FFF2-40B4-BE49-F238E27FC236}">
                <a16:creationId xmlns:a16="http://schemas.microsoft.com/office/drawing/2014/main" id="{F0B27628-6020-0D4B-96C4-58B00BBB2AD9}"/>
              </a:ext>
            </a:extLst>
          </p:cNvPr>
          <p:cNvSpPr/>
          <p:nvPr/>
        </p:nvSpPr>
        <p:spPr>
          <a:xfrm rot="16200000" flipH="1">
            <a:off x="7132123" y="3219013"/>
            <a:ext cx="2109797" cy="425731"/>
          </a:xfrm>
          <a:prstGeom prst="roundRect">
            <a:avLst>
              <a:gd name="adj" fmla="val 28464"/>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00" name="Rounded Rectangle 99">
            <a:extLst>
              <a:ext uri="{FF2B5EF4-FFF2-40B4-BE49-F238E27FC236}">
                <a16:creationId xmlns:a16="http://schemas.microsoft.com/office/drawing/2014/main" id="{0BAB9FB6-C13A-024A-B276-6F27D68DA6A8}"/>
              </a:ext>
            </a:extLst>
          </p:cNvPr>
          <p:cNvSpPr/>
          <p:nvPr/>
        </p:nvSpPr>
        <p:spPr>
          <a:xfrm rot="16200000" flipH="1">
            <a:off x="8168406" y="3209789"/>
            <a:ext cx="2128245" cy="425731"/>
          </a:xfrm>
          <a:prstGeom prst="roundRect">
            <a:avLst>
              <a:gd name="adj" fmla="val 28464"/>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47" name="TextBox 46">
            <a:extLst>
              <a:ext uri="{FF2B5EF4-FFF2-40B4-BE49-F238E27FC236}">
                <a16:creationId xmlns:a16="http://schemas.microsoft.com/office/drawing/2014/main" id="{E00EE4E8-E997-5A4A-9BD9-A94A700829D2}"/>
              </a:ext>
            </a:extLst>
          </p:cNvPr>
          <p:cNvSpPr txBox="1"/>
          <p:nvPr/>
        </p:nvSpPr>
        <p:spPr>
          <a:xfrm>
            <a:off x="319157" y="324924"/>
            <a:ext cx="3145413"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Strateji ve Hedefler</a:t>
            </a:r>
          </a:p>
        </p:txBody>
      </p:sp>
      <p:cxnSp>
        <p:nvCxnSpPr>
          <p:cNvPr id="48" name="Straight Connector 47">
            <a:extLst>
              <a:ext uri="{FF2B5EF4-FFF2-40B4-BE49-F238E27FC236}">
                <a16:creationId xmlns:a16="http://schemas.microsoft.com/office/drawing/2014/main" id="{7828C929-AAED-7E46-9856-E055A8F5123F}"/>
              </a:ext>
            </a:extLst>
          </p:cNvPr>
          <p:cNvCxnSpPr>
            <a:cxnSpLocks/>
          </p:cNvCxnSpPr>
          <p:nvPr/>
        </p:nvCxnSpPr>
        <p:spPr>
          <a:xfrm>
            <a:off x="0" y="825211"/>
            <a:ext cx="3352800"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879A85B7-B73C-1C45-A557-B3EF23C08D40}"/>
              </a:ext>
            </a:extLst>
          </p:cNvPr>
          <p:cNvGrpSpPr/>
          <p:nvPr/>
        </p:nvGrpSpPr>
        <p:grpSpPr>
          <a:xfrm>
            <a:off x="3352800" y="1273623"/>
            <a:ext cx="5486400" cy="468304"/>
            <a:chOff x="3352800" y="1273623"/>
            <a:chExt cx="5486400" cy="468304"/>
          </a:xfrm>
        </p:grpSpPr>
        <p:sp>
          <p:nvSpPr>
            <p:cNvPr id="13" name="Rounded Rectangle 12">
              <a:extLst>
                <a:ext uri="{FF2B5EF4-FFF2-40B4-BE49-F238E27FC236}">
                  <a16:creationId xmlns:a16="http://schemas.microsoft.com/office/drawing/2014/main" id="{DDF37B6B-E4E4-C842-8B29-56AE634B24A2}"/>
                </a:ext>
              </a:extLst>
            </p:cNvPr>
            <p:cNvSpPr/>
            <p:nvPr/>
          </p:nvSpPr>
          <p:spPr>
            <a:xfrm>
              <a:off x="3352800" y="1273623"/>
              <a:ext cx="5486400"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64" name="TextBox 63">
              <a:extLst>
                <a:ext uri="{FF2B5EF4-FFF2-40B4-BE49-F238E27FC236}">
                  <a16:creationId xmlns:a16="http://schemas.microsoft.com/office/drawing/2014/main" id="{D0D3B742-7ACC-704C-87B9-F3D8953BDE31}"/>
                </a:ext>
              </a:extLst>
            </p:cNvPr>
            <p:cNvSpPr txBox="1"/>
            <p:nvPr/>
          </p:nvSpPr>
          <p:spPr>
            <a:xfrm>
              <a:off x="3640052" y="1354832"/>
              <a:ext cx="4911922"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İhtiyaç Duyulan Toplam Yatırım (Milyon Dolar)</a:t>
              </a:r>
            </a:p>
          </p:txBody>
        </p:sp>
      </p:grpSp>
      <p:grpSp>
        <p:nvGrpSpPr>
          <p:cNvPr id="32" name="Group 31">
            <a:extLst>
              <a:ext uri="{FF2B5EF4-FFF2-40B4-BE49-F238E27FC236}">
                <a16:creationId xmlns:a16="http://schemas.microsoft.com/office/drawing/2014/main" id="{84CA43C2-BC14-8249-B73C-70DB02E4B8E9}"/>
              </a:ext>
            </a:extLst>
          </p:cNvPr>
          <p:cNvGrpSpPr/>
          <p:nvPr/>
        </p:nvGrpSpPr>
        <p:grpSpPr>
          <a:xfrm>
            <a:off x="2913879" y="2334031"/>
            <a:ext cx="6364245" cy="1799072"/>
            <a:chOff x="2913879" y="3044548"/>
            <a:chExt cx="6364245" cy="1799072"/>
          </a:xfrm>
        </p:grpSpPr>
        <p:sp>
          <p:nvSpPr>
            <p:cNvPr id="22" name="Freeform 21">
              <a:extLst>
                <a:ext uri="{FF2B5EF4-FFF2-40B4-BE49-F238E27FC236}">
                  <a16:creationId xmlns:a16="http://schemas.microsoft.com/office/drawing/2014/main" id="{6EFD2B28-E431-1943-A7E0-02C84CB8ACFC}"/>
                </a:ext>
              </a:extLst>
            </p:cNvPr>
            <p:cNvSpPr/>
            <p:nvPr/>
          </p:nvSpPr>
          <p:spPr>
            <a:xfrm>
              <a:off x="2939581" y="3093004"/>
              <a:ext cx="6271925" cy="1710000"/>
            </a:xfrm>
            <a:custGeom>
              <a:avLst/>
              <a:gdLst>
                <a:gd name="connsiteX0" fmla="*/ 0 w 6271925"/>
                <a:gd name="connsiteY0" fmla="*/ 1712199 h 1712199"/>
                <a:gd name="connsiteX1" fmla="*/ 1061686 w 6271925"/>
                <a:gd name="connsiteY1" fmla="*/ 1485133 h 1712199"/>
                <a:gd name="connsiteX2" fmla="*/ 2098824 w 6271925"/>
                <a:gd name="connsiteY2" fmla="*/ 1215109 h 1712199"/>
                <a:gd name="connsiteX3" fmla="*/ 3135963 w 6271925"/>
                <a:gd name="connsiteY3" fmla="*/ 926674 h 1712199"/>
                <a:gd name="connsiteX4" fmla="*/ 4179238 w 6271925"/>
                <a:gd name="connsiteY4" fmla="*/ 632102 h 1712199"/>
                <a:gd name="connsiteX5" fmla="*/ 5222513 w 6271925"/>
                <a:gd name="connsiteY5" fmla="*/ 319119 h 1712199"/>
                <a:gd name="connsiteX6" fmla="*/ 6271925 w 6271925"/>
                <a:gd name="connsiteY6" fmla="*/ 0 h 171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925" h="1712199">
                  <a:moveTo>
                    <a:pt x="0" y="1712199"/>
                  </a:moveTo>
                  <a:lnTo>
                    <a:pt x="1061686" y="1485133"/>
                  </a:lnTo>
                  <a:lnTo>
                    <a:pt x="2098824" y="1215109"/>
                  </a:lnTo>
                  <a:lnTo>
                    <a:pt x="3135963" y="926674"/>
                  </a:lnTo>
                  <a:lnTo>
                    <a:pt x="4179238" y="632102"/>
                  </a:lnTo>
                  <a:lnTo>
                    <a:pt x="5222513" y="319119"/>
                  </a:lnTo>
                  <a:lnTo>
                    <a:pt x="6271925" y="0"/>
                  </a:lnTo>
                </a:path>
              </a:pathLst>
            </a:custGeom>
            <a:noFill/>
            <a:ln w="38100" cap="rnd">
              <a:solidFill>
                <a:srgbClr val="F3C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6" name="Oval 145">
              <a:extLst>
                <a:ext uri="{FF2B5EF4-FFF2-40B4-BE49-F238E27FC236}">
                  <a16:creationId xmlns:a16="http://schemas.microsoft.com/office/drawing/2014/main" id="{E277ABC8-69A8-2C4F-B13F-3994FA7C1BDE}"/>
                </a:ext>
              </a:extLst>
            </p:cNvPr>
            <p:cNvSpPr/>
            <p:nvPr/>
          </p:nvSpPr>
          <p:spPr>
            <a:xfrm>
              <a:off x="2913879" y="4752428"/>
              <a:ext cx="91192" cy="91192"/>
            </a:xfrm>
            <a:prstGeom prst="ellipse">
              <a:avLst/>
            </a:prstGeom>
            <a:solidFill>
              <a:srgbClr val="F3C52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Oval 24">
              <a:extLst>
                <a:ext uri="{FF2B5EF4-FFF2-40B4-BE49-F238E27FC236}">
                  <a16:creationId xmlns:a16="http://schemas.microsoft.com/office/drawing/2014/main" id="{F03C482B-73D0-D641-B413-97F56B0094B9}"/>
                </a:ext>
              </a:extLst>
            </p:cNvPr>
            <p:cNvSpPr/>
            <p:nvPr/>
          </p:nvSpPr>
          <p:spPr>
            <a:xfrm>
              <a:off x="6050408" y="3958798"/>
              <a:ext cx="91192" cy="91192"/>
            </a:xfrm>
            <a:prstGeom prst="ellipse">
              <a:avLst/>
            </a:prstGeom>
            <a:solidFill>
              <a:srgbClr val="F3C52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3" name="Oval 142">
              <a:extLst>
                <a:ext uri="{FF2B5EF4-FFF2-40B4-BE49-F238E27FC236}">
                  <a16:creationId xmlns:a16="http://schemas.microsoft.com/office/drawing/2014/main" id="{90A042ED-EA47-484D-8AEA-60F80C3EC829}"/>
                </a:ext>
              </a:extLst>
            </p:cNvPr>
            <p:cNvSpPr/>
            <p:nvPr/>
          </p:nvSpPr>
          <p:spPr>
            <a:xfrm>
              <a:off x="5004898" y="4255852"/>
              <a:ext cx="91192" cy="91192"/>
            </a:xfrm>
            <a:prstGeom prst="ellipse">
              <a:avLst/>
            </a:prstGeom>
            <a:solidFill>
              <a:srgbClr val="F3C52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4" name="Oval 143">
              <a:extLst>
                <a:ext uri="{FF2B5EF4-FFF2-40B4-BE49-F238E27FC236}">
                  <a16:creationId xmlns:a16="http://schemas.microsoft.com/office/drawing/2014/main" id="{E4823E1C-2E13-BB4A-89FB-3E3363E2FF8B}"/>
                </a:ext>
              </a:extLst>
            </p:cNvPr>
            <p:cNvSpPr/>
            <p:nvPr/>
          </p:nvSpPr>
          <p:spPr>
            <a:xfrm>
              <a:off x="7095917" y="3664748"/>
              <a:ext cx="91192" cy="91192"/>
            </a:xfrm>
            <a:prstGeom prst="ellipse">
              <a:avLst/>
            </a:prstGeom>
            <a:solidFill>
              <a:srgbClr val="F3C52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5" name="Oval 144">
              <a:extLst>
                <a:ext uri="{FF2B5EF4-FFF2-40B4-BE49-F238E27FC236}">
                  <a16:creationId xmlns:a16="http://schemas.microsoft.com/office/drawing/2014/main" id="{22C18222-7B24-C348-8680-6D1AECF248AF}"/>
                </a:ext>
              </a:extLst>
            </p:cNvPr>
            <p:cNvSpPr/>
            <p:nvPr/>
          </p:nvSpPr>
          <p:spPr>
            <a:xfrm>
              <a:off x="3952667" y="4527778"/>
              <a:ext cx="91192" cy="91192"/>
            </a:xfrm>
            <a:prstGeom prst="ellipse">
              <a:avLst/>
            </a:prstGeom>
            <a:solidFill>
              <a:srgbClr val="F3C52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7" name="Oval 146">
              <a:extLst>
                <a:ext uri="{FF2B5EF4-FFF2-40B4-BE49-F238E27FC236}">
                  <a16:creationId xmlns:a16="http://schemas.microsoft.com/office/drawing/2014/main" id="{5A0BBC6D-A161-D046-B9C7-15EF3A30B0E2}"/>
                </a:ext>
              </a:extLst>
            </p:cNvPr>
            <p:cNvSpPr/>
            <p:nvPr/>
          </p:nvSpPr>
          <p:spPr>
            <a:xfrm>
              <a:off x="8141425" y="3356220"/>
              <a:ext cx="91192" cy="91192"/>
            </a:xfrm>
            <a:prstGeom prst="ellipse">
              <a:avLst/>
            </a:prstGeom>
            <a:solidFill>
              <a:srgbClr val="F3C52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8" name="Oval 147">
              <a:extLst>
                <a:ext uri="{FF2B5EF4-FFF2-40B4-BE49-F238E27FC236}">
                  <a16:creationId xmlns:a16="http://schemas.microsoft.com/office/drawing/2014/main" id="{ABD0C430-6E99-1240-9DDE-8576C5DE28DA}"/>
                </a:ext>
              </a:extLst>
            </p:cNvPr>
            <p:cNvSpPr/>
            <p:nvPr/>
          </p:nvSpPr>
          <p:spPr>
            <a:xfrm>
              <a:off x="9186932" y="3044548"/>
              <a:ext cx="91192" cy="91192"/>
            </a:xfrm>
            <a:prstGeom prst="ellipse">
              <a:avLst/>
            </a:prstGeom>
            <a:solidFill>
              <a:srgbClr val="F3C52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39" name="Group 38">
            <a:extLst>
              <a:ext uri="{FF2B5EF4-FFF2-40B4-BE49-F238E27FC236}">
                <a16:creationId xmlns:a16="http://schemas.microsoft.com/office/drawing/2014/main" id="{EE60D426-0262-2549-91C4-5773BD9DC66D}"/>
              </a:ext>
            </a:extLst>
          </p:cNvPr>
          <p:cNvGrpSpPr/>
          <p:nvPr/>
        </p:nvGrpSpPr>
        <p:grpSpPr>
          <a:xfrm>
            <a:off x="9927682" y="1786751"/>
            <a:ext cx="721715" cy="246221"/>
            <a:chOff x="5174216" y="5490958"/>
            <a:chExt cx="721715" cy="246221"/>
          </a:xfrm>
        </p:grpSpPr>
        <p:sp>
          <p:nvSpPr>
            <p:cNvPr id="151" name="TextBox 150">
              <a:extLst>
                <a:ext uri="{FF2B5EF4-FFF2-40B4-BE49-F238E27FC236}">
                  <a16:creationId xmlns:a16="http://schemas.microsoft.com/office/drawing/2014/main" id="{F37195ED-6720-6642-96F4-C56BADBB3963}"/>
                </a:ext>
              </a:extLst>
            </p:cNvPr>
            <p:cNvSpPr txBox="1"/>
            <p:nvPr/>
          </p:nvSpPr>
          <p:spPr>
            <a:xfrm>
              <a:off x="5357001" y="5490958"/>
              <a:ext cx="538930"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sz="1000" b="1" spc="0" dirty="0"/>
                <a:t>Yıllık</a:t>
              </a:r>
            </a:p>
          </p:txBody>
        </p:sp>
        <p:sp>
          <p:nvSpPr>
            <p:cNvPr id="36" name="Rounded Rectangle 35">
              <a:extLst>
                <a:ext uri="{FF2B5EF4-FFF2-40B4-BE49-F238E27FC236}">
                  <a16:creationId xmlns:a16="http://schemas.microsoft.com/office/drawing/2014/main" id="{C9EC1042-EC91-3F4E-AB75-FCFF6D8E027E}"/>
                </a:ext>
              </a:extLst>
            </p:cNvPr>
            <p:cNvSpPr/>
            <p:nvPr/>
          </p:nvSpPr>
          <p:spPr>
            <a:xfrm>
              <a:off x="5174216" y="5519436"/>
              <a:ext cx="189264" cy="189264"/>
            </a:xfrm>
            <a:prstGeom prst="roundRect">
              <a:avLst/>
            </a:prstGeom>
            <a:gradFill>
              <a:gsLst>
                <a:gs pos="37000">
                  <a:schemeClr val="accent3"/>
                </a:gs>
                <a:gs pos="100000">
                  <a:schemeClr val="accent1"/>
                </a:gs>
                <a:gs pos="0">
                  <a:schemeClr val="accent4"/>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x-none"/>
            </a:p>
          </p:txBody>
        </p:sp>
      </p:grpSp>
      <p:grpSp>
        <p:nvGrpSpPr>
          <p:cNvPr id="40" name="Group 39">
            <a:extLst>
              <a:ext uri="{FF2B5EF4-FFF2-40B4-BE49-F238E27FC236}">
                <a16:creationId xmlns:a16="http://schemas.microsoft.com/office/drawing/2014/main" id="{97D282F8-27A7-E044-AA5A-2E7ED7E29335}"/>
              </a:ext>
            </a:extLst>
          </p:cNvPr>
          <p:cNvGrpSpPr/>
          <p:nvPr/>
        </p:nvGrpSpPr>
        <p:grpSpPr>
          <a:xfrm>
            <a:off x="1480555" y="1786751"/>
            <a:ext cx="1076045" cy="246221"/>
            <a:chOff x="5941739" y="5490958"/>
            <a:chExt cx="1076045" cy="246221"/>
          </a:xfrm>
        </p:grpSpPr>
        <p:sp>
          <p:nvSpPr>
            <p:cNvPr id="152" name="TextBox 151">
              <a:extLst>
                <a:ext uri="{FF2B5EF4-FFF2-40B4-BE49-F238E27FC236}">
                  <a16:creationId xmlns:a16="http://schemas.microsoft.com/office/drawing/2014/main" id="{62D7ED52-8548-B441-A1FD-FF3F9BFA431B}"/>
                </a:ext>
              </a:extLst>
            </p:cNvPr>
            <p:cNvSpPr txBox="1"/>
            <p:nvPr/>
          </p:nvSpPr>
          <p:spPr>
            <a:xfrm>
              <a:off x="6131003" y="5490958"/>
              <a:ext cx="886781"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ct val="100000"/>
                </a:lnSpc>
              </a:pPr>
              <a:r>
                <a:rPr lang="tr-TR" sz="1000" b="1" spc="0" dirty="0"/>
                <a:t>Kümülatif</a:t>
              </a:r>
            </a:p>
          </p:txBody>
        </p:sp>
        <p:sp>
          <p:nvSpPr>
            <p:cNvPr id="153" name="Rounded Rectangle 152">
              <a:extLst>
                <a:ext uri="{FF2B5EF4-FFF2-40B4-BE49-F238E27FC236}">
                  <a16:creationId xmlns:a16="http://schemas.microsoft.com/office/drawing/2014/main" id="{48E56A65-FE00-A343-886F-CDC523D3B444}"/>
                </a:ext>
              </a:extLst>
            </p:cNvPr>
            <p:cNvSpPr/>
            <p:nvPr/>
          </p:nvSpPr>
          <p:spPr>
            <a:xfrm>
              <a:off x="5941739" y="5519436"/>
              <a:ext cx="189264" cy="189264"/>
            </a:xfrm>
            <a:prstGeom prst="roundRect">
              <a:avLst>
                <a:gd name="adj" fmla="val 50000"/>
              </a:avLst>
            </a:prstGeom>
            <a:solidFill>
              <a:srgbClr val="F3C522"/>
            </a:solidFill>
            <a:ln w="22225">
              <a:solidFill>
                <a:schemeClr val="bg1"/>
              </a:solid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x-none"/>
            </a:p>
          </p:txBody>
        </p:sp>
      </p:grpSp>
      <p:sp>
        <p:nvSpPr>
          <p:cNvPr id="44" name="Rectangle 43">
            <a:extLst>
              <a:ext uri="{FF2B5EF4-FFF2-40B4-BE49-F238E27FC236}">
                <a16:creationId xmlns:a16="http://schemas.microsoft.com/office/drawing/2014/main" id="{CE360B74-8B77-5B41-A96B-AB6E0AA06C42}"/>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5" name="Picture 94">
            <a:extLst>
              <a:ext uri="{FF2B5EF4-FFF2-40B4-BE49-F238E27FC236}">
                <a16:creationId xmlns:a16="http://schemas.microsoft.com/office/drawing/2014/main" id="{5737B40D-89F8-FB4E-8DA0-1E5B460F4AE4}"/>
              </a:ext>
            </a:extLst>
          </p:cNvPr>
          <p:cNvPicPr>
            <a:picLocks noChangeAspect="1"/>
          </p:cNvPicPr>
          <p:nvPr/>
        </p:nvPicPr>
        <p:blipFill rotWithShape="1">
          <a:blip r:embed="rId3"/>
          <a:srcRect t="61930"/>
          <a:stretch/>
        </p:blipFill>
        <p:spPr>
          <a:xfrm>
            <a:off x="0" y="4246424"/>
            <a:ext cx="12192000" cy="2608527"/>
          </a:xfrm>
          <a:prstGeom prst="rect">
            <a:avLst/>
          </a:prstGeom>
        </p:spPr>
      </p:pic>
      <p:grpSp>
        <p:nvGrpSpPr>
          <p:cNvPr id="2" name="Group 1">
            <a:extLst>
              <a:ext uri="{FF2B5EF4-FFF2-40B4-BE49-F238E27FC236}">
                <a16:creationId xmlns:a16="http://schemas.microsoft.com/office/drawing/2014/main" id="{F9D7689B-A806-F348-9C13-BDF4C0E383A7}"/>
              </a:ext>
            </a:extLst>
          </p:cNvPr>
          <p:cNvGrpSpPr/>
          <p:nvPr/>
        </p:nvGrpSpPr>
        <p:grpSpPr>
          <a:xfrm>
            <a:off x="0" y="5893180"/>
            <a:ext cx="12192000" cy="964820"/>
            <a:chOff x="0" y="5893180"/>
            <a:chExt cx="12192000" cy="964820"/>
          </a:xfrm>
        </p:grpSpPr>
        <p:sp>
          <p:nvSpPr>
            <p:cNvPr id="105" name="Freeform 104">
              <a:extLst>
                <a:ext uri="{FF2B5EF4-FFF2-40B4-BE49-F238E27FC236}">
                  <a16:creationId xmlns:a16="http://schemas.microsoft.com/office/drawing/2014/main" id="{84464757-D034-014D-A4B7-477C29E67D98}"/>
                </a:ext>
              </a:extLst>
            </p:cNvPr>
            <p:cNvSpPr/>
            <p:nvPr/>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06" name="Freeform 105">
              <a:extLst>
                <a:ext uri="{FF2B5EF4-FFF2-40B4-BE49-F238E27FC236}">
                  <a16:creationId xmlns:a16="http://schemas.microsoft.com/office/drawing/2014/main" id="{589C3406-8AE5-D54E-B552-267B0DBB9279}"/>
                </a:ext>
              </a:extLst>
            </p:cNvPr>
            <p:cNvSpPr/>
            <p:nvPr/>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8" name="Picture 107">
              <a:extLst>
                <a:ext uri="{FF2B5EF4-FFF2-40B4-BE49-F238E27FC236}">
                  <a16:creationId xmlns:a16="http://schemas.microsoft.com/office/drawing/2014/main" id="{2395A950-F92A-D748-BE51-16DAE16CB02A}"/>
                </a:ext>
              </a:extLst>
            </p:cNvPr>
            <p:cNvPicPr>
              <a:picLocks noChangeAspect="1"/>
            </p:cNvPicPr>
            <p:nvPr/>
          </p:nvPicPr>
          <p:blipFill>
            <a:blip r:embed="rId4">
              <a:alphaModFix/>
            </a:blip>
            <a:stretch>
              <a:fillRect/>
            </a:stretch>
          </p:blipFill>
          <p:spPr>
            <a:xfrm>
              <a:off x="10614742" y="6106942"/>
              <a:ext cx="1339696" cy="596839"/>
            </a:xfrm>
            <a:prstGeom prst="rect">
              <a:avLst/>
            </a:prstGeom>
          </p:spPr>
        </p:pic>
      </p:grpSp>
      <p:cxnSp>
        <p:nvCxnSpPr>
          <p:cNvPr id="19" name="Straight Connector 18">
            <a:extLst>
              <a:ext uri="{FF2B5EF4-FFF2-40B4-BE49-F238E27FC236}">
                <a16:creationId xmlns:a16="http://schemas.microsoft.com/office/drawing/2014/main" id="{A6D7F2DC-6211-B341-865E-1C75EDA34123}"/>
              </a:ext>
            </a:extLst>
          </p:cNvPr>
          <p:cNvCxnSpPr>
            <a:cxnSpLocks/>
          </p:cNvCxnSpPr>
          <p:nvPr/>
        </p:nvCxnSpPr>
        <p:spPr>
          <a:xfrm>
            <a:off x="2556600" y="4250283"/>
            <a:ext cx="7279200" cy="0"/>
          </a:xfrm>
          <a:prstGeom prst="line">
            <a:avLst/>
          </a:prstGeom>
          <a:ln w="38100" cap="rnd">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D7E335A-138C-7948-8C23-65ACA20A512D}"/>
              </a:ext>
            </a:extLst>
          </p:cNvPr>
          <p:cNvGrpSpPr/>
          <p:nvPr/>
        </p:nvGrpSpPr>
        <p:grpSpPr>
          <a:xfrm>
            <a:off x="2684400" y="4315220"/>
            <a:ext cx="6823204" cy="246221"/>
            <a:chOff x="2684400" y="4315220"/>
            <a:chExt cx="6823204" cy="246221"/>
          </a:xfrm>
        </p:grpSpPr>
        <p:sp>
          <p:nvSpPr>
            <p:cNvPr id="112" name="TextBox 111">
              <a:extLst>
                <a:ext uri="{FF2B5EF4-FFF2-40B4-BE49-F238E27FC236}">
                  <a16:creationId xmlns:a16="http://schemas.microsoft.com/office/drawing/2014/main" id="{4DDB011D-4E53-4946-AB4D-3E440E5F21E0}"/>
                </a:ext>
              </a:extLst>
            </p:cNvPr>
            <p:cNvSpPr txBox="1"/>
            <p:nvPr/>
          </p:nvSpPr>
          <p:spPr>
            <a:xfrm>
              <a:off x="2684400" y="4315220"/>
              <a:ext cx="550152"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2017</a:t>
              </a:r>
            </a:p>
          </p:txBody>
        </p:sp>
        <p:sp>
          <p:nvSpPr>
            <p:cNvPr id="118" name="TextBox 117">
              <a:extLst>
                <a:ext uri="{FF2B5EF4-FFF2-40B4-BE49-F238E27FC236}">
                  <a16:creationId xmlns:a16="http://schemas.microsoft.com/office/drawing/2014/main" id="{B1BB4EFE-F155-4440-8F81-086F9E0848DC}"/>
                </a:ext>
              </a:extLst>
            </p:cNvPr>
            <p:cNvSpPr txBox="1"/>
            <p:nvPr/>
          </p:nvSpPr>
          <p:spPr>
            <a:xfrm>
              <a:off x="3729909" y="4315220"/>
              <a:ext cx="550152"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2018</a:t>
              </a:r>
            </a:p>
          </p:txBody>
        </p:sp>
        <p:sp>
          <p:nvSpPr>
            <p:cNvPr id="119" name="TextBox 118">
              <a:extLst>
                <a:ext uri="{FF2B5EF4-FFF2-40B4-BE49-F238E27FC236}">
                  <a16:creationId xmlns:a16="http://schemas.microsoft.com/office/drawing/2014/main" id="{F8A0E239-E8C8-CE49-A162-2EE5EA8738C8}"/>
                </a:ext>
              </a:extLst>
            </p:cNvPr>
            <p:cNvSpPr txBox="1"/>
            <p:nvPr/>
          </p:nvSpPr>
          <p:spPr>
            <a:xfrm>
              <a:off x="4775418" y="4315220"/>
              <a:ext cx="550152"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2019</a:t>
              </a:r>
            </a:p>
          </p:txBody>
        </p:sp>
        <p:sp>
          <p:nvSpPr>
            <p:cNvPr id="120" name="TextBox 119">
              <a:extLst>
                <a:ext uri="{FF2B5EF4-FFF2-40B4-BE49-F238E27FC236}">
                  <a16:creationId xmlns:a16="http://schemas.microsoft.com/office/drawing/2014/main" id="{313EE1FA-069A-2D4B-83E7-C09653A7293F}"/>
                </a:ext>
              </a:extLst>
            </p:cNvPr>
            <p:cNvSpPr txBox="1"/>
            <p:nvPr/>
          </p:nvSpPr>
          <p:spPr>
            <a:xfrm>
              <a:off x="5820927" y="4315220"/>
              <a:ext cx="550152"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2020</a:t>
              </a:r>
            </a:p>
          </p:txBody>
        </p:sp>
        <p:sp>
          <p:nvSpPr>
            <p:cNvPr id="133" name="TextBox 132">
              <a:extLst>
                <a:ext uri="{FF2B5EF4-FFF2-40B4-BE49-F238E27FC236}">
                  <a16:creationId xmlns:a16="http://schemas.microsoft.com/office/drawing/2014/main" id="{4CC6C4BD-E25B-9A47-A54F-D3262FACAC8B}"/>
                </a:ext>
              </a:extLst>
            </p:cNvPr>
            <p:cNvSpPr txBox="1"/>
            <p:nvPr/>
          </p:nvSpPr>
          <p:spPr>
            <a:xfrm>
              <a:off x="6866436" y="4315220"/>
              <a:ext cx="550152"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2021</a:t>
              </a:r>
            </a:p>
          </p:txBody>
        </p:sp>
        <p:sp>
          <p:nvSpPr>
            <p:cNvPr id="140" name="TextBox 139">
              <a:extLst>
                <a:ext uri="{FF2B5EF4-FFF2-40B4-BE49-F238E27FC236}">
                  <a16:creationId xmlns:a16="http://schemas.microsoft.com/office/drawing/2014/main" id="{9CBDC9D9-8790-1D41-9158-3B0E8188E667}"/>
                </a:ext>
              </a:extLst>
            </p:cNvPr>
            <p:cNvSpPr txBox="1"/>
            <p:nvPr/>
          </p:nvSpPr>
          <p:spPr>
            <a:xfrm>
              <a:off x="7911945" y="4315220"/>
              <a:ext cx="550152"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2022</a:t>
              </a:r>
            </a:p>
          </p:txBody>
        </p:sp>
        <p:sp>
          <p:nvSpPr>
            <p:cNvPr id="141" name="TextBox 140">
              <a:extLst>
                <a:ext uri="{FF2B5EF4-FFF2-40B4-BE49-F238E27FC236}">
                  <a16:creationId xmlns:a16="http://schemas.microsoft.com/office/drawing/2014/main" id="{231DB2F8-F636-8842-9161-1619B0A1DE04}"/>
                </a:ext>
              </a:extLst>
            </p:cNvPr>
            <p:cNvSpPr txBox="1"/>
            <p:nvPr/>
          </p:nvSpPr>
          <p:spPr>
            <a:xfrm>
              <a:off x="8957452" y="4315220"/>
              <a:ext cx="550152" cy="246221"/>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2023</a:t>
              </a:r>
            </a:p>
          </p:txBody>
        </p:sp>
      </p:grpSp>
      <p:sp>
        <p:nvSpPr>
          <p:cNvPr id="59" name="TextBox 58">
            <a:extLst>
              <a:ext uri="{FF2B5EF4-FFF2-40B4-BE49-F238E27FC236}">
                <a16:creationId xmlns:a16="http://schemas.microsoft.com/office/drawing/2014/main" id="{0B5EF298-005B-574A-B41C-E9828E484806}"/>
              </a:ext>
            </a:extLst>
          </p:cNvPr>
          <p:cNvSpPr txBox="1"/>
          <p:nvPr/>
        </p:nvSpPr>
        <p:spPr>
          <a:xfrm>
            <a:off x="865227" y="6410768"/>
            <a:ext cx="3119765" cy="276999"/>
          </a:xfrm>
          <a:prstGeom prst="rect">
            <a:avLst/>
          </a:prstGeom>
          <a:noFill/>
        </p:spPr>
        <p:txBody>
          <a:bodyPr wrap="none" rtlCol="0" anchor="ctr" anchorCtr="0">
            <a:spAutoFit/>
          </a:bodyPr>
          <a:lstStyle>
            <a:defPPr>
              <a:defRPr lang="en-US"/>
            </a:defPPr>
            <a:lvl1pPr>
              <a:defRPr sz="1200" b="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defRPr>
            </a:lvl1pPr>
          </a:lstStyle>
          <a:p>
            <a:r>
              <a:rPr lang="tr-TR" dirty="0"/>
              <a:t>TÜRKİYE’DE ENERJİ VERİMLİLİĞİ</a:t>
            </a:r>
          </a:p>
        </p:txBody>
      </p:sp>
      <p:sp>
        <p:nvSpPr>
          <p:cNvPr id="182" name="TextBox 181">
            <a:extLst>
              <a:ext uri="{FF2B5EF4-FFF2-40B4-BE49-F238E27FC236}">
                <a16:creationId xmlns:a16="http://schemas.microsoft.com/office/drawing/2014/main" id="{A004C2DF-B98E-0C42-919A-BC7424925F00}"/>
              </a:ext>
            </a:extLst>
          </p:cNvPr>
          <p:cNvSpPr txBox="1"/>
          <p:nvPr/>
        </p:nvSpPr>
        <p:spPr>
          <a:xfrm>
            <a:off x="794943" y="4864765"/>
            <a:ext cx="10602114" cy="623248"/>
          </a:xfrm>
          <a:prstGeom prst="rect">
            <a:avLst/>
          </a:prstGeom>
          <a:noFill/>
        </p:spPr>
        <p:txBody>
          <a:bodyPr wrap="squar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tr-TR" spc="0" dirty="0"/>
              <a:t>2017-2023 döneminde uygulanacak Ulusal Enerji Verimliliği Eylem Planı kapsamında, 6 kategoride tanımlanmış</a:t>
            </a:r>
          </a:p>
          <a:p>
            <a:r>
              <a:rPr lang="tr-TR" spc="0" dirty="0"/>
              <a:t>55 eylem ile Türkiye'nin birincil enerji tüketiminin </a:t>
            </a:r>
            <a:r>
              <a:rPr lang="tr-TR" b="1" spc="0" dirty="0"/>
              <a:t>2023'e kadar %14</a:t>
            </a:r>
            <a:r>
              <a:rPr lang="tr-TR" spc="0" dirty="0"/>
              <a:t> </a:t>
            </a:r>
            <a:r>
              <a:rPr lang="tr-TR" b="1" spc="0" dirty="0"/>
              <a:t>oranında azaltılması</a:t>
            </a:r>
            <a:r>
              <a:rPr lang="tr-TR" spc="0" dirty="0"/>
              <a:t> hedeflenmektedir.</a:t>
            </a:r>
          </a:p>
        </p:txBody>
      </p:sp>
      <p:sp>
        <p:nvSpPr>
          <p:cNvPr id="97" name="Oval 96">
            <a:extLst>
              <a:ext uri="{FF2B5EF4-FFF2-40B4-BE49-F238E27FC236}">
                <a16:creationId xmlns:a16="http://schemas.microsoft.com/office/drawing/2014/main" id="{9EAE78E6-F3B5-3943-9E9D-629448290997}"/>
              </a:ext>
            </a:extLst>
          </p:cNvPr>
          <p:cNvSpPr/>
          <p:nvPr/>
        </p:nvSpPr>
        <p:spPr>
          <a:xfrm>
            <a:off x="450571" y="6378575"/>
            <a:ext cx="344372" cy="344368"/>
          </a:xfrm>
          <a:prstGeom prst="ellipse">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1" name="Foliennummernplatzhalter 7">
            <a:extLst>
              <a:ext uri="{FF2B5EF4-FFF2-40B4-BE49-F238E27FC236}">
                <a16:creationId xmlns:a16="http://schemas.microsoft.com/office/drawing/2014/main" id="{9D5FA1AF-1513-0249-8A21-E6196708207C}"/>
              </a:ext>
            </a:extLst>
          </p:cNvPr>
          <p:cNvSpPr txBox="1">
            <a:spLocks/>
          </p:cNvSpPr>
          <p:nvPr/>
        </p:nvSpPr>
        <p:spPr>
          <a:xfrm>
            <a:off x="424319"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5</a:t>
            </a:fld>
            <a:endParaRPr lang="de-DE" dirty="0"/>
          </a:p>
        </p:txBody>
      </p:sp>
    </p:spTree>
    <p:extLst>
      <p:ext uri="{BB962C8B-B14F-4D97-AF65-F5344CB8AC3E}">
        <p14:creationId xmlns:p14="http://schemas.microsoft.com/office/powerpoint/2010/main" val="396615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0"/>
                                  </p:iterate>
                                  <p:childTnLst>
                                    <p:set>
                                      <p:cBhvr>
                                        <p:cTn id="6" dur="1" fill="hold">
                                          <p:stCondLst>
                                            <p:cond delay="0"/>
                                          </p:stCondLst>
                                        </p:cTn>
                                        <p:tgtEl>
                                          <p:spTgt spid="59"/>
                                        </p:tgtEl>
                                        <p:attrNameLst>
                                          <p:attrName>style.visibility</p:attrName>
                                        </p:attrNameLst>
                                      </p:cBhvr>
                                      <p:to>
                                        <p:strVal val="visible"/>
                                      </p:to>
                                    </p:set>
                                    <p:anim calcmode="lin" valueType="num">
                                      <p:cBhvr>
                                        <p:cTn id="7" dur="300" fill="hold"/>
                                        <p:tgtEl>
                                          <p:spTgt spid="59"/>
                                        </p:tgtEl>
                                        <p:attrNameLst>
                                          <p:attrName>ppt_w</p:attrName>
                                        </p:attrNameLst>
                                      </p:cBhvr>
                                      <p:tavLst>
                                        <p:tav tm="0">
                                          <p:val>
                                            <p:fltVal val="0"/>
                                          </p:val>
                                        </p:tav>
                                        <p:tav tm="100000">
                                          <p:val>
                                            <p:strVal val="#ppt_w"/>
                                          </p:val>
                                        </p:tav>
                                      </p:tavLst>
                                    </p:anim>
                                    <p:anim calcmode="lin" valueType="num">
                                      <p:cBhvr>
                                        <p:cTn id="8" dur="300" fill="hold"/>
                                        <p:tgtEl>
                                          <p:spTgt spid="59"/>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0"/>
                                  </p:stCondLst>
                                  <p:iterate type="lt">
                                    <p:tmPct val="10000"/>
                                  </p:iterate>
                                  <p:childTnLst>
                                    <p:set>
                                      <p:cBhvr>
                                        <p:cTn id="10" dur="1" fill="hold">
                                          <p:stCondLst>
                                            <p:cond delay="0"/>
                                          </p:stCondLst>
                                        </p:cTn>
                                        <p:tgtEl>
                                          <p:spTgt spid="59"/>
                                        </p:tgtEl>
                                        <p:attrNameLst>
                                          <p:attrName>style.visibility</p:attrName>
                                        </p:attrNameLst>
                                      </p:cBhvr>
                                      <p:to>
                                        <p:strVal val="visible"/>
                                      </p:to>
                                    </p:set>
                                    <p:animEffect transition="in" filter="fade">
                                      <p:cBhvr>
                                        <p:cTn id="11" dur="200"/>
                                        <p:tgtEl>
                                          <p:spTgt spid="59"/>
                                        </p:tgtEl>
                                      </p:cBhvr>
                                    </p:animEffect>
                                    <p:anim calcmode="lin" valueType="num">
                                      <p:cBhvr>
                                        <p:cTn id="12" dur="200" fill="hold"/>
                                        <p:tgtEl>
                                          <p:spTgt spid="59"/>
                                        </p:tgtEl>
                                        <p:attrNameLst>
                                          <p:attrName>ppt_w</p:attrName>
                                        </p:attrNameLst>
                                      </p:cBhvr>
                                      <p:tavLst>
                                        <p:tav tm="0" fmla="#ppt_w*sin(2.5*pi*$)">
                                          <p:val>
                                            <p:fltVal val="0"/>
                                          </p:val>
                                        </p:tav>
                                        <p:tav tm="100000">
                                          <p:val>
                                            <p:fltVal val="1"/>
                                          </p:val>
                                        </p:tav>
                                      </p:tavLst>
                                    </p:anim>
                                    <p:anim calcmode="lin" valueType="num">
                                      <p:cBhvr>
                                        <p:cTn id="13" dur="200" fill="hold"/>
                                        <p:tgtEl>
                                          <p:spTgt spid="59"/>
                                        </p:tgtEl>
                                        <p:attrNameLst>
                                          <p:attrName>ppt_h</p:attrName>
                                        </p:attrNameLst>
                                      </p:cBhvr>
                                      <p:tavLst>
                                        <p:tav tm="0">
                                          <p:val>
                                            <p:strVal val="#ppt_h"/>
                                          </p:val>
                                        </p:tav>
                                        <p:tav tm="100000">
                                          <p:val>
                                            <p:strVal val="#ppt_h"/>
                                          </p:val>
                                        </p:tav>
                                      </p:tavLst>
                                    </p:anim>
                                  </p:childTnLst>
                                </p:cTn>
                              </p:par>
                              <p:par>
                                <p:cTn id="14" presetID="2" presetClass="entr" presetSubtype="8" accel="50000" decel="5000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additive="base">
                                        <p:cTn id="16" dur="1000" fill="hold"/>
                                        <p:tgtEl>
                                          <p:spTgt spid="48"/>
                                        </p:tgtEl>
                                        <p:attrNameLst>
                                          <p:attrName>ppt_x</p:attrName>
                                        </p:attrNameLst>
                                      </p:cBhvr>
                                      <p:tavLst>
                                        <p:tav tm="0">
                                          <p:val>
                                            <p:strVal val="0-#ppt_w/2"/>
                                          </p:val>
                                        </p:tav>
                                        <p:tav tm="100000">
                                          <p:val>
                                            <p:strVal val="#ppt_x"/>
                                          </p:val>
                                        </p:tav>
                                      </p:tavLst>
                                    </p:anim>
                                    <p:anim calcmode="lin" valueType="num">
                                      <p:cBhvr additive="base">
                                        <p:cTn id="17" dur="1000" fill="hold"/>
                                        <p:tgtEl>
                                          <p:spTgt spid="48"/>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20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childTnLst>
                                </p:cTn>
                              </p:par>
                              <p:par>
                                <p:cTn id="21" presetID="42" presetClass="path" presetSubtype="0" decel="100000" fill="hold" grpId="1" nodeType="withEffect">
                                  <p:stCondLst>
                                    <p:cond delay="200"/>
                                  </p:stCondLst>
                                  <p:childTnLst>
                                    <p:animMotion origin="layout" path="M 1.875E-6 3.7037E-6 L -0.04766 -0.00186 " pathEditMode="relative" rAng="0" ptsTypes="AA">
                                      <p:cBhvr>
                                        <p:cTn id="22" dur="1000" spd="-100000" fill="hold"/>
                                        <p:tgtEl>
                                          <p:spTgt spid="47"/>
                                        </p:tgtEl>
                                        <p:attrNameLst>
                                          <p:attrName>ppt_x</p:attrName>
                                          <p:attrName>ppt_y</p:attrName>
                                        </p:attrNameLst>
                                      </p:cBhvr>
                                      <p:rCtr x="-2383" y="-93"/>
                                    </p:animMotion>
                                  </p:childTnLst>
                                </p:cTn>
                              </p:par>
                            </p:childTnLst>
                          </p:cTn>
                        </p:par>
                        <p:par>
                          <p:cTn id="23" fill="hold">
                            <p:stCondLst>
                              <p:cond delay="1200"/>
                            </p:stCondLst>
                            <p:childTnLst>
                              <p:par>
                                <p:cTn id="24" presetID="10" presetClass="entr" presetSubtype="0"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childTnLst>
                                </p:cTn>
                              </p:par>
                              <p:par>
                                <p:cTn id="30" presetID="42" presetClass="path" presetSubtype="0" decel="100000" fill="hold" nodeType="withEffect">
                                  <p:stCondLst>
                                    <p:cond delay="0"/>
                                  </p:stCondLst>
                                  <p:childTnLst>
                                    <p:animMotion origin="layout" path="M 0 4.07407E-6 L 0 0.03541 " pathEditMode="relative" rAng="0" ptsTypes="AA">
                                      <p:cBhvr>
                                        <p:cTn id="31" dur="1000" spd="-100000" fill="hold"/>
                                        <p:tgtEl>
                                          <p:spTgt spid="45"/>
                                        </p:tgtEl>
                                        <p:attrNameLst>
                                          <p:attrName>ppt_x</p:attrName>
                                          <p:attrName>ppt_y</p:attrName>
                                        </p:attrNameLst>
                                      </p:cBhvr>
                                      <p:rCtr x="0" y="1759"/>
                                    </p:animMotion>
                                  </p:childTnLst>
                                </p:cTn>
                              </p:par>
                              <p:par>
                                <p:cTn id="32" presetID="6" presetClass="entr" presetSubtype="32" fill="hold" nodeType="withEffect">
                                  <p:stCondLst>
                                    <p:cond delay="0"/>
                                  </p:stCondLst>
                                  <p:childTnLst>
                                    <p:set>
                                      <p:cBhvr>
                                        <p:cTn id="33" dur="1" fill="hold">
                                          <p:stCondLst>
                                            <p:cond delay="0"/>
                                          </p:stCondLst>
                                        </p:cTn>
                                        <p:tgtEl>
                                          <p:spTgt spid="156"/>
                                        </p:tgtEl>
                                        <p:attrNameLst>
                                          <p:attrName>style.visibility</p:attrName>
                                        </p:attrNameLst>
                                      </p:cBhvr>
                                      <p:to>
                                        <p:strVal val="visible"/>
                                      </p:to>
                                    </p:set>
                                    <p:animEffect transition="in" filter="circle(out)">
                                      <p:cBhvr>
                                        <p:cTn id="34" dur="1000"/>
                                        <p:tgtEl>
                                          <p:spTgt spid="156"/>
                                        </p:tgtEl>
                                      </p:cBhvr>
                                    </p:animEffect>
                                  </p:childTnLst>
                                </p:cTn>
                              </p:par>
                              <p:par>
                                <p:cTn id="35" presetID="16" presetClass="entr" presetSubtype="37" fill="hold" nodeType="withEffect">
                                  <p:stCondLst>
                                    <p:cond delay="500"/>
                                  </p:stCondLst>
                                  <p:childTnLst>
                                    <p:set>
                                      <p:cBhvr>
                                        <p:cTn id="36" dur="1" fill="hold">
                                          <p:stCondLst>
                                            <p:cond delay="0"/>
                                          </p:stCondLst>
                                        </p:cTn>
                                        <p:tgtEl>
                                          <p:spTgt spid="19"/>
                                        </p:tgtEl>
                                        <p:attrNameLst>
                                          <p:attrName>style.visibility</p:attrName>
                                        </p:attrNameLst>
                                      </p:cBhvr>
                                      <p:to>
                                        <p:strVal val="visible"/>
                                      </p:to>
                                    </p:set>
                                    <p:animEffect transition="in" filter="barn(outVertical)">
                                      <p:cBhvr>
                                        <p:cTn id="37" dur="300"/>
                                        <p:tgtEl>
                                          <p:spTgt spid="19"/>
                                        </p:tgtEl>
                                      </p:cBhvr>
                                    </p:animEffect>
                                  </p:childTnLst>
                                </p:cTn>
                              </p:par>
                              <p:par>
                                <p:cTn id="38" presetID="16" presetClass="entr" presetSubtype="37" fill="hold" nodeType="withEffect">
                                  <p:stCondLst>
                                    <p:cond delay="500"/>
                                  </p:stCondLst>
                                  <p:childTnLst>
                                    <p:set>
                                      <p:cBhvr>
                                        <p:cTn id="39" dur="1" fill="hold">
                                          <p:stCondLst>
                                            <p:cond delay="0"/>
                                          </p:stCondLst>
                                        </p:cTn>
                                        <p:tgtEl>
                                          <p:spTgt spid="35"/>
                                        </p:tgtEl>
                                        <p:attrNameLst>
                                          <p:attrName>style.visibility</p:attrName>
                                        </p:attrNameLst>
                                      </p:cBhvr>
                                      <p:to>
                                        <p:strVal val="visible"/>
                                      </p:to>
                                    </p:set>
                                    <p:animEffect transition="in" filter="barn(outVertical)">
                                      <p:cBhvr>
                                        <p:cTn id="40" dur="300"/>
                                        <p:tgtEl>
                                          <p:spTgt spid="35"/>
                                        </p:tgtEl>
                                      </p:cBhvr>
                                    </p:animEffect>
                                  </p:childTnLst>
                                </p:cTn>
                              </p:par>
                              <p:par>
                                <p:cTn id="41" presetID="10" presetClass="entr" presetSubtype="0" fill="hold" nodeType="withEffect">
                                  <p:stCondLst>
                                    <p:cond delay="10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childTnLst>
                                </p:cTn>
                              </p:par>
                              <p:par>
                                <p:cTn id="44" presetID="42" presetClass="path" presetSubtype="0" decel="100000" fill="hold" nodeType="withEffect">
                                  <p:stCondLst>
                                    <p:cond delay="1000"/>
                                  </p:stCondLst>
                                  <p:childTnLst>
                                    <p:animMotion origin="layout" path="M 0 4.07407E-6 L 0 0.03541 " pathEditMode="relative" rAng="0" ptsTypes="AA">
                                      <p:cBhvr>
                                        <p:cTn id="45" dur="1500" spd="-100000" fill="hold"/>
                                        <p:tgtEl>
                                          <p:spTgt spid="46"/>
                                        </p:tgtEl>
                                        <p:attrNameLst>
                                          <p:attrName>ppt_x</p:attrName>
                                          <p:attrName>ppt_y</p:attrName>
                                        </p:attrNameLst>
                                      </p:cBhvr>
                                      <p:rCtr x="0" y="1759"/>
                                    </p:animMotion>
                                  </p:childTnLst>
                                </p:cTn>
                              </p:par>
                              <p:par>
                                <p:cTn id="46" presetID="10" presetClass="entr" presetSubtype="0" fill="hold" nodeType="withEffect">
                                  <p:stCondLst>
                                    <p:cond delay="100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childTnLst>
                                </p:cTn>
                              </p:par>
                              <p:par>
                                <p:cTn id="49" presetID="42" presetClass="path" presetSubtype="0" decel="100000" fill="hold" nodeType="withEffect">
                                  <p:stCondLst>
                                    <p:cond delay="1000"/>
                                  </p:stCondLst>
                                  <p:childTnLst>
                                    <p:animMotion origin="layout" path="M 3.54167E-6 -3.7037E-7 L -0.02435 -0.00023 " pathEditMode="relative" rAng="0" ptsTypes="AA">
                                      <p:cBhvr>
                                        <p:cTn id="50" dur="1500" spd="-100000" fill="hold"/>
                                        <p:tgtEl>
                                          <p:spTgt spid="42"/>
                                        </p:tgtEl>
                                        <p:attrNameLst>
                                          <p:attrName>ppt_x</p:attrName>
                                          <p:attrName>ppt_y</p:attrName>
                                        </p:attrNameLst>
                                      </p:cBhvr>
                                      <p:rCtr x="-1224" y="-23"/>
                                    </p:animMotion>
                                  </p:childTnLst>
                                </p:cTn>
                              </p:par>
                              <p:par>
                                <p:cTn id="51" presetID="10" presetClass="entr" presetSubtype="0" fill="hold" nodeType="withEffect">
                                  <p:stCondLst>
                                    <p:cond delay="100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1000"/>
                                        <p:tgtEl>
                                          <p:spTgt spid="41"/>
                                        </p:tgtEl>
                                      </p:cBhvr>
                                    </p:animEffect>
                                  </p:childTnLst>
                                </p:cTn>
                              </p:par>
                              <p:par>
                                <p:cTn id="54" presetID="42" presetClass="path" presetSubtype="0" decel="100000" fill="hold" nodeType="withEffect">
                                  <p:stCondLst>
                                    <p:cond delay="1000"/>
                                  </p:stCondLst>
                                  <p:childTnLst>
                                    <p:animMotion origin="layout" path="M 5E-6 -1.11111E-6 L 0.02435 -1.11111E-6 " pathEditMode="relative" rAng="0" ptsTypes="AA">
                                      <p:cBhvr>
                                        <p:cTn id="55" dur="1500" spd="-100000" fill="hold"/>
                                        <p:tgtEl>
                                          <p:spTgt spid="41"/>
                                        </p:tgtEl>
                                        <p:attrNameLst>
                                          <p:attrName>ppt_x</p:attrName>
                                          <p:attrName>ppt_y</p:attrName>
                                        </p:attrNameLst>
                                      </p:cBhvr>
                                      <p:rCtr x="1211" y="0"/>
                                    </p:animMotion>
                                  </p:childTnLst>
                                </p:cTn>
                              </p:par>
                              <p:par>
                                <p:cTn id="56" presetID="2" presetClass="entr" presetSubtype="4" accel="50000" decel="50000" fill="hold" grpId="0" nodeType="withEffect">
                                  <p:stCondLst>
                                    <p:cond delay="1000"/>
                                  </p:stCondLst>
                                  <p:childTnLst>
                                    <p:set>
                                      <p:cBhvr>
                                        <p:cTn id="57" dur="1" fill="hold">
                                          <p:stCondLst>
                                            <p:cond delay="0"/>
                                          </p:stCondLst>
                                        </p:cTn>
                                        <p:tgtEl>
                                          <p:spTgt spid="92"/>
                                        </p:tgtEl>
                                        <p:attrNameLst>
                                          <p:attrName>style.visibility</p:attrName>
                                        </p:attrNameLst>
                                      </p:cBhvr>
                                      <p:to>
                                        <p:strVal val="visible"/>
                                      </p:to>
                                    </p:set>
                                    <p:anim calcmode="lin" valueType="num">
                                      <p:cBhvr additive="base">
                                        <p:cTn id="58" dur="2500" fill="hold"/>
                                        <p:tgtEl>
                                          <p:spTgt spid="92"/>
                                        </p:tgtEl>
                                        <p:attrNameLst>
                                          <p:attrName>ppt_x</p:attrName>
                                        </p:attrNameLst>
                                      </p:cBhvr>
                                      <p:tavLst>
                                        <p:tav tm="0">
                                          <p:val>
                                            <p:strVal val="#ppt_x"/>
                                          </p:val>
                                        </p:tav>
                                        <p:tav tm="100000">
                                          <p:val>
                                            <p:strVal val="#ppt_x"/>
                                          </p:val>
                                        </p:tav>
                                      </p:tavLst>
                                    </p:anim>
                                    <p:anim calcmode="lin" valueType="num">
                                      <p:cBhvr additive="base">
                                        <p:cTn id="59" dur="2500" fill="hold"/>
                                        <p:tgtEl>
                                          <p:spTgt spid="92"/>
                                        </p:tgtEl>
                                        <p:attrNameLst>
                                          <p:attrName>ppt_y</p:attrName>
                                        </p:attrNameLst>
                                      </p:cBhvr>
                                      <p:tavLst>
                                        <p:tav tm="0">
                                          <p:val>
                                            <p:strVal val="1+#ppt_h/2"/>
                                          </p:val>
                                        </p:tav>
                                        <p:tav tm="100000">
                                          <p:val>
                                            <p:strVal val="#ppt_y"/>
                                          </p:val>
                                        </p:tav>
                                      </p:tavLst>
                                    </p:anim>
                                  </p:childTnLst>
                                </p:cTn>
                              </p:par>
                              <p:par>
                                <p:cTn id="60" presetID="2" presetClass="entr" presetSubtype="4" accel="50000" decel="50000" fill="hold" grpId="0" nodeType="withEffect">
                                  <p:stCondLst>
                                    <p:cond delay="1050"/>
                                  </p:stCondLst>
                                  <p:childTnLst>
                                    <p:set>
                                      <p:cBhvr>
                                        <p:cTn id="61" dur="1" fill="hold">
                                          <p:stCondLst>
                                            <p:cond delay="0"/>
                                          </p:stCondLst>
                                        </p:cTn>
                                        <p:tgtEl>
                                          <p:spTgt spid="93"/>
                                        </p:tgtEl>
                                        <p:attrNameLst>
                                          <p:attrName>style.visibility</p:attrName>
                                        </p:attrNameLst>
                                      </p:cBhvr>
                                      <p:to>
                                        <p:strVal val="visible"/>
                                      </p:to>
                                    </p:set>
                                    <p:anim calcmode="lin" valueType="num">
                                      <p:cBhvr additive="base">
                                        <p:cTn id="62" dur="2500" fill="hold"/>
                                        <p:tgtEl>
                                          <p:spTgt spid="93"/>
                                        </p:tgtEl>
                                        <p:attrNameLst>
                                          <p:attrName>ppt_x</p:attrName>
                                        </p:attrNameLst>
                                      </p:cBhvr>
                                      <p:tavLst>
                                        <p:tav tm="0">
                                          <p:val>
                                            <p:strVal val="#ppt_x"/>
                                          </p:val>
                                        </p:tav>
                                        <p:tav tm="100000">
                                          <p:val>
                                            <p:strVal val="#ppt_x"/>
                                          </p:val>
                                        </p:tav>
                                      </p:tavLst>
                                    </p:anim>
                                    <p:anim calcmode="lin" valueType="num">
                                      <p:cBhvr additive="base">
                                        <p:cTn id="63" dur="2500" fill="hold"/>
                                        <p:tgtEl>
                                          <p:spTgt spid="93"/>
                                        </p:tgtEl>
                                        <p:attrNameLst>
                                          <p:attrName>ppt_y</p:attrName>
                                        </p:attrNameLst>
                                      </p:cBhvr>
                                      <p:tavLst>
                                        <p:tav tm="0">
                                          <p:val>
                                            <p:strVal val="1+#ppt_h/2"/>
                                          </p:val>
                                        </p:tav>
                                        <p:tav tm="100000">
                                          <p:val>
                                            <p:strVal val="#ppt_y"/>
                                          </p:val>
                                        </p:tav>
                                      </p:tavLst>
                                    </p:anim>
                                  </p:childTnLst>
                                </p:cTn>
                              </p:par>
                              <p:par>
                                <p:cTn id="64" presetID="2" presetClass="entr" presetSubtype="4" accel="50000" decel="50000" fill="hold" grpId="0" nodeType="withEffect">
                                  <p:stCondLst>
                                    <p:cond delay="1100"/>
                                  </p:stCondLst>
                                  <p:childTnLst>
                                    <p:set>
                                      <p:cBhvr>
                                        <p:cTn id="65" dur="1" fill="hold">
                                          <p:stCondLst>
                                            <p:cond delay="0"/>
                                          </p:stCondLst>
                                        </p:cTn>
                                        <p:tgtEl>
                                          <p:spTgt spid="94"/>
                                        </p:tgtEl>
                                        <p:attrNameLst>
                                          <p:attrName>style.visibility</p:attrName>
                                        </p:attrNameLst>
                                      </p:cBhvr>
                                      <p:to>
                                        <p:strVal val="visible"/>
                                      </p:to>
                                    </p:set>
                                    <p:anim calcmode="lin" valueType="num">
                                      <p:cBhvr additive="base">
                                        <p:cTn id="66" dur="2500" fill="hold"/>
                                        <p:tgtEl>
                                          <p:spTgt spid="94"/>
                                        </p:tgtEl>
                                        <p:attrNameLst>
                                          <p:attrName>ppt_x</p:attrName>
                                        </p:attrNameLst>
                                      </p:cBhvr>
                                      <p:tavLst>
                                        <p:tav tm="0">
                                          <p:val>
                                            <p:strVal val="#ppt_x"/>
                                          </p:val>
                                        </p:tav>
                                        <p:tav tm="100000">
                                          <p:val>
                                            <p:strVal val="#ppt_x"/>
                                          </p:val>
                                        </p:tav>
                                      </p:tavLst>
                                    </p:anim>
                                    <p:anim calcmode="lin" valueType="num">
                                      <p:cBhvr additive="base">
                                        <p:cTn id="67" dur="2500" fill="hold"/>
                                        <p:tgtEl>
                                          <p:spTgt spid="94"/>
                                        </p:tgtEl>
                                        <p:attrNameLst>
                                          <p:attrName>ppt_y</p:attrName>
                                        </p:attrNameLst>
                                      </p:cBhvr>
                                      <p:tavLst>
                                        <p:tav tm="0">
                                          <p:val>
                                            <p:strVal val="1+#ppt_h/2"/>
                                          </p:val>
                                        </p:tav>
                                        <p:tav tm="100000">
                                          <p:val>
                                            <p:strVal val="#ppt_y"/>
                                          </p:val>
                                        </p:tav>
                                      </p:tavLst>
                                    </p:anim>
                                  </p:childTnLst>
                                </p:cTn>
                              </p:par>
                              <p:par>
                                <p:cTn id="68" presetID="2" presetClass="entr" presetSubtype="4" accel="50000" decel="50000" fill="hold" grpId="0" nodeType="withEffect">
                                  <p:stCondLst>
                                    <p:cond delay="1150"/>
                                  </p:stCondLst>
                                  <p:childTnLst>
                                    <p:set>
                                      <p:cBhvr>
                                        <p:cTn id="69" dur="1" fill="hold">
                                          <p:stCondLst>
                                            <p:cond delay="0"/>
                                          </p:stCondLst>
                                        </p:cTn>
                                        <p:tgtEl>
                                          <p:spTgt spid="96"/>
                                        </p:tgtEl>
                                        <p:attrNameLst>
                                          <p:attrName>style.visibility</p:attrName>
                                        </p:attrNameLst>
                                      </p:cBhvr>
                                      <p:to>
                                        <p:strVal val="visible"/>
                                      </p:to>
                                    </p:set>
                                    <p:anim calcmode="lin" valueType="num">
                                      <p:cBhvr additive="base">
                                        <p:cTn id="70" dur="2500" fill="hold"/>
                                        <p:tgtEl>
                                          <p:spTgt spid="96"/>
                                        </p:tgtEl>
                                        <p:attrNameLst>
                                          <p:attrName>ppt_x</p:attrName>
                                        </p:attrNameLst>
                                      </p:cBhvr>
                                      <p:tavLst>
                                        <p:tav tm="0">
                                          <p:val>
                                            <p:strVal val="#ppt_x"/>
                                          </p:val>
                                        </p:tav>
                                        <p:tav tm="100000">
                                          <p:val>
                                            <p:strVal val="#ppt_x"/>
                                          </p:val>
                                        </p:tav>
                                      </p:tavLst>
                                    </p:anim>
                                    <p:anim calcmode="lin" valueType="num">
                                      <p:cBhvr additive="base">
                                        <p:cTn id="71" dur="2500" fill="hold"/>
                                        <p:tgtEl>
                                          <p:spTgt spid="96"/>
                                        </p:tgtEl>
                                        <p:attrNameLst>
                                          <p:attrName>ppt_y</p:attrName>
                                        </p:attrNameLst>
                                      </p:cBhvr>
                                      <p:tavLst>
                                        <p:tav tm="0">
                                          <p:val>
                                            <p:strVal val="1+#ppt_h/2"/>
                                          </p:val>
                                        </p:tav>
                                        <p:tav tm="100000">
                                          <p:val>
                                            <p:strVal val="#ppt_y"/>
                                          </p:val>
                                        </p:tav>
                                      </p:tavLst>
                                    </p:anim>
                                  </p:childTnLst>
                                </p:cTn>
                              </p:par>
                              <p:par>
                                <p:cTn id="72" presetID="2" presetClass="entr" presetSubtype="4" accel="50000" decel="50000" fill="hold" grpId="0" nodeType="withEffect">
                                  <p:stCondLst>
                                    <p:cond delay="1200"/>
                                  </p:stCondLst>
                                  <p:childTnLst>
                                    <p:set>
                                      <p:cBhvr>
                                        <p:cTn id="73" dur="1" fill="hold">
                                          <p:stCondLst>
                                            <p:cond delay="0"/>
                                          </p:stCondLst>
                                        </p:cTn>
                                        <p:tgtEl>
                                          <p:spTgt spid="98"/>
                                        </p:tgtEl>
                                        <p:attrNameLst>
                                          <p:attrName>style.visibility</p:attrName>
                                        </p:attrNameLst>
                                      </p:cBhvr>
                                      <p:to>
                                        <p:strVal val="visible"/>
                                      </p:to>
                                    </p:set>
                                    <p:anim calcmode="lin" valueType="num">
                                      <p:cBhvr additive="base">
                                        <p:cTn id="74" dur="2500" fill="hold"/>
                                        <p:tgtEl>
                                          <p:spTgt spid="98"/>
                                        </p:tgtEl>
                                        <p:attrNameLst>
                                          <p:attrName>ppt_x</p:attrName>
                                        </p:attrNameLst>
                                      </p:cBhvr>
                                      <p:tavLst>
                                        <p:tav tm="0">
                                          <p:val>
                                            <p:strVal val="#ppt_x"/>
                                          </p:val>
                                        </p:tav>
                                        <p:tav tm="100000">
                                          <p:val>
                                            <p:strVal val="#ppt_x"/>
                                          </p:val>
                                        </p:tav>
                                      </p:tavLst>
                                    </p:anim>
                                    <p:anim calcmode="lin" valueType="num">
                                      <p:cBhvr additive="base">
                                        <p:cTn id="75" dur="2500" fill="hold"/>
                                        <p:tgtEl>
                                          <p:spTgt spid="98"/>
                                        </p:tgtEl>
                                        <p:attrNameLst>
                                          <p:attrName>ppt_y</p:attrName>
                                        </p:attrNameLst>
                                      </p:cBhvr>
                                      <p:tavLst>
                                        <p:tav tm="0">
                                          <p:val>
                                            <p:strVal val="1+#ppt_h/2"/>
                                          </p:val>
                                        </p:tav>
                                        <p:tav tm="100000">
                                          <p:val>
                                            <p:strVal val="#ppt_y"/>
                                          </p:val>
                                        </p:tav>
                                      </p:tavLst>
                                    </p:anim>
                                  </p:childTnLst>
                                </p:cTn>
                              </p:par>
                              <p:par>
                                <p:cTn id="76" presetID="2" presetClass="entr" presetSubtype="4" accel="50000" decel="50000" fill="hold" grpId="0" nodeType="withEffect">
                                  <p:stCondLst>
                                    <p:cond delay="1250"/>
                                  </p:stCondLst>
                                  <p:childTnLst>
                                    <p:set>
                                      <p:cBhvr>
                                        <p:cTn id="77" dur="1" fill="hold">
                                          <p:stCondLst>
                                            <p:cond delay="0"/>
                                          </p:stCondLst>
                                        </p:cTn>
                                        <p:tgtEl>
                                          <p:spTgt spid="99"/>
                                        </p:tgtEl>
                                        <p:attrNameLst>
                                          <p:attrName>style.visibility</p:attrName>
                                        </p:attrNameLst>
                                      </p:cBhvr>
                                      <p:to>
                                        <p:strVal val="visible"/>
                                      </p:to>
                                    </p:set>
                                    <p:anim calcmode="lin" valueType="num">
                                      <p:cBhvr additive="base">
                                        <p:cTn id="78" dur="2500" fill="hold"/>
                                        <p:tgtEl>
                                          <p:spTgt spid="99"/>
                                        </p:tgtEl>
                                        <p:attrNameLst>
                                          <p:attrName>ppt_x</p:attrName>
                                        </p:attrNameLst>
                                      </p:cBhvr>
                                      <p:tavLst>
                                        <p:tav tm="0">
                                          <p:val>
                                            <p:strVal val="#ppt_x"/>
                                          </p:val>
                                        </p:tav>
                                        <p:tav tm="100000">
                                          <p:val>
                                            <p:strVal val="#ppt_x"/>
                                          </p:val>
                                        </p:tav>
                                      </p:tavLst>
                                    </p:anim>
                                    <p:anim calcmode="lin" valueType="num">
                                      <p:cBhvr additive="base">
                                        <p:cTn id="79" dur="2500" fill="hold"/>
                                        <p:tgtEl>
                                          <p:spTgt spid="99"/>
                                        </p:tgtEl>
                                        <p:attrNameLst>
                                          <p:attrName>ppt_y</p:attrName>
                                        </p:attrNameLst>
                                      </p:cBhvr>
                                      <p:tavLst>
                                        <p:tav tm="0">
                                          <p:val>
                                            <p:strVal val="1+#ppt_h/2"/>
                                          </p:val>
                                        </p:tav>
                                        <p:tav tm="100000">
                                          <p:val>
                                            <p:strVal val="#ppt_y"/>
                                          </p:val>
                                        </p:tav>
                                      </p:tavLst>
                                    </p:anim>
                                  </p:childTnLst>
                                </p:cTn>
                              </p:par>
                              <p:par>
                                <p:cTn id="80" presetID="2" presetClass="entr" presetSubtype="4" accel="50000" decel="50000" fill="hold" grpId="0" nodeType="withEffect">
                                  <p:stCondLst>
                                    <p:cond delay="1300"/>
                                  </p:stCondLst>
                                  <p:childTnLst>
                                    <p:set>
                                      <p:cBhvr>
                                        <p:cTn id="81" dur="1" fill="hold">
                                          <p:stCondLst>
                                            <p:cond delay="0"/>
                                          </p:stCondLst>
                                        </p:cTn>
                                        <p:tgtEl>
                                          <p:spTgt spid="100"/>
                                        </p:tgtEl>
                                        <p:attrNameLst>
                                          <p:attrName>style.visibility</p:attrName>
                                        </p:attrNameLst>
                                      </p:cBhvr>
                                      <p:to>
                                        <p:strVal val="visible"/>
                                      </p:to>
                                    </p:set>
                                    <p:anim calcmode="lin" valueType="num">
                                      <p:cBhvr additive="base">
                                        <p:cTn id="82" dur="2500" fill="hold"/>
                                        <p:tgtEl>
                                          <p:spTgt spid="100"/>
                                        </p:tgtEl>
                                        <p:attrNameLst>
                                          <p:attrName>ppt_x</p:attrName>
                                        </p:attrNameLst>
                                      </p:cBhvr>
                                      <p:tavLst>
                                        <p:tav tm="0">
                                          <p:val>
                                            <p:strVal val="#ppt_x"/>
                                          </p:val>
                                        </p:tav>
                                        <p:tav tm="100000">
                                          <p:val>
                                            <p:strVal val="#ppt_x"/>
                                          </p:val>
                                        </p:tav>
                                      </p:tavLst>
                                    </p:anim>
                                    <p:anim calcmode="lin" valueType="num">
                                      <p:cBhvr additive="base">
                                        <p:cTn id="83" dur="2500" fill="hold"/>
                                        <p:tgtEl>
                                          <p:spTgt spid="100"/>
                                        </p:tgtEl>
                                        <p:attrNameLst>
                                          <p:attrName>ppt_y</p:attrName>
                                        </p:attrNameLst>
                                      </p:cBhvr>
                                      <p:tavLst>
                                        <p:tav tm="0">
                                          <p:val>
                                            <p:strVal val="1+#ppt_h/2"/>
                                          </p:val>
                                        </p:tav>
                                        <p:tav tm="100000">
                                          <p:val>
                                            <p:strVal val="#ppt_y"/>
                                          </p:val>
                                        </p:tav>
                                      </p:tavLst>
                                    </p:anim>
                                  </p:childTnLst>
                                </p:cTn>
                              </p:par>
                              <p:par>
                                <p:cTn id="84" presetID="22" presetClass="entr" presetSubtype="8" fill="hold" nodeType="withEffect">
                                  <p:stCondLst>
                                    <p:cond delay="3000"/>
                                  </p:stCondLst>
                                  <p:childTnLst>
                                    <p:set>
                                      <p:cBhvr>
                                        <p:cTn id="85" dur="1" fill="hold">
                                          <p:stCondLst>
                                            <p:cond delay="0"/>
                                          </p:stCondLst>
                                        </p:cTn>
                                        <p:tgtEl>
                                          <p:spTgt spid="32"/>
                                        </p:tgtEl>
                                        <p:attrNameLst>
                                          <p:attrName>style.visibility</p:attrName>
                                        </p:attrNameLst>
                                      </p:cBhvr>
                                      <p:to>
                                        <p:strVal val="visible"/>
                                      </p:to>
                                    </p:set>
                                    <p:animEffect transition="in" filter="wipe(left)">
                                      <p:cBhvr>
                                        <p:cTn id="86" dur="1500"/>
                                        <p:tgtEl>
                                          <p:spTgt spid="32"/>
                                        </p:tgtEl>
                                      </p:cBhvr>
                                    </p:animEffect>
                                  </p:childTnLst>
                                </p:cTn>
                              </p:par>
                              <p:par>
                                <p:cTn id="87" presetID="55" presetClass="entr" presetSubtype="0" fill="hold" grpId="0" nodeType="withEffect">
                                  <p:stCondLst>
                                    <p:cond delay="5000"/>
                                  </p:stCondLst>
                                  <p:iterate type="lt">
                                    <p:tmPct val="10000"/>
                                  </p:iterate>
                                  <p:childTnLst>
                                    <p:set>
                                      <p:cBhvr>
                                        <p:cTn id="88" dur="1" fill="hold">
                                          <p:stCondLst>
                                            <p:cond delay="0"/>
                                          </p:stCondLst>
                                        </p:cTn>
                                        <p:tgtEl>
                                          <p:spTgt spid="182"/>
                                        </p:tgtEl>
                                        <p:attrNameLst>
                                          <p:attrName>style.visibility</p:attrName>
                                        </p:attrNameLst>
                                      </p:cBhvr>
                                      <p:to>
                                        <p:strVal val="visible"/>
                                      </p:to>
                                    </p:set>
                                    <p:anim calcmode="lin" valueType="num">
                                      <p:cBhvr>
                                        <p:cTn id="89" dur="100" fill="hold"/>
                                        <p:tgtEl>
                                          <p:spTgt spid="182"/>
                                        </p:tgtEl>
                                        <p:attrNameLst>
                                          <p:attrName>ppt_w</p:attrName>
                                        </p:attrNameLst>
                                      </p:cBhvr>
                                      <p:tavLst>
                                        <p:tav tm="0">
                                          <p:val>
                                            <p:strVal val="#ppt_w*0.70"/>
                                          </p:val>
                                        </p:tav>
                                        <p:tav tm="100000">
                                          <p:val>
                                            <p:strVal val="#ppt_w"/>
                                          </p:val>
                                        </p:tav>
                                      </p:tavLst>
                                    </p:anim>
                                    <p:anim calcmode="lin" valueType="num">
                                      <p:cBhvr>
                                        <p:cTn id="90" dur="100" fill="hold"/>
                                        <p:tgtEl>
                                          <p:spTgt spid="182"/>
                                        </p:tgtEl>
                                        <p:attrNameLst>
                                          <p:attrName>ppt_h</p:attrName>
                                        </p:attrNameLst>
                                      </p:cBhvr>
                                      <p:tavLst>
                                        <p:tav tm="0">
                                          <p:val>
                                            <p:strVal val="#ppt_h"/>
                                          </p:val>
                                        </p:tav>
                                        <p:tav tm="100000">
                                          <p:val>
                                            <p:strVal val="#ppt_h"/>
                                          </p:val>
                                        </p:tav>
                                      </p:tavLst>
                                    </p:anim>
                                    <p:animEffect transition="in" filter="fade">
                                      <p:cBhvr>
                                        <p:cTn id="91" dur="100"/>
                                        <p:tgtEl>
                                          <p:spTgt spid="182"/>
                                        </p:tgtEl>
                                      </p:cBhvr>
                                    </p:animEffect>
                                  </p:childTnLst>
                                </p:cTn>
                              </p:par>
                              <p:par>
                                <p:cTn id="92" presetID="10" presetClass="entr" presetSubtype="0" fill="hold" nodeType="withEffect">
                                  <p:stCondLst>
                                    <p:cond delay="120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1000"/>
                                        <p:tgtEl>
                                          <p:spTgt spid="39"/>
                                        </p:tgtEl>
                                      </p:cBhvr>
                                    </p:animEffect>
                                  </p:childTnLst>
                                </p:cTn>
                              </p:par>
                              <p:par>
                                <p:cTn id="95" presetID="42" presetClass="path" presetSubtype="0" decel="100000" fill="hold" nodeType="withEffect">
                                  <p:stCondLst>
                                    <p:cond delay="1200"/>
                                  </p:stCondLst>
                                  <p:childTnLst>
                                    <p:animMotion origin="layout" path="M 5E-6 -1.11111E-6 L 0.02435 -1.11111E-6 " pathEditMode="relative" rAng="0" ptsTypes="AA">
                                      <p:cBhvr>
                                        <p:cTn id="96" dur="1500" spd="-100000" fill="hold"/>
                                        <p:tgtEl>
                                          <p:spTgt spid="39"/>
                                        </p:tgtEl>
                                        <p:attrNameLst>
                                          <p:attrName>ppt_x</p:attrName>
                                          <p:attrName>ppt_y</p:attrName>
                                        </p:attrNameLst>
                                      </p:cBhvr>
                                      <p:rCtr x="1211" y="0"/>
                                    </p:animMotion>
                                  </p:childTnLst>
                                </p:cTn>
                              </p:par>
                              <p:par>
                                <p:cTn id="97" presetID="10" presetClass="entr" presetSubtype="0" fill="hold" nodeType="withEffect">
                                  <p:stCondLst>
                                    <p:cond delay="1100"/>
                                  </p:stCondLst>
                                  <p:childTnLst>
                                    <p:set>
                                      <p:cBhvr>
                                        <p:cTn id="98" dur="1" fill="hold">
                                          <p:stCondLst>
                                            <p:cond delay="0"/>
                                          </p:stCondLst>
                                        </p:cTn>
                                        <p:tgtEl>
                                          <p:spTgt spid="40"/>
                                        </p:tgtEl>
                                        <p:attrNameLst>
                                          <p:attrName>style.visibility</p:attrName>
                                        </p:attrNameLst>
                                      </p:cBhvr>
                                      <p:to>
                                        <p:strVal val="visible"/>
                                      </p:to>
                                    </p:set>
                                    <p:animEffect transition="in" filter="fade">
                                      <p:cBhvr>
                                        <p:cTn id="99" dur="1000"/>
                                        <p:tgtEl>
                                          <p:spTgt spid="40"/>
                                        </p:tgtEl>
                                      </p:cBhvr>
                                    </p:animEffect>
                                  </p:childTnLst>
                                </p:cTn>
                              </p:par>
                              <p:par>
                                <p:cTn id="100" presetID="42" presetClass="path" presetSubtype="0" decel="100000" fill="hold" nodeType="withEffect">
                                  <p:stCondLst>
                                    <p:cond delay="1100"/>
                                  </p:stCondLst>
                                  <p:childTnLst>
                                    <p:animMotion origin="layout" path="M 3.54167E-6 -3.7037E-7 L -0.02435 -0.00023 " pathEditMode="relative" rAng="0" ptsTypes="AA">
                                      <p:cBhvr>
                                        <p:cTn id="101" dur="1500" spd="-100000" fill="hold"/>
                                        <p:tgtEl>
                                          <p:spTgt spid="40"/>
                                        </p:tgtEl>
                                        <p:attrNameLst>
                                          <p:attrName>ppt_x</p:attrName>
                                          <p:attrName>ppt_y</p:attrName>
                                        </p:attrNameLst>
                                      </p:cBhvr>
                                      <p:rCtr x="-1224"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6" grpId="0" animBg="1"/>
      <p:bldP spid="98" grpId="0" animBg="1"/>
      <p:bldP spid="99" grpId="0" animBg="1"/>
      <p:bldP spid="100" grpId="0" animBg="1"/>
      <p:bldP spid="47" grpId="0"/>
      <p:bldP spid="47" grpId="1"/>
      <p:bldP spid="44" grpId="0" animBg="1"/>
      <p:bldP spid="59" grpId="0"/>
      <p:bldP spid="59" grpId="1"/>
      <p:bldP spid="1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a:extLst>
              <a:ext uri="{FF2B5EF4-FFF2-40B4-BE49-F238E27FC236}">
                <a16:creationId xmlns:a16="http://schemas.microsoft.com/office/drawing/2014/main" id="{765470DC-BD2C-2F4A-91E2-8381BDE08CA2}"/>
              </a:ext>
            </a:extLst>
          </p:cNvPr>
          <p:cNvPicPr>
            <a:picLocks noChangeAspect="1"/>
          </p:cNvPicPr>
          <p:nvPr/>
        </p:nvPicPr>
        <p:blipFill>
          <a:blip r:embed="rId3"/>
          <a:stretch>
            <a:fillRect/>
          </a:stretch>
        </p:blipFill>
        <p:spPr>
          <a:xfrm>
            <a:off x="6497305" y="2310285"/>
            <a:ext cx="815725" cy="815725"/>
          </a:xfrm>
          <a:prstGeom prst="rect">
            <a:avLst/>
          </a:prstGeom>
        </p:spPr>
      </p:pic>
      <p:pic>
        <p:nvPicPr>
          <p:cNvPr id="128" name="Picture 127">
            <a:extLst>
              <a:ext uri="{FF2B5EF4-FFF2-40B4-BE49-F238E27FC236}">
                <a16:creationId xmlns:a16="http://schemas.microsoft.com/office/drawing/2014/main" id="{B59E48EA-E4DF-7C42-8D5F-E70D0C635B3B}"/>
              </a:ext>
            </a:extLst>
          </p:cNvPr>
          <p:cNvPicPr>
            <a:picLocks noChangeAspect="1"/>
          </p:cNvPicPr>
          <p:nvPr/>
        </p:nvPicPr>
        <p:blipFill>
          <a:blip r:embed="rId4"/>
          <a:srcRect/>
          <a:stretch/>
        </p:blipFill>
        <p:spPr>
          <a:xfrm>
            <a:off x="8416028" y="2339149"/>
            <a:ext cx="1449758" cy="757996"/>
          </a:xfrm>
          <a:prstGeom prst="rect">
            <a:avLst/>
          </a:prstGeom>
        </p:spPr>
      </p:pic>
      <p:pic>
        <p:nvPicPr>
          <p:cNvPr id="144" name="Picture 143">
            <a:extLst>
              <a:ext uri="{FF2B5EF4-FFF2-40B4-BE49-F238E27FC236}">
                <a16:creationId xmlns:a16="http://schemas.microsoft.com/office/drawing/2014/main" id="{7CE94E81-BAEE-2243-BE73-614C4DA39E4F}"/>
              </a:ext>
            </a:extLst>
          </p:cNvPr>
          <p:cNvPicPr>
            <a:picLocks noChangeAspect="1"/>
          </p:cNvPicPr>
          <p:nvPr/>
        </p:nvPicPr>
        <p:blipFill rotWithShape="1">
          <a:blip r:embed="rId5"/>
          <a:srcRect l="43027" t="47965" r="-1" b="1"/>
          <a:stretch/>
        </p:blipFill>
        <p:spPr>
          <a:xfrm>
            <a:off x="5245878" y="3289641"/>
            <a:ext cx="6946121" cy="3565311"/>
          </a:xfrm>
          <a:prstGeom prst="rect">
            <a:avLst/>
          </a:prstGeom>
        </p:spPr>
      </p:pic>
      <p:grpSp>
        <p:nvGrpSpPr>
          <p:cNvPr id="34" name="Group 33">
            <a:extLst>
              <a:ext uri="{FF2B5EF4-FFF2-40B4-BE49-F238E27FC236}">
                <a16:creationId xmlns:a16="http://schemas.microsoft.com/office/drawing/2014/main" id="{F3B7F461-B8FE-4044-913B-E394297C6B87}"/>
              </a:ext>
            </a:extLst>
          </p:cNvPr>
          <p:cNvGrpSpPr/>
          <p:nvPr/>
        </p:nvGrpSpPr>
        <p:grpSpPr>
          <a:xfrm>
            <a:off x="1260887" y="2259548"/>
            <a:ext cx="716326" cy="1383076"/>
            <a:chOff x="1293266" y="2259548"/>
            <a:chExt cx="716326" cy="1383076"/>
          </a:xfrm>
        </p:grpSpPr>
        <p:sp>
          <p:nvSpPr>
            <p:cNvPr id="17" name="Rounded Rectangle 16">
              <a:extLst>
                <a:ext uri="{FF2B5EF4-FFF2-40B4-BE49-F238E27FC236}">
                  <a16:creationId xmlns:a16="http://schemas.microsoft.com/office/drawing/2014/main" id="{29DC59DF-B39C-924B-AABE-035D92143836}"/>
                </a:ext>
              </a:extLst>
            </p:cNvPr>
            <p:cNvSpPr/>
            <p:nvPr/>
          </p:nvSpPr>
          <p:spPr>
            <a:xfrm rot="16200000" flipH="1">
              <a:off x="959891" y="2592923"/>
              <a:ext cx="1383076" cy="716326"/>
            </a:xfrm>
            <a:prstGeom prst="roundRect">
              <a:avLst>
                <a:gd name="adj" fmla="val 22499"/>
              </a:avLst>
            </a:prstGeom>
            <a:gradFill>
              <a:gsLst>
                <a:gs pos="27000">
                  <a:schemeClr val="bg2"/>
                </a:gs>
                <a:gs pos="100000">
                  <a:srgbClr val="C00000"/>
                </a:gs>
                <a:gs pos="0">
                  <a:schemeClr val="accent5"/>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400"/>
            </a:p>
          </p:txBody>
        </p:sp>
        <p:sp>
          <p:nvSpPr>
            <p:cNvPr id="42" name="TextBox 41">
              <a:extLst>
                <a:ext uri="{FF2B5EF4-FFF2-40B4-BE49-F238E27FC236}">
                  <a16:creationId xmlns:a16="http://schemas.microsoft.com/office/drawing/2014/main" id="{88A8E250-26E0-4748-96F7-F4B741244224}"/>
                </a:ext>
              </a:extLst>
            </p:cNvPr>
            <p:cNvSpPr txBox="1"/>
            <p:nvPr/>
          </p:nvSpPr>
          <p:spPr>
            <a:xfrm>
              <a:off x="1334674" y="2347408"/>
              <a:ext cx="633507" cy="307777"/>
            </a:xfrm>
            <a:prstGeom prst="rect">
              <a:avLst/>
            </a:prstGeom>
            <a:noFill/>
            <a:effectLst>
              <a:outerShdw blurRad="38100" dist="12700" dir="5400000" algn="t" rotWithShape="0">
                <a:prstClr val="black">
                  <a:alpha val="40000"/>
                </a:prstClr>
              </a:outerShdw>
            </a:effectLst>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solidFill>
                    <a:schemeClr val="bg1">
                      <a:lumMod val="95000"/>
                    </a:schemeClr>
                  </a:solidFill>
                </a:rPr>
                <a:t>1,81</a:t>
              </a:r>
            </a:p>
          </p:txBody>
        </p:sp>
      </p:grpSp>
      <p:grpSp>
        <p:nvGrpSpPr>
          <p:cNvPr id="35" name="Group 34">
            <a:extLst>
              <a:ext uri="{FF2B5EF4-FFF2-40B4-BE49-F238E27FC236}">
                <a16:creationId xmlns:a16="http://schemas.microsoft.com/office/drawing/2014/main" id="{B41C633C-222A-A940-89A2-7B977C3EF243}"/>
              </a:ext>
            </a:extLst>
          </p:cNvPr>
          <p:cNvGrpSpPr/>
          <p:nvPr/>
        </p:nvGrpSpPr>
        <p:grpSpPr>
          <a:xfrm>
            <a:off x="2481334" y="2055864"/>
            <a:ext cx="716328" cy="1586760"/>
            <a:chOff x="2513713" y="2055864"/>
            <a:chExt cx="716328" cy="1586760"/>
          </a:xfrm>
        </p:grpSpPr>
        <p:sp>
          <p:nvSpPr>
            <p:cNvPr id="27" name="Rounded Rectangle 26">
              <a:extLst>
                <a:ext uri="{FF2B5EF4-FFF2-40B4-BE49-F238E27FC236}">
                  <a16:creationId xmlns:a16="http://schemas.microsoft.com/office/drawing/2014/main" id="{821521F0-956B-4049-A385-C8F1CFE78D23}"/>
                </a:ext>
              </a:extLst>
            </p:cNvPr>
            <p:cNvSpPr/>
            <p:nvPr/>
          </p:nvSpPr>
          <p:spPr>
            <a:xfrm rot="16200000" flipH="1">
              <a:off x="2078497" y="2491080"/>
              <a:ext cx="1586760" cy="716328"/>
            </a:xfrm>
            <a:prstGeom prst="roundRect">
              <a:avLst>
                <a:gd name="adj" fmla="val 21306"/>
              </a:avLst>
            </a:prstGeom>
            <a:gradFill>
              <a:gsLst>
                <a:gs pos="27000">
                  <a:schemeClr val="bg2"/>
                </a:gs>
                <a:gs pos="100000">
                  <a:srgbClr val="C00000"/>
                </a:gs>
                <a:gs pos="0">
                  <a:schemeClr val="accent5"/>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400"/>
            </a:p>
          </p:txBody>
        </p:sp>
        <p:sp>
          <p:nvSpPr>
            <p:cNvPr id="43" name="TextBox 42">
              <a:extLst>
                <a:ext uri="{FF2B5EF4-FFF2-40B4-BE49-F238E27FC236}">
                  <a16:creationId xmlns:a16="http://schemas.microsoft.com/office/drawing/2014/main" id="{9BDD3479-C936-104E-ACE4-BF9DC4AF1EFB}"/>
                </a:ext>
              </a:extLst>
            </p:cNvPr>
            <p:cNvSpPr txBox="1"/>
            <p:nvPr/>
          </p:nvSpPr>
          <p:spPr>
            <a:xfrm>
              <a:off x="2555122" y="2153431"/>
              <a:ext cx="633507" cy="307777"/>
            </a:xfrm>
            <a:prstGeom prst="rect">
              <a:avLst/>
            </a:prstGeom>
            <a:noFill/>
            <a:effectLst>
              <a:outerShdw blurRad="38100" dist="12700" dir="5400000" algn="t" rotWithShape="0">
                <a:prstClr val="black">
                  <a:alpha val="40000"/>
                </a:prstClr>
              </a:outerShdw>
            </a:effectLst>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solidFill>
                    <a:schemeClr val="bg1">
                      <a:lumMod val="95000"/>
                    </a:schemeClr>
                  </a:solidFill>
                </a:rPr>
                <a:t>2,01</a:t>
              </a:r>
            </a:p>
          </p:txBody>
        </p:sp>
      </p:grpSp>
      <p:pic>
        <p:nvPicPr>
          <p:cNvPr id="55" name="Picture 54">
            <a:extLst>
              <a:ext uri="{FF2B5EF4-FFF2-40B4-BE49-F238E27FC236}">
                <a16:creationId xmlns:a16="http://schemas.microsoft.com/office/drawing/2014/main" id="{CA8D3D8D-6447-C444-AA70-E00BD65A62FF}"/>
              </a:ext>
            </a:extLst>
          </p:cNvPr>
          <p:cNvPicPr>
            <a:picLocks noChangeAspect="1"/>
          </p:cNvPicPr>
          <p:nvPr/>
        </p:nvPicPr>
        <p:blipFill rotWithShape="1">
          <a:blip r:embed="rId5"/>
          <a:srcRect t="46094" r="65724"/>
          <a:stretch/>
        </p:blipFill>
        <p:spPr>
          <a:xfrm>
            <a:off x="0" y="3161397"/>
            <a:ext cx="4178893" cy="3693555"/>
          </a:xfrm>
          <a:prstGeom prst="rect">
            <a:avLst/>
          </a:prstGeom>
        </p:spPr>
      </p:pic>
      <p:grpSp>
        <p:nvGrpSpPr>
          <p:cNvPr id="171" name="Group 170">
            <a:extLst>
              <a:ext uri="{FF2B5EF4-FFF2-40B4-BE49-F238E27FC236}">
                <a16:creationId xmlns:a16="http://schemas.microsoft.com/office/drawing/2014/main" id="{894A8201-C055-8042-992B-4F66642E6D8D}"/>
              </a:ext>
            </a:extLst>
          </p:cNvPr>
          <p:cNvGrpSpPr/>
          <p:nvPr/>
        </p:nvGrpSpPr>
        <p:grpSpPr>
          <a:xfrm>
            <a:off x="1260887" y="4446887"/>
            <a:ext cx="716326" cy="1146193"/>
            <a:chOff x="1260887" y="4446887"/>
            <a:chExt cx="716326" cy="1146193"/>
          </a:xfrm>
        </p:grpSpPr>
        <p:sp>
          <p:nvSpPr>
            <p:cNvPr id="79" name="Rounded Rectangle 78">
              <a:extLst>
                <a:ext uri="{FF2B5EF4-FFF2-40B4-BE49-F238E27FC236}">
                  <a16:creationId xmlns:a16="http://schemas.microsoft.com/office/drawing/2014/main" id="{1BD20A4C-96B3-BC47-AC81-2FD226825229}"/>
                </a:ext>
              </a:extLst>
            </p:cNvPr>
            <p:cNvSpPr/>
            <p:nvPr/>
          </p:nvSpPr>
          <p:spPr>
            <a:xfrm rot="16200000" flipH="1">
              <a:off x="1045953" y="4661821"/>
              <a:ext cx="1146193" cy="716326"/>
            </a:xfrm>
            <a:prstGeom prst="roundRect">
              <a:avLst>
                <a:gd name="adj" fmla="val 18920"/>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83" name="TextBox 82">
              <a:extLst>
                <a:ext uri="{FF2B5EF4-FFF2-40B4-BE49-F238E27FC236}">
                  <a16:creationId xmlns:a16="http://schemas.microsoft.com/office/drawing/2014/main" id="{7BDC22A5-556F-BC49-9FBE-84F8F9CB095E}"/>
                </a:ext>
              </a:extLst>
            </p:cNvPr>
            <p:cNvSpPr txBox="1"/>
            <p:nvPr/>
          </p:nvSpPr>
          <p:spPr>
            <a:xfrm>
              <a:off x="1302295" y="4517655"/>
              <a:ext cx="633507" cy="307777"/>
            </a:xfrm>
            <a:prstGeom prst="rect">
              <a:avLst/>
            </a:prstGeom>
            <a:noFill/>
            <a:effectLst>
              <a:outerShdw blurRad="38100" dist="12700" dir="5400000" algn="t" rotWithShape="0">
                <a:prstClr val="black">
                  <a:alpha val="40000"/>
                </a:prstClr>
              </a:outerShdw>
            </a:effectLst>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solidFill>
                    <a:schemeClr val="bg1">
                      <a:lumMod val="95000"/>
                    </a:schemeClr>
                  </a:solidFill>
                </a:rPr>
                <a:t>0,12</a:t>
              </a:r>
            </a:p>
          </p:txBody>
        </p:sp>
      </p:grpSp>
      <p:grpSp>
        <p:nvGrpSpPr>
          <p:cNvPr id="169" name="Group 168">
            <a:extLst>
              <a:ext uri="{FF2B5EF4-FFF2-40B4-BE49-F238E27FC236}">
                <a16:creationId xmlns:a16="http://schemas.microsoft.com/office/drawing/2014/main" id="{D9B01D52-7BD7-604E-B12D-C1F2C115162C}"/>
              </a:ext>
            </a:extLst>
          </p:cNvPr>
          <p:cNvGrpSpPr/>
          <p:nvPr/>
        </p:nvGrpSpPr>
        <p:grpSpPr>
          <a:xfrm>
            <a:off x="2424441" y="4532641"/>
            <a:ext cx="761747" cy="1060439"/>
            <a:chOff x="2424441" y="4532641"/>
            <a:chExt cx="761747" cy="1060439"/>
          </a:xfrm>
        </p:grpSpPr>
        <p:sp>
          <p:nvSpPr>
            <p:cNvPr id="80" name="Rounded Rectangle 79">
              <a:extLst>
                <a:ext uri="{FF2B5EF4-FFF2-40B4-BE49-F238E27FC236}">
                  <a16:creationId xmlns:a16="http://schemas.microsoft.com/office/drawing/2014/main" id="{1E6E55B1-21FE-C24E-9A41-D0F1613F4E09}"/>
                </a:ext>
              </a:extLst>
            </p:cNvPr>
            <p:cNvSpPr/>
            <p:nvPr/>
          </p:nvSpPr>
          <p:spPr>
            <a:xfrm rot="16200000" flipH="1">
              <a:off x="2275094" y="4704697"/>
              <a:ext cx="1060439" cy="716328"/>
            </a:xfrm>
            <a:prstGeom prst="roundRect">
              <a:avLst>
                <a:gd name="adj" fmla="val 17727"/>
              </a:avLst>
            </a:pr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84" name="TextBox 83">
              <a:extLst>
                <a:ext uri="{FF2B5EF4-FFF2-40B4-BE49-F238E27FC236}">
                  <a16:creationId xmlns:a16="http://schemas.microsoft.com/office/drawing/2014/main" id="{7F8DE048-F0BC-8F46-A756-0A3C39127E57}"/>
                </a:ext>
              </a:extLst>
            </p:cNvPr>
            <p:cNvSpPr txBox="1"/>
            <p:nvPr/>
          </p:nvSpPr>
          <p:spPr>
            <a:xfrm>
              <a:off x="2424441" y="4630208"/>
              <a:ext cx="761747" cy="307777"/>
            </a:xfrm>
            <a:prstGeom prst="rect">
              <a:avLst/>
            </a:prstGeom>
            <a:noFill/>
            <a:effectLst>
              <a:outerShdw blurRad="38100" dist="12700" dir="5400000" algn="t" rotWithShape="0">
                <a:prstClr val="black">
                  <a:alpha val="40000"/>
                </a:prstClr>
              </a:outerShdw>
            </a:effectLst>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solidFill>
                    <a:schemeClr val="bg1">
                      <a:lumMod val="95000"/>
                    </a:schemeClr>
                  </a:solidFill>
                </a:rPr>
                <a:t>0,096</a:t>
              </a:r>
            </a:p>
          </p:txBody>
        </p:sp>
      </p:grpSp>
      <p:pic>
        <p:nvPicPr>
          <p:cNvPr id="87" name="Picture 86">
            <a:extLst>
              <a:ext uri="{FF2B5EF4-FFF2-40B4-BE49-F238E27FC236}">
                <a16:creationId xmlns:a16="http://schemas.microsoft.com/office/drawing/2014/main" id="{597D6BFF-2C52-A64E-850B-0B442AB96104}"/>
              </a:ext>
            </a:extLst>
          </p:cNvPr>
          <p:cNvPicPr>
            <a:picLocks noChangeAspect="1"/>
          </p:cNvPicPr>
          <p:nvPr/>
        </p:nvPicPr>
        <p:blipFill rotWithShape="1">
          <a:blip r:embed="rId5"/>
          <a:srcRect l="94" t="79182" r="65630" b="116"/>
          <a:stretch/>
        </p:blipFill>
        <p:spPr>
          <a:xfrm>
            <a:off x="0" y="5436539"/>
            <a:ext cx="4178893" cy="1418413"/>
          </a:xfrm>
          <a:prstGeom prst="rect">
            <a:avLst/>
          </a:prstGeom>
        </p:spPr>
      </p:pic>
      <p:grpSp>
        <p:nvGrpSpPr>
          <p:cNvPr id="56" name="Group 55">
            <a:extLst>
              <a:ext uri="{FF2B5EF4-FFF2-40B4-BE49-F238E27FC236}">
                <a16:creationId xmlns:a16="http://schemas.microsoft.com/office/drawing/2014/main" id="{3BEC33DD-388D-3A41-9B41-09E6B4A696BE}"/>
              </a:ext>
            </a:extLst>
          </p:cNvPr>
          <p:cNvGrpSpPr/>
          <p:nvPr/>
        </p:nvGrpSpPr>
        <p:grpSpPr>
          <a:xfrm>
            <a:off x="0" y="5893180"/>
            <a:ext cx="12192000" cy="964820"/>
            <a:chOff x="0" y="5893180"/>
            <a:chExt cx="12192000" cy="964820"/>
          </a:xfrm>
        </p:grpSpPr>
        <p:sp>
          <p:nvSpPr>
            <p:cNvPr id="57" name="Freeform 56">
              <a:extLst>
                <a:ext uri="{FF2B5EF4-FFF2-40B4-BE49-F238E27FC236}">
                  <a16:creationId xmlns:a16="http://schemas.microsoft.com/office/drawing/2014/main" id="{DCC360C8-A056-C843-8EF1-029BA769E3C2}"/>
                </a:ext>
              </a:extLst>
            </p:cNvPr>
            <p:cNvSpPr/>
            <p:nvPr/>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8" name="Freeform 57">
              <a:extLst>
                <a:ext uri="{FF2B5EF4-FFF2-40B4-BE49-F238E27FC236}">
                  <a16:creationId xmlns:a16="http://schemas.microsoft.com/office/drawing/2014/main" id="{DE473790-B2C3-EB4C-AE1D-ACC53CE600F1}"/>
                </a:ext>
              </a:extLst>
            </p:cNvPr>
            <p:cNvSpPr/>
            <p:nvPr/>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9" name="Picture 58">
              <a:extLst>
                <a:ext uri="{FF2B5EF4-FFF2-40B4-BE49-F238E27FC236}">
                  <a16:creationId xmlns:a16="http://schemas.microsoft.com/office/drawing/2014/main" id="{A584BBF0-A57D-C54E-9E4A-A4C690863329}"/>
                </a:ext>
              </a:extLst>
            </p:cNvPr>
            <p:cNvPicPr>
              <a:picLocks noChangeAspect="1"/>
            </p:cNvPicPr>
            <p:nvPr/>
          </p:nvPicPr>
          <p:blipFill>
            <a:blip r:embed="rId6">
              <a:alphaModFix/>
            </a:blip>
            <a:stretch>
              <a:fillRect/>
            </a:stretch>
          </p:blipFill>
          <p:spPr>
            <a:xfrm>
              <a:off x="10614742" y="6106942"/>
              <a:ext cx="1339696" cy="596839"/>
            </a:xfrm>
            <a:prstGeom prst="rect">
              <a:avLst/>
            </a:prstGeom>
          </p:spPr>
        </p:pic>
      </p:grpSp>
      <p:sp>
        <p:nvSpPr>
          <p:cNvPr id="60" name="TextBox 59">
            <a:extLst>
              <a:ext uri="{FF2B5EF4-FFF2-40B4-BE49-F238E27FC236}">
                <a16:creationId xmlns:a16="http://schemas.microsoft.com/office/drawing/2014/main" id="{5A34AC19-6018-D144-8830-30CC54100FCD}"/>
              </a:ext>
            </a:extLst>
          </p:cNvPr>
          <p:cNvSpPr txBox="1"/>
          <p:nvPr/>
        </p:nvSpPr>
        <p:spPr>
          <a:xfrm>
            <a:off x="865227" y="6410768"/>
            <a:ext cx="3119765"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TÜRKİYE’DE ENERJİ VERİMLİLİĞİ</a:t>
            </a:r>
          </a:p>
        </p:txBody>
      </p:sp>
      <p:sp>
        <p:nvSpPr>
          <p:cNvPr id="61" name="Oval 60">
            <a:extLst>
              <a:ext uri="{FF2B5EF4-FFF2-40B4-BE49-F238E27FC236}">
                <a16:creationId xmlns:a16="http://schemas.microsoft.com/office/drawing/2014/main" id="{793086FF-D22A-094A-9322-CEE09519B6CE}"/>
              </a:ext>
            </a:extLst>
          </p:cNvPr>
          <p:cNvSpPr/>
          <p:nvPr/>
        </p:nvSpPr>
        <p:spPr>
          <a:xfrm>
            <a:off x="450571" y="6378575"/>
            <a:ext cx="344372" cy="344368"/>
          </a:xfrm>
          <a:prstGeom prst="ellipse">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2" name="Foliennummernplatzhalter 7">
            <a:extLst>
              <a:ext uri="{FF2B5EF4-FFF2-40B4-BE49-F238E27FC236}">
                <a16:creationId xmlns:a16="http://schemas.microsoft.com/office/drawing/2014/main" id="{00A580F4-0B99-A547-96DE-691F141FFF7E}"/>
              </a:ext>
            </a:extLst>
          </p:cNvPr>
          <p:cNvSpPr txBox="1">
            <a:spLocks/>
          </p:cNvSpPr>
          <p:nvPr/>
        </p:nvSpPr>
        <p:spPr>
          <a:xfrm>
            <a:off x="424319"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6</a:t>
            </a:fld>
            <a:endParaRPr lang="de-DE" dirty="0"/>
          </a:p>
        </p:txBody>
      </p:sp>
      <p:sp>
        <p:nvSpPr>
          <p:cNvPr id="47" name="TextBox 46">
            <a:extLst>
              <a:ext uri="{FF2B5EF4-FFF2-40B4-BE49-F238E27FC236}">
                <a16:creationId xmlns:a16="http://schemas.microsoft.com/office/drawing/2014/main" id="{E00EE4E8-E997-5A4A-9BD9-A94A700829D2}"/>
              </a:ext>
            </a:extLst>
          </p:cNvPr>
          <p:cNvSpPr txBox="1"/>
          <p:nvPr/>
        </p:nvSpPr>
        <p:spPr>
          <a:xfrm>
            <a:off x="319157" y="324924"/>
            <a:ext cx="3145413"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Strateji ve Hedefler</a:t>
            </a:r>
          </a:p>
        </p:txBody>
      </p:sp>
      <p:cxnSp>
        <p:nvCxnSpPr>
          <p:cNvPr id="48" name="Straight Connector 47">
            <a:extLst>
              <a:ext uri="{FF2B5EF4-FFF2-40B4-BE49-F238E27FC236}">
                <a16:creationId xmlns:a16="http://schemas.microsoft.com/office/drawing/2014/main" id="{7828C929-AAED-7E46-9856-E055A8F5123F}"/>
              </a:ext>
            </a:extLst>
          </p:cNvPr>
          <p:cNvCxnSpPr>
            <a:cxnSpLocks/>
          </p:cNvCxnSpPr>
          <p:nvPr/>
        </p:nvCxnSpPr>
        <p:spPr>
          <a:xfrm>
            <a:off x="0" y="825211"/>
            <a:ext cx="3352800"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9" name="Picture 68" descr="LOGO SHDW.png">
            <a:extLst>
              <a:ext uri="{FF2B5EF4-FFF2-40B4-BE49-F238E27FC236}">
                <a16:creationId xmlns:a16="http://schemas.microsoft.com/office/drawing/2014/main" id="{7D49FCE7-7A36-904A-9161-2C3A4969BE88}"/>
              </a:ext>
            </a:extLst>
          </p:cNvPr>
          <p:cNvPicPr>
            <a:picLocks noChangeAspect="1"/>
          </p:cNvPicPr>
          <p:nvPr/>
        </p:nvPicPr>
        <p:blipFill>
          <a:blip r:embed="rId7">
            <a:alphaModFix amt="58000"/>
            <a:extLst>
              <a:ext uri="{28A0092B-C50C-407E-A947-70E740481C1C}">
                <a14:useLocalDpi xmlns:a14="http://schemas.microsoft.com/office/drawing/2010/main" val="0"/>
              </a:ext>
            </a:extLst>
          </a:blip>
          <a:stretch>
            <a:fillRect/>
          </a:stretch>
        </p:blipFill>
        <p:spPr>
          <a:xfrm rot="16200000">
            <a:off x="2205006" y="3160327"/>
            <a:ext cx="5046912" cy="539819"/>
          </a:xfrm>
          <a:prstGeom prst="rect">
            <a:avLst/>
          </a:prstGeom>
        </p:spPr>
      </p:pic>
      <p:sp>
        <p:nvSpPr>
          <p:cNvPr id="70" name="TextBox 69">
            <a:extLst>
              <a:ext uri="{FF2B5EF4-FFF2-40B4-BE49-F238E27FC236}">
                <a16:creationId xmlns:a16="http://schemas.microsoft.com/office/drawing/2014/main" id="{2AFB31E0-B39A-0B4D-BAA5-19EF8A888D7F}"/>
              </a:ext>
            </a:extLst>
          </p:cNvPr>
          <p:cNvSpPr txBox="1"/>
          <p:nvPr/>
        </p:nvSpPr>
        <p:spPr>
          <a:xfrm>
            <a:off x="880187" y="1349511"/>
            <a:ext cx="2698175" cy="570349"/>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2020"/>
              </a:lnSpc>
            </a:pPr>
            <a:r>
              <a:rPr lang="tr-TR" sz="1300" b="1" spc="0" dirty="0"/>
              <a:t>Kişi Başına Enerji Tüketimi</a:t>
            </a:r>
          </a:p>
          <a:p>
            <a:pPr>
              <a:lnSpc>
                <a:spcPts val="2020"/>
              </a:lnSpc>
            </a:pPr>
            <a:r>
              <a:rPr lang="tr-TR" sz="1100" spc="0" dirty="0"/>
              <a:t>(TEP/Kişi)</a:t>
            </a:r>
          </a:p>
        </p:txBody>
      </p:sp>
      <p:grpSp>
        <p:nvGrpSpPr>
          <p:cNvPr id="101" name="Group 100">
            <a:extLst>
              <a:ext uri="{FF2B5EF4-FFF2-40B4-BE49-F238E27FC236}">
                <a16:creationId xmlns:a16="http://schemas.microsoft.com/office/drawing/2014/main" id="{AE38A0A6-23EA-9248-8609-06D86E9B8731}"/>
              </a:ext>
            </a:extLst>
          </p:cNvPr>
          <p:cNvGrpSpPr/>
          <p:nvPr/>
        </p:nvGrpSpPr>
        <p:grpSpPr>
          <a:xfrm>
            <a:off x="1343975" y="3219078"/>
            <a:ext cx="1770599" cy="246221"/>
            <a:chOff x="1410538" y="3219078"/>
            <a:chExt cx="1770599" cy="246221"/>
          </a:xfrm>
        </p:grpSpPr>
        <p:sp>
          <p:nvSpPr>
            <p:cNvPr id="20" name="TextBox 19">
              <a:extLst>
                <a:ext uri="{FF2B5EF4-FFF2-40B4-BE49-F238E27FC236}">
                  <a16:creationId xmlns:a16="http://schemas.microsoft.com/office/drawing/2014/main" id="{E57F5EF0-DD68-3146-8B24-2052A4102E92}"/>
                </a:ext>
              </a:extLst>
            </p:cNvPr>
            <p:cNvSpPr txBox="1"/>
            <p:nvPr/>
          </p:nvSpPr>
          <p:spPr>
            <a:xfrm>
              <a:off x="1410538" y="3219078"/>
              <a:ext cx="550151" cy="246221"/>
            </a:xfrm>
            <a:prstGeom prst="rect">
              <a:avLst/>
            </a:prstGeom>
            <a:noFill/>
          </p:spPr>
          <p:txBody>
            <a:bodyPr wrap="non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2018</a:t>
              </a:r>
            </a:p>
          </p:txBody>
        </p:sp>
        <p:sp>
          <p:nvSpPr>
            <p:cNvPr id="41" name="TextBox 40">
              <a:extLst>
                <a:ext uri="{FF2B5EF4-FFF2-40B4-BE49-F238E27FC236}">
                  <a16:creationId xmlns:a16="http://schemas.microsoft.com/office/drawing/2014/main" id="{E88E9E02-9392-A84E-8B6B-14703F15F100}"/>
                </a:ext>
              </a:extLst>
            </p:cNvPr>
            <p:cNvSpPr txBox="1"/>
            <p:nvPr/>
          </p:nvSpPr>
          <p:spPr>
            <a:xfrm>
              <a:off x="2630986" y="3219078"/>
              <a:ext cx="550151" cy="246221"/>
            </a:xfrm>
            <a:prstGeom prst="rect">
              <a:avLst/>
            </a:prstGeom>
            <a:noFill/>
          </p:spPr>
          <p:txBody>
            <a:bodyPr wrap="non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2023</a:t>
              </a:r>
            </a:p>
          </p:txBody>
        </p:sp>
      </p:grpSp>
      <p:sp>
        <p:nvSpPr>
          <p:cNvPr id="44" name="Freeform 43">
            <a:extLst>
              <a:ext uri="{FF2B5EF4-FFF2-40B4-BE49-F238E27FC236}">
                <a16:creationId xmlns:a16="http://schemas.microsoft.com/office/drawing/2014/main" id="{56001293-6F26-444C-AB57-A6C76C20704B}"/>
              </a:ext>
            </a:extLst>
          </p:cNvPr>
          <p:cNvSpPr>
            <a:spLocks noChangeArrowheads="1"/>
          </p:cNvSpPr>
          <p:nvPr/>
        </p:nvSpPr>
        <p:spPr bwMode="auto">
          <a:xfrm rot="20372084" flipV="1">
            <a:off x="2080766" y="2336580"/>
            <a:ext cx="297014" cy="193868"/>
          </a:xfrm>
          <a:custGeom>
            <a:avLst/>
            <a:gdLst>
              <a:gd name="connsiteX0" fmla="*/ 710021 w 710021"/>
              <a:gd name="connsiteY0" fmla="*/ 232214 h 463447"/>
              <a:gd name="connsiteX1" fmla="*/ 692781 w 710021"/>
              <a:gd name="connsiteY1" fmla="*/ 193594 h 463447"/>
              <a:gd name="connsiteX2" fmla="*/ 497463 w 710021"/>
              <a:gd name="connsiteY2" fmla="*/ 16044 h 463447"/>
              <a:gd name="connsiteX3" fmla="*/ 396478 w 710021"/>
              <a:gd name="connsiteY3" fmla="*/ 54044 h 463447"/>
              <a:gd name="connsiteX4" fmla="*/ 396478 w 710021"/>
              <a:gd name="connsiteY4" fmla="*/ 131654 h 463447"/>
              <a:gd name="connsiteX5" fmla="*/ 53615 w 710021"/>
              <a:gd name="connsiteY5" fmla="*/ 131654 h 463447"/>
              <a:gd name="connsiteX6" fmla="*/ 0 w 710021"/>
              <a:gd name="connsiteY6" fmla="*/ 180393 h 463447"/>
              <a:gd name="connsiteX7" fmla="*/ 0 w 710021"/>
              <a:gd name="connsiteY7" fmla="*/ 283296 h 463447"/>
              <a:gd name="connsiteX8" fmla="*/ 53615 w 710021"/>
              <a:gd name="connsiteY8" fmla="*/ 332032 h 463447"/>
              <a:gd name="connsiteX9" fmla="*/ 396478 w 710021"/>
              <a:gd name="connsiteY9" fmla="*/ 332031 h 463447"/>
              <a:gd name="connsiteX10" fmla="*/ 396478 w 710021"/>
              <a:gd name="connsiteY10" fmla="*/ 409764 h 463447"/>
              <a:gd name="connsiteX11" fmla="*/ 497463 w 710021"/>
              <a:gd name="connsiteY11" fmla="*/ 447644 h 463447"/>
              <a:gd name="connsiteX12" fmla="*/ 692781 w 710021"/>
              <a:gd name="connsiteY12" fmla="*/ 270091 h 463447"/>
              <a:gd name="connsiteX13" fmla="*/ 710021 w 710021"/>
              <a:gd name="connsiteY13" fmla="*/ 232214 h 46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0021" h="463447">
                <a:moveTo>
                  <a:pt x="710021" y="232214"/>
                </a:moveTo>
                <a:cubicBezTo>
                  <a:pt x="710021" y="218641"/>
                  <a:pt x="704320" y="204822"/>
                  <a:pt x="692781" y="193594"/>
                </a:cubicBezTo>
                <a:lnTo>
                  <a:pt x="497463" y="16044"/>
                </a:lnTo>
                <a:cubicBezTo>
                  <a:pt x="460273" y="-18135"/>
                  <a:pt x="396478" y="5926"/>
                  <a:pt x="396478" y="54044"/>
                </a:cubicBezTo>
                <a:lnTo>
                  <a:pt x="396478" y="131654"/>
                </a:lnTo>
                <a:lnTo>
                  <a:pt x="53615" y="131654"/>
                </a:lnTo>
                <a:cubicBezTo>
                  <a:pt x="24160" y="131654"/>
                  <a:pt x="0" y="153618"/>
                  <a:pt x="0" y="180393"/>
                </a:cubicBezTo>
                <a:lnTo>
                  <a:pt x="0" y="283296"/>
                </a:lnTo>
                <a:cubicBezTo>
                  <a:pt x="0" y="310193"/>
                  <a:pt x="24160" y="332032"/>
                  <a:pt x="53615" y="332032"/>
                </a:cubicBezTo>
                <a:lnTo>
                  <a:pt x="396478" y="332031"/>
                </a:lnTo>
                <a:lnTo>
                  <a:pt x="396478" y="409764"/>
                </a:lnTo>
                <a:cubicBezTo>
                  <a:pt x="396478" y="457390"/>
                  <a:pt x="460273" y="481451"/>
                  <a:pt x="497463" y="447644"/>
                </a:cubicBezTo>
                <a:lnTo>
                  <a:pt x="692781" y="270091"/>
                </a:lnTo>
                <a:cubicBezTo>
                  <a:pt x="704320" y="259604"/>
                  <a:pt x="710021" y="246033"/>
                  <a:pt x="710021" y="232214"/>
                </a:cubicBezTo>
                <a:close/>
              </a:path>
            </a:pathLst>
          </a:custGeom>
          <a:gradFill>
            <a:gsLst>
              <a:gs pos="43000">
                <a:schemeClr val="bg2"/>
              </a:gs>
              <a:gs pos="100000">
                <a:srgbClr val="C00000">
                  <a:lumMod val="56000"/>
                  <a:lumOff val="44000"/>
                </a:srgbClr>
              </a:gs>
              <a:gs pos="1000">
                <a:schemeClr val="accent5"/>
              </a:gs>
            </a:gsLst>
            <a:lin ang="156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lt1"/>
              </a:solidFill>
            </a:endParaRPr>
          </a:p>
        </p:txBody>
      </p:sp>
      <p:cxnSp>
        <p:nvCxnSpPr>
          <p:cNvPr id="18" name="Straight Connector 17">
            <a:extLst>
              <a:ext uri="{FF2B5EF4-FFF2-40B4-BE49-F238E27FC236}">
                <a16:creationId xmlns:a16="http://schemas.microsoft.com/office/drawing/2014/main" id="{049B322A-8769-2447-9A12-343A56F58FA0}"/>
              </a:ext>
            </a:extLst>
          </p:cNvPr>
          <p:cNvCxnSpPr>
            <a:cxnSpLocks/>
          </p:cNvCxnSpPr>
          <p:nvPr/>
        </p:nvCxnSpPr>
        <p:spPr>
          <a:xfrm>
            <a:off x="1005253" y="3161397"/>
            <a:ext cx="2448042" cy="0"/>
          </a:xfrm>
          <a:prstGeom prst="line">
            <a:avLst/>
          </a:prstGeom>
          <a:ln w="38100" cap="rnd">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0ECBA1A-7172-1146-82E5-9294E840CBDF}"/>
              </a:ext>
            </a:extLst>
          </p:cNvPr>
          <p:cNvSpPr txBox="1"/>
          <p:nvPr/>
        </p:nvSpPr>
        <p:spPr>
          <a:xfrm>
            <a:off x="1330631" y="3663127"/>
            <a:ext cx="1797287" cy="570349"/>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2020"/>
              </a:lnSpc>
            </a:pPr>
            <a:r>
              <a:rPr lang="tr-TR" sz="1300" b="1" spc="0" dirty="0"/>
              <a:t>Enerji Yoğunluğu</a:t>
            </a:r>
          </a:p>
          <a:p>
            <a:pPr>
              <a:lnSpc>
                <a:spcPts val="2020"/>
              </a:lnSpc>
            </a:pPr>
            <a:r>
              <a:rPr lang="tr-TR" sz="1100" spc="0" dirty="0"/>
              <a:t>(TEP/1.000 Dolar)</a:t>
            </a:r>
          </a:p>
        </p:txBody>
      </p:sp>
      <p:grpSp>
        <p:nvGrpSpPr>
          <p:cNvPr id="102" name="Group 101">
            <a:extLst>
              <a:ext uri="{FF2B5EF4-FFF2-40B4-BE49-F238E27FC236}">
                <a16:creationId xmlns:a16="http://schemas.microsoft.com/office/drawing/2014/main" id="{2E4BF48C-5812-124D-AD05-DCA4297D8C85}"/>
              </a:ext>
            </a:extLst>
          </p:cNvPr>
          <p:cNvGrpSpPr/>
          <p:nvPr/>
        </p:nvGrpSpPr>
        <p:grpSpPr>
          <a:xfrm>
            <a:off x="1343975" y="5498510"/>
            <a:ext cx="1770599" cy="246221"/>
            <a:chOff x="1410538" y="5498510"/>
            <a:chExt cx="1770599" cy="246221"/>
          </a:xfrm>
        </p:grpSpPr>
        <p:sp>
          <p:nvSpPr>
            <p:cNvPr id="81" name="TextBox 80">
              <a:extLst>
                <a:ext uri="{FF2B5EF4-FFF2-40B4-BE49-F238E27FC236}">
                  <a16:creationId xmlns:a16="http://schemas.microsoft.com/office/drawing/2014/main" id="{39ECAD60-FCE0-1F4A-A95F-DA73FA768D16}"/>
                </a:ext>
              </a:extLst>
            </p:cNvPr>
            <p:cNvSpPr txBox="1"/>
            <p:nvPr/>
          </p:nvSpPr>
          <p:spPr>
            <a:xfrm>
              <a:off x="1410538" y="5498510"/>
              <a:ext cx="550151" cy="246221"/>
            </a:xfrm>
            <a:prstGeom prst="rect">
              <a:avLst/>
            </a:prstGeom>
            <a:noFill/>
          </p:spPr>
          <p:txBody>
            <a:bodyPr wrap="non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2018</a:t>
              </a:r>
            </a:p>
          </p:txBody>
        </p:sp>
        <p:sp>
          <p:nvSpPr>
            <p:cNvPr id="82" name="TextBox 81">
              <a:extLst>
                <a:ext uri="{FF2B5EF4-FFF2-40B4-BE49-F238E27FC236}">
                  <a16:creationId xmlns:a16="http://schemas.microsoft.com/office/drawing/2014/main" id="{41442CC4-45E6-AE43-AD2C-E5F5CC4BE32B}"/>
                </a:ext>
              </a:extLst>
            </p:cNvPr>
            <p:cNvSpPr txBox="1"/>
            <p:nvPr/>
          </p:nvSpPr>
          <p:spPr>
            <a:xfrm>
              <a:off x="2630986" y="5498510"/>
              <a:ext cx="550151" cy="246221"/>
            </a:xfrm>
            <a:prstGeom prst="rect">
              <a:avLst/>
            </a:prstGeom>
            <a:noFill/>
          </p:spPr>
          <p:txBody>
            <a:bodyPr wrap="none" rtlCol="0" anchor="t"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000" b="1" spc="0" dirty="0"/>
                <a:t>2023</a:t>
              </a:r>
            </a:p>
          </p:txBody>
        </p:sp>
      </p:grpSp>
      <p:sp>
        <p:nvSpPr>
          <p:cNvPr id="85" name="Freeform 84">
            <a:extLst>
              <a:ext uri="{FF2B5EF4-FFF2-40B4-BE49-F238E27FC236}">
                <a16:creationId xmlns:a16="http://schemas.microsoft.com/office/drawing/2014/main" id="{9ABE4E05-98F0-5F44-BCCF-D3687B0F3A48}"/>
              </a:ext>
            </a:extLst>
          </p:cNvPr>
          <p:cNvSpPr>
            <a:spLocks noChangeArrowheads="1"/>
          </p:cNvSpPr>
          <p:nvPr/>
        </p:nvSpPr>
        <p:spPr bwMode="auto">
          <a:xfrm rot="1227916">
            <a:off x="2080766" y="4616012"/>
            <a:ext cx="297014" cy="193868"/>
          </a:xfrm>
          <a:custGeom>
            <a:avLst/>
            <a:gdLst>
              <a:gd name="connsiteX0" fmla="*/ 710021 w 710021"/>
              <a:gd name="connsiteY0" fmla="*/ 232214 h 463447"/>
              <a:gd name="connsiteX1" fmla="*/ 692781 w 710021"/>
              <a:gd name="connsiteY1" fmla="*/ 193594 h 463447"/>
              <a:gd name="connsiteX2" fmla="*/ 497463 w 710021"/>
              <a:gd name="connsiteY2" fmla="*/ 16044 h 463447"/>
              <a:gd name="connsiteX3" fmla="*/ 396478 w 710021"/>
              <a:gd name="connsiteY3" fmla="*/ 54044 h 463447"/>
              <a:gd name="connsiteX4" fmla="*/ 396478 w 710021"/>
              <a:gd name="connsiteY4" fmla="*/ 131654 h 463447"/>
              <a:gd name="connsiteX5" fmla="*/ 53615 w 710021"/>
              <a:gd name="connsiteY5" fmla="*/ 131654 h 463447"/>
              <a:gd name="connsiteX6" fmla="*/ 0 w 710021"/>
              <a:gd name="connsiteY6" fmla="*/ 180393 h 463447"/>
              <a:gd name="connsiteX7" fmla="*/ 0 w 710021"/>
              <a:gd name="connsiteY7" fmla="*/ 283296 h 463447"/>
              <a:gd name="connsiteX8" fmla="*/ 53615 w 710021"/>
              <a:gd name="connsiteY8" fmla="*/ 332032 h 463447"/>
              <a:gd name="connsiteX9" fmla="*/ 396478 w 710021"/>
              <a:gd name="connsiteY9" fmla="*/ 332031 h 463447"/>
              <a:gd name="connsiteX10" fmla="*/ 396478 w 710021"/>
              <a:gd name="connsiteY10" fmla="*/ 409764 h 463447"/>
              <a:gd name="connsiteX11" fmla="*/ 497463 w 710021"/>
              <a:gd name="connsiteY11" fmla="*/ 447644 h 463447"/>
              <a:gd name="connsiteX12" fmla="*/ 692781 w 710021"/>
              <a:gd name="connsiteY12" fmla="*/ 270091 h 463447"/>
              <a:gd name="connsiteX13" fmla="*/ 710021 w 710021"/>
              <a:gd name="connsiteY13" fmla="*/ 232214 h 46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0021" h="463447">
                <a:moveTo>
                  <a:pt x="710021" y="232214"/>
                </a:moveTo>
                <a:cubicBezTo>
                  <a:pt x="710021" y="218641"/>
                  <a:pt x="704320" y="204822"/>
                  <a:pt x="692781" y="193594"/>
                </a:cubicBezTo>
                <a:lnTo>
                  <a:pt x="497463" y="16044"/>
                </a:lnTo>
                <a:cubicBezTo>
                  <a:pt x="460273" y="-18135"/>
                  <a:pt x="396478" y="5926"/>
                  <a:pt x="396478" y="54044"/>
                </a:cubicBezTo>
                <a:lnTo>
                  <a:pt x="396478" y="131654"/>
                </a:lnTo>
                <a:lnTo>
                  <a:pt x="53615" y="131654"/>
                </a:lnTo>
                <a:cubicBezTo>
                  <a:pt x="24160" y="131654"/>
                  <a:pt x="0" y="153618"/>
                  <a:pt x="0" y="180393"/>
                </a:cubicBezTo>
                <a:lnTo>
                  <a:pt x="0" y="283296"/>
                </a:lnTo>
                <a:cubicBezTo>
                  <a:pt x="0" y="310193"/>
                  <a:pt x="24160" y="332032"/>
                  <a:pt x="53615" y="332032"/>
                </a:cubicBezTo>
                <a:lnTo>
                  <a:pt x="396478" y="332031"/>
                </a:lnTo>
                <a:lnTo>
                  <a:pt x="396478" y="409764"/>
                </a:lnTo>
                <a:cubicBezTo>
                  <a:pt x="396478" y="457390"/>
                  <a:pt x="460273" y="481451"/>
                  <a:pt x="497463" y="447644"/>
                </a:cubicBezTo>
                <a:lnTo>
                  <a:pt x="692781" y="270091"/>
                </a:lnTo>
                <a:cubicBezTo>
                  <a:pt x="704320" y="259604"/>
                  <a:pt x="710021" y="246033"/>
                  <a:pt x="710021" y="232214"/>
                </a:cubicBezTo>
                <a:close/>
              </a:path>
            </a:pathLst>
          </a:custGeom>
          <a:gradFill>
            <a:gsLst>
              <a:gs pos="60000">
                <a:schemeClr val="accent3"/>
              </a:gs>
              <a:gs pos="0">
                <a:schemeClr val="accent4"/>
              </a:gs>
              <a:gs pos="100000">
                <a:schemeClr val="accent2"/>
              </a:gs>
            </a:gsLst>
            <a:lin ang="66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cxnSp>
        <p:nvCxnSpPr>
          <p:cNvPr id="86" name="Straight Connector 85">
            <a:extLst>
              <a:ext uri="{FF2B5EF4-FFF2-40B4-BE49-F238E27FC236}">
                <a16:creationId xmlns:a16="http://schemas.microsoft.com/office/drawing/2014/main" id="{BD3CC329-E892-9041-B465-4CBC44766B3B}"/>
              </a:ext>
            </a:extLst>
          </p:cNvPr>
          <p:cNvCxnSpPr>
            <a:cxnSpLocks/>
          </p:cNvCxnSpPr>
          <p:nvPr/>
        </p:nvCxnSpPr>
        <p:spPr>
          <a:xfrm>
            <a:off x="1005253" y="5440829"/>
            <a:ext cx="2448042" cy="0"/>
          </a:xfrm>
          <a:prstGeom prst="line">
            <a:avLst/>
          </a:prstGeom>
          <a:ln w="38100" cap="rnd">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B309472B-95AB-C34E-8563-77B2C006F78C}"/>
              </a:ext>
            </a:extLst>
          </p:cNvPr>
          <p:cNvSpPr txBox="1"/>
          <p:nvPr/>
        </p:nvSpPr>
        <p:spPr>
          <a:xfrm rot="16200000">
            <a:off x="-274994" y="4375261"/>
            <a:ext cx="1739579" cy="43088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sz="1100" b="1" spc="0" dirty="0"/>
              <a:t>11. Geliştirme Planı</a:t>
            </a:r>
          </a:p>
          <a:p>
            <a:pPr>
              <a:lnSpc>
                <a:spcPct val="100000"/>
              </a:lnSpc>
            </a:pPr>
            <a:r>
              <a:rPr lang="tr-TR" sz="1100" b="1" spc="0" dirty="0"/>
              <a:t>(2018 - 2023)</a:t>
            </a:r>
          </a:p>
        </p:txBody>
      </p:sp>
      <p:sp>
        <p:nvSpPr>
          <p:cNvPr id="103" name="Rectangle 102">
            <a:extLst>
              <a:ext uri="{FF2B5EF4-FFF2-40B4-BE49-F238E27FC236}">
                <a16:creationId xmlns:a16="http://schemas.microsoft.com/office/drawing/2014/main" id="{427742A0-736C-8A43-AEE2-CF49F87CAC01}"/>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4" name="Picture 103" descr="LOGO SHDW.png">
            <a:extLst>
              <a:ext uri="{FF2B5EF4-FFF2-40B4-BE49-F238E27FC236}">
                <a16:creationId xmlns:a16="http://schemas.microsoft.com/office/drawing/2014/main" id="{C1F785B5-7EC9-F54E-98EF-A5A0F5045D01}"/>
              </a:ext>
            </a:extLst>
          </p:cNvPr>
          <p:cNvPicPr>
            <a:picLocks noChangeAspect="1"/>
          </p:cNvPicPr>
          <p:nvPr/>
        </p:nvPicPr>
        <p:blipFill>
          <a:blip r:embed="rId7">
            <a:alphaModFix amt="58000"/>
            <a:extLst>
              <a:ext uri="{28A0092B-C50C-407E-A947-70E740481C1C}">
                <a14:useLocalDpi xmlns:a14="http://schemas.microsoft.com/office/drawing/2010/main" val="0"/>
              </a:ext>
            </a:extLst>
          </a:blip>
          <a:stretch>
            <a:fillRect/>
          </a:stretch>
        </p:blipFill>
        <p:spPr>
          <a:xfrm>
            <a:off x="5676057" y="1745643"/>
            <a:ext cx="4976200" cy="539819"/>
          </a:xfrm>
          <a:prstGeom prst="rect">
            <a:avLst/>
          </a:prstGeom>
        </p:spPr>
      </p:pic>
      <p:grpSp>
        <p:nvGrpSpPr>
          <p:cNvPr id="105" name="Group 104">
            <a:extLst>
              <a:ext uri="{FF2B5EF4-FFF2-40B4-BE49-F238E27FC236}">
                <a16:creationId xmlns:a16="http://schemas.microsoft.com/office/drawing/2014/main" id="{AA4F457A-C4BD-5140-96FE-824537B06B21}"/>
              </a:ext>
            </a:extLst>
          </p:cNvPr>
          <p:cNvGrpSpPr/>
          <p:nvPr/>
        </p:nvGrpSpPr>
        <p:grpSpPr>
          <a:xfrm>
            <a:off x="5602804" y="1284453"/>
            <a:ext cx="5122706" cy="468304"/>
            <a:chOff x="3534647" y="1273623"/>
            <a:chExt cx="5122706" cy="468304"/>
          </a:xfrm>
        </p:grpSpPr>
        <p:sp>
          <p:nvSpPr>
            <p:cNvPr id="106" name="Rounded Rectangle 105">
              <a:extLst>
                <a:ext uri="{FF2B5EF4-FFF2-40B4-BE49-F238E27FC236}">
                  <a16:creationId xmlns:a16="http://schemas.microsoft.com/office/drawing/2014/main" id="{997402DD-CC60-6846-8D4D-619DCAE94A2A}"/>
                </a:ext>
              </a:extLst>
            </p:cNvPr>
            <p:cNvSpPr/>
            <p:nvPr/>
          </p:nvSpPr>
          <p:spPr>
            <a:xfrm>
              <a:off x="3534647" y="1273623"/>
              <a:ext cx="5122706" cy="468304"/>
            </a:xfrm>
            <a:prstGeom prst="roundRect">
              <a:avLst>
                <a:gd name="adj" fmla="val 50000"/>
              </a:avLst>
            </a:prstGeom>
            <a:gradFill>
              <a:gsLst>
                <a:gs pos="100000">
                  <a:schemeClr val="bg1">
                    <a:lumMod val="75000"/>
                  </a:schemeClr>
                </a:gs>
                <a:gs pos="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07" name="TextBox 106">
              <a:extLst>
                <a:ext uri="{FF2B5EF4-FFF2-40B4-BE49-F238E27FC236}">
                  <a16:creationId xmlns:a16="http://schemas.microsoft.com/office/drawing/2014/main" id="{B2509251-F101-BA4B-8B3A-0222D1204269}"/>
                </a:ext>
              </a:extLst>
            </p:cNvPr>
            <p:cNvSpPr txBox="1"/>
            <p:nvPr/>
          </p:nvSpPr>
          <p:spPr>
            <a:xfrm>
              <a:off x="3749052" y="1354832"/>
              <a:ext cx="4693914" cy="307777"/>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tr-TR" b="1" spc="0" dirty="0"/>
                <a:t>İklim Değişikliği ve Uluslararası Müzakereler</a:t>
              </a:r>
            </a:p>
          </p:txBody>
        </p:sp>
      </p:grpSp>
      <p:pic>
        <p:nvPicPr>
          <p:cNvPr id="121" name="Picture 120">
            <a:extLst>
              <a:ext uri="{FF2B5EF4-FFF2-40B4-BE49-F238E27FC236}">
                <a16:creationId xmlns:a16="http://schemas.microsoft.com/office/drawing/2014/main" id="{D2C3DB63-74F3-574A-9AFA-5CDC02F7A7A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 contrast="10000"/>
                    </a14:imgEffect>
                  </a14:imgLayer>
                </a14:imgProps>
              </a:ext>
            </a:extLst>
          </a:blip>
          <a:stretch>
            <a:fillRect/>
          </a:stretch>
        </p:blipFill>
        <p:spPr>
          <a:xfrm>
            <a:off x="6204507" y="4025170"/>
            <a:ext cx="3919300" cy="1492402"/>
          </a:xfrm>
          <a:prstGeom prst="rect">
            <a:avLst/>
          </a:prstGeom>
          <a:effectLst>
            <a:outerShdw blurRad="139700" dist="101600" dir="5400000" algn="t" rotWithShape="0">
              <a:prstClr val="black">
                <a:alpha val="25000"/>
              </a:prstClr>
            </a:outerShdw>
          </a:effectLst>
        </p:spPr>
      </p:pic>
      <p:sp>
        <p:nvSpPr>
          <p:cNvPr id="127" name="TextBox 126">
            <a:extLst>
              <a:ext uri="{FF2B5EF4-FFF2-40B4-BE49-F238E27FC236}">
                <a16:creationId xmlns:a16="http://schemas.microsoft.com/office/drawing/2014/main" id="{E48B178C-62F5-2143-9006-F89C496D45C4}"/>
              </a:ext>
            </a:extLst>
          </p:cNvPr>
          <p:cNvSpPr txBox="1"/>
          <p:nvPr/>
        </p:nvSpPr>
        <p:spPr>
          <a:xfrm>
            <a:off x="6049741" y="3242260"/>
            <a:ext cx="1710853" cy="483274"/>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1640"/>
              </a:lnSpc>
            </a:pPr>
            <a:r>
              <a:rPr lang="tr-TR" sz="1200" spc="0" dirty="0"/>
              <a:t>2004’te özel</a:t>
            </a:r>
          </a:p>
          <a:p>
            <a:pPr>
              <a:lnSpc>
                <a:spcPts val="1640"/>
              </a:lnSpc>
            </a:pPr>
            <a:r>
              <a:rPr lang="tr-TR" sz="1200" spc="0" dirty="0"/>
              <a:t>koşullarla imzalandı</a:t>
            </a:r>
          </a:p>
        </p:txBody>
      </p:sp>
      <p:sp>
        <p:nvSpPr>
          <p:cNvPr id="129" name="TextBox 128">
            <a:extLst>
              <a:ext uri="{FF2B5EF4-FFF2-40B4-BE49-F238E27FC236}">
                <a16:creationId xmlns:a16="http://schemas.microsoft.com/office/drawing/2014/main" id="{47B1AE3E-9CE8-1F4C-BFF1-64BFCC8950D8}"/>
              </a:ext>
            </a:extLst>
          </p:cNvPr>
          <p:cNvSpPr txBox="1"/>
          <p:nvPr/>
        </p:nvSpPr>
        <p:spPr>
          <a:xfrm>
            <a:off x="8300581" y="3242260"/>
            <a:ext cx="1680653" cy="483274"/>
          </a:xfrm>
          <a:prstGeom prst="rect">
            <a:avLst/>
          </a:prstGeom>
          <a:noFill/>
        </p:spPr>
        <p:txBody>
          <a:bodyPr wrap="none" rtlCol="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1640"/>
              </a:lnSpc>
            </a:pPr>
            <a:r>
              <a:rPr lang="tr-TR" sz="1200" spc="0" dirty="0"/>
              <a:t>2016’da imzalandı</a:t>
            </a:r>
          </a:p>
          <a:p>
            <a:pPr>
              <a:lnSpc>
                <a:spcPts val="1640"/>
              </a:lnSpc>
            </a:pPr>
            <a:r>
              <a:rPr lang="tr-TR" sz="1200" spc="0" dirty="0"/>
              <a:t>ancak onaylanmadı</a:t>
            </a:r>
          </a:p>
        </p:txBody>
      </p:sp>
      <p:sp>
        <p:nvSpPr>
          <p:cNvPr id="139" name="TextBox 138">
            <a:extLst>
              <a:ext uri="{FF2B5EF4-FFF2-40B4-BE49-F238E27FC236}">
                <a16:creationId xmlns:a16="http://schemas.microsoft.com/office/drawing/2014/main" id="{B9E187D0-0B9A-FA45-8078-66A580F7AFDE}"/>
              </a:ext>
            </a:extLst>
          </p:cNvPr>
          <p:cNvSpPr txBox="1"/>
          <p:nvPr/>
        </p:nvSpPr>
        <p:spPr>
          <a:xfrm>
            <a:off x="6597071" y="4469075"/>
            <a:ext cx="3134191" cy="460895"/>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1520"/>
              </a:lnSpc>
            </a:pPr>
            <a:r>
              <a:rPr lang="tr-TR" sz="1200" b="1" spc="0" dirty="0"/>
              <a:t>*Paris Anlaşması'nı onaylamamış </a:t>
            </a:r>
          </a:p>
          <a:p>
            <a:pPr>
              <a:lnSpc>
                <a:spcPts val="1520"/>
              </a:lnSpc>
            </a:pPr>
            <a:r>
              <a:rPr lang="tr-TR" sz="1200" b="1" spc="0" dirty="0"/>
              <a:t>olan tek G20 ülkesiyiz</a:t>
            </a:r>
          </a:p>
        </p:txBody>
      </p:sp>
    </p:spTree>
    <p:extLst>
      <p:ext uri="{BB962C8B-B14F-4D97-AF65-F5344CB8AC3E}">
        <p14:creationId xmlns:p14="http://schemas.microsoft.com/office/powerpoint/2010/main" val="389816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par>
                                <p:cTn id="8" presetID="42" presetClass="path" presetSubtype="0" decel="100000" fill="hold" grpId="1" nodeType="withEffect">
                                  <p:stCondLst>
                                    <p:cond delay="1200"/>
                                  </p:stCondLst>
                                  <p:childTnLst>
                                    <p:animMotion origin="layout" path="M 1.875E-6 -2.96296E-6 L -0.02435 -0.00023 " pathEditMode="relative" rAng="0" ptsTypes="AA">
                                      <p:cBhvr>
                                        <p:cTn id="9" dur="1500" spd="-100000" fill="hold"/>
                                        <p:tgtEl>
                                          <p:spTgt spid="90"/>
                                        </p:tgtEl>
                                        <p:attrNameLst>
                                          <p:attrName>ppt_x</p:attrName>
                                          <p:attrName>ppt_y</p:attrName>
                                        </p:attrNameLst>
                                      </p:cBhvr>
                                      <p:rCtr x="-1224" y="-23"/>
                                    </p:animMotion>
                                  </p:childTnLst>
                                </p:cTn>
                              </p:par>
                              <p:par>
                                <p:cTn id="10" presetID="10"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childTnLst>
                                </p:cTn>
                              </p:par>
                              <p:par>
                                <p:cTn id="13" presetID="42" presetClass="path" presetSubtype="0" decel="100000" fill="hold" grpId="1" nodeType="withEffect">
                                  <p:stCondLst>
                                    <p:cond delay="0"/>
                                  </p:stCondLst>
                                  <p:childTnLst>
                                    <p:animMotion origin="layout" path="M -2.5E-6 4.07407E-6 L -2.5E-6 0.03541 " pathEditMode="relative" rAng="0" ptsTypes="AA">
                                      <p:cBhvr>
                                        <p:cTn id="14" dur="1000" spd="-100000" fill="hold"/>
                                        <p:tgtEl>
                                          <p:spTgt spid="70"/>
                                        </p:tgtEl>
                                        <p:attrNameLst>
                                          <p:attrName>ppt_x</p:attrName>
                                          <p:attrName>ppt_y</p:attrName>
                                        </p:attrNameLst>
                                      </p:cBhvr>
                                      <p:rCtr x="0" y="1759"/>
                                    </p:animMotion>
                                  </p:childTnLst>
                                </p:cTn>
                              </p:par>
                              <p:par>
                                <p:cTn id="15" presetID="2" presetClass="entr" presetSubtype="4" accel="50000" decel="5000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2500" fill="hold"/>
                                        <p:tgtEl>
                                          <p:spTgt spid="34"/>
                                        </p:tgtEl>
                                        <p:attrNameLst>
                                          <p:attrName>ppt_x</p:attrName>
                                        </p:attrNameLst>
                                      </p:cBhvr>
                                      <p:tavLst>
                                        <p:tav tm="0">
                                          <p:val>
                                            <p:strVal val="#ppt_x"/>
                                          </p:val>
                                        </p:tav>
                                        <p:tav tm="100000">
                                          <p:val>
                                            <p:strVal val="#ppt_x"/>
                                          </p:val>
                                        </p:tav>
                                      </p:tavLst>
                                    </p:anim>
                                    <p:anim calcmode="lin" valueType="num">
                                      <p:cBhvr additive="base">
                                        <p:cTn id="18" dur="2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2500" fill="hold"/>
                                        <p:tgtEl>
                                          <p:spTgt spid="35"/>
                                        </p:tgtEl>
                                        <p:attrNameLst>
                                          <p:attrName>ppt_x</p:attrName>
                                        </p:attrNameLst>
                                      </p:cBhvr>
                                      <p:tavLst>
                                        <p:tav tm="0">
                                          <p:val>
                                            <p:strVal val="#ppt_x"/>
                                          </p:val>
                                        </p:tav>
                                        <p:tav tm="100000">
                                          <p:val>
                                            <p:strVal val="#ppt_x"/>
                                          </p:val>
                                        </p:tav>
                                      </p:tavLst>
                                    </p:anim>
                                    <p:anim calcmode="lin" valueType="num">
                                      <p:cBhvr additive="base">
                                        <p:cTn id="22" dur="2500" fill="hold"/>
                                        <p:tgtEl>
                                          <p:spTgt spid="35"/>
                                        </p:tgtEl>
                                        <p:attrNameLst>
                                          <p:attrName>ppt_y</p:attrName>
                                        </p:attrNameLst>
                                      </p:cBhvr>
                                      <p:tavLst>
                                        <p:tav tm="0">
                                          <p:val>
                                            <p:strVal val="1+#ppt_h/2"/>
                                          </p:val>
                                        </p:tav>
                                        <p:tav tm="100000">
                                          <p:val>
                                            <p:strVal val="#ppt_y"/>
                                          </p:val>
                                        </p:tav>
                                      </p:tavLst>
                                    </p:anim>
                                  </p:childTnLst>
                                </p:cTn>
                              </p:par>
                              <p:par>
                                <p:cTn id="23" presetID="16" presetClass="entr" presetSubtype="37" fill="hold" nodeType="withEffect">
                                  <p:stCondLst>
                                    <p:cond delay="500"/>
                                  </p:stCondLst>
                                  <p:childTnLst>
                                    <p:set>
                                      <p:cBhvr>
                                        <p:cTn id="24" dur="1" fill="hold">
                                          <p:stCondLst>
                                            <p:cond delay="0"/>
                                          </p:stCondLst>
                                        </p:cTn>
                                        <p:tgtEl>
                                          <p:spTgt spid="18"/>
                                        </p:tgtEl>
                                        <p:attrNameLst>
                                          <p:attrName>style.visibility</p:attrName>
                                        </p:attrNameLst>
                                      </p:cBhvr>
                                      <p:to>
                                        <p:strVal val="visible"/>
                                      </p:to>
                                    </p:set>
                                    <p:animEffect transition="in" filter="barn(outVertical)">
                                      <p:cBhvr>
                                        <p:cTn id="25" dur="300"/>
                                        <p:tgtEl>
                                          <p:spTgt spid="18"/>
                                        </p:tgtEl>
                                      </p:cBhvr>
                                    </p:animEffect>
                                  </p:childTnLst>
                                </p:cTn>
                              </p:par>
                              <p:par>
                                <p:cTn id="26" presetID="16" presetClass="entr" presetSubtype="37" fill="hold" nodeType="withEffect">
                                  <p:stCondLst>
                                    <p:cond delay="500"/>
                                  </p:stCondLst>
                                  <p:childTnLst>
                                    <p:set>
                                      <p:cBhvr>
                                        <p:cTn id="27" dur="1" fill="hold">
                                          <p:stCondLst>
                                            <p:cond delay="0"/>
                                          </p:stCondLst>
                                        </p:cTn>
                                        <p:tgtEl>
                                          <p:spTgt spid="86"/>
                                        </p:tgtEl>
                                        <p:attrNameLst>
                                          <p:attrName>style.visibility</p:attrName>
                                        </p:attrNameLst>
                                      </p:cBhvr>
                                      <p:to>
                                        <p:strVal val="visible"/>
                                      </p:to>
                                    </p:set>
                                    <p:animEffect transition="in" filter="barn(outVertical)">
                                      <p:cBhvr>
                                        <p:cTn id="28" dur="300"/>
                                        <p:tgtEl>
                                          <p:spTgt spid="86"/>
                                        </p:tgtEl>
                                      </p:cBhvr>
                                    </p:animEffect>
                                  </p:childTnLst>
                                </p:cTn>
                              </p:par>
                              <p:par>
                                <p:cTn id="29" presetID="2" presetClass="entr" presetSubtype="4" accel="50000" decel="5000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additive="base">
                                        <p:cTn id="31" dur="2500" fill="hold"/>
                                        <p:tgtEl>
                                          <p:spTgt spid="171"/>
                                        </p:tgtEl>
                                        <p:attrNameLst>
                                          <p:attrName>ppt_x</p:attrName>
                                        </p:attrNameLst>
                                      </p:cBhvr>
                                      <p:tavLst>
                                        <p:tav tm="0">
                                          <p:val>
                                            <p:strVal val="#ppt_x"/>
                                          </p:val>
                                        </p:tav>
                                        <p:tav tm="100000">
                                          <p:val>
                                            <p:strVal val="#ppt_x"/>
                                          </p:val>
                                        </p:tav>
                                      </p:tavLst>
                                    </p:anim>
                                    <p:anim calcmode="lin" valueType="num">
                                      <p:cBhvr additive="base">
                                        <p:cTn id="32" dur="2500" fill="hold"/>
                                        <p:tgtEl>
                                          <p:spTgt spid="171"/>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nodeType="withEffect">
                                  <p:stCondLst>
                                    <p:cond delay="0"/>
                                  </p:stCondLst>
                                  <p:childTnLst>
                                    <p:set>
                                      <p:cBhvr>
                                        <p:cTn id="34" dur="1" fill="hold">
                                          <p:stCondLst>
                                            <p:cond delay="0"/>
                                          </p:stCondLst>
                                        </p:cTn>
                                        <p:tgtEl>
                                          <p:spTgt spid="169"/>
                                        </p:tgtEl>
                                        <p:attrNameLst>
                                          <p:attrName>style.visibility</p:attrName>
                                        </p:attrNameLst>
                                      </p:cBhvr>
                                      <p:to>
                                        <p:strVal val="visible"/>
                                      </p:to>
                                    </p:set>
                                    <p:anim calcmode="lin" valueType="num">
                                      <p:cBhvr additive="base">
                                        <p:cTn id="35" dur="2500" fill="hold"/>
                                        <p:tgtEl>
                                          <p:spTgt spid="169"/>
                                        </p:tgtEl>
                                        <p:attrNameLst>
                                          <p:attrName>ppt_x</p:attrName>
                                        </p:attrNameLst>
                                      </p:cBhvr>
                                      <p:tavLst>
                                        <p:tav tm="0">
                                          <p:val>
                                            <p:strVal val="#ppt_x"/>
                                          </p:val>
                                        </p:tav>
                                        <p:tav tm="100000">
                                          <p:val>
                                            <p:strVal val="#ppt_x"/>
                                          </p:val>
                                        </p:tav>
                                      </p:tavLst>
                                    </p:anim>
                                    <p:anim calcmode="lin" valueType="num">
                                      <p:cBhvr additive="base">
                                        <p:cTn id="36" dur="2500" fill="hold"/>
                                        <p:tgtEl>
                                          <p:spTgt spid="169"/>
                                        </p:tgtEl>
                                        <p:attrNameLst>
                                          <p:attrName>ppt_y</p:attrName>
                                        </p:attrNameLst>
                                      </p:cBhvr>
                                      <p:tavLst>
                                        <p:tav tm="0">
                                          <p:val>
                                            <p:strVal val="1+#ppt_h/2"/>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1000"/>
                                        <p:tgtEl>
                                          <p:spTgt spid="77"/>
                                        </p:tgtEl>
                                      </p:cBhvr>
                                    </p:animEffect>
                                  </p:childTnLst>
                                </p:cTn>
                              </p:par>
                              <p:par>
                                <p:cTn id="40" presetID="42" presetClass="path" presetSubtype="0" decel="100000" fill="hold" grpId="1" nodeType="withEffect">
                                  <p:stCondLst>
                                    <p:cond delay="0"/>
                                  </p:stCondLst>
                                  <p:childTnLst>
                                    <p:animMotion origin="layout" path="M -2.5E-6 -4.44444E-6 L -2.5E-6 0.03542 " pathEditMode="relative" rAng="0" ptsTypes="AA">
                                      <p:cBhvr>
                                        <p:cTn id="41" dur="1000" spd="-100000" fill="hold"/>
                                        <p:tgtEl>
                                          <p:spTgt spid="77"/>
                                        </p:tgtEl>
                                        <p:attrNameLst>
                                          <p:attrName>ppt_x</p:attrName>
                                          <p:attrName>ppt_y</p:attrName>
                                        </p:attrNameLst>
                                      </p:cBhvr>
                                      <p:rCtr x="0" y="1759"/>
                                    </p:animMotion>
                                  </p:childTnLst>
                                </p:cTn>
                              </p:par>
                              <p:par>
                                <p:cTn id="42" presetID="10" presetClass="entr" presetSubtype="0" fill="hold" nodeType="withEffect">
                                  <p:stCondLst>
                                    <p:cond delay="1000"/>
                                  </p:stCondLst>
                                  <p:childTnLst>
                                    <p:set>
                                      <p:cBhvr>
                                        <p:cTn id="43" dur="1" fill="hold">
                                          <p:stCondLst>
                                            <p:cond delay="0"/>
                                          </p:stCondLst>
                                        </p:cTn>
                                        <p:tgtEl>
                                          <p:spTgt spid="101"/>
                                        </p:tgtEl>
                                        <p:attrNameLst>
                                          <p:attrName>style.visibility</p:attrName>
                                        </p:attrNameLst>
                                      </p:cBhvr>
                                      <p:to>
                                        <p:strVal val="visible"/>
                                      </p:to>
                                    </p:set>
                                    <p:animEffect transition="in" filter="fade">
                                      <p:cBhvr>
                                        <p:cTn id="44" dur="1000"/>
                                        <p:tgtEl>
                                          <p:spTgt spid="101"/>
                                        </p:tgtEl>
                                      </p:cBhvr>
                                    </p:animEffect>
                                  </p:childTnLst>
                                </p:cTn>
                              </p:par>
                              <p:par>
                                <p:cTn id="45" presetID="42" presetClass="path" presetSubtype="0" decel="100000" fill="hold" nodeType="withEffect">
                                  <p:stCondLst>
                                    <p:cond delay="1000"/>
                                  </p:stCondLst>
                                  <p:childTnLst>
                                    <p:animMotion origin="layout" path="M -2.5E-6 1.48148E-6 L -2.5E-6 0.03542 " pathEditMode="relative" rAng="0" ptsTypes="AA">
                                      <p:cBhvr>
                                        <p:cTn id="46" dur="1500" spd="-100000" fill="hold"/>
                                        <p:tgtEl>
                                          <p:spTgt spid="101"/>
                                        </p:tgtEl>
                                        <p:attrNameLst>
                                          <p:attrName>ppt_x</p:attrName>
                                          <p:attrName>ppt_y</p:attrName>
                                        </p:attrNameLst>
                                      </p:cBhvr>
                                      <p:rCtr x="0" y="1759"/>
                                    </p:animMotion>
                                  </p:childTnLst>
                                </p:cTn>
                              </p:par>
                              <p:par>
                                <p:cTn id="47" presetID="10" presetClass="entr" presetSubtype="0" fill="hold" nodeType="withEffect">
                                  <p:stCondLst>
                                    <p:cond delay="1000"/>
                                  </p:stCondLst>
                                  <p:childTnLst>
                                    <p:set>
                                      <p:cBhvr>
                                        <p:cTn id="48" dur="1" fill="hold">
                                          <p:stCondLst>
                                            <p:cond delay="0"/>
                                          </p:stCondLst>
                                        </p:cTn>
                                        <p:tgtEl>
                                          <p:spTgt spid="102"/>
                                        </p:tgtEl>
                                        <p:attrNameLst>
                                          <p:attrName>style.visibility</p:attrName>
                                        </p:attrNameLst>
                                      </p:cBhvr>
                                      <p:to>
                                        <p:strVal val="visible"/>
                                      </p:to>
                                    </p:set>
                                    <p:animEffect transition="in" filter="fade">
                                      <p:cBhvr>
                                        <p:cTn id="49" dur="1000"/>
                                        <p:tgtEl>
                                          <p:spTgt spid="102"/>
                                        </p:tgtEl>
                                      </p:cBhvr>
                                    </p:animEffect>
                                  </p:childTnLst>
                                </p:cTn>
                              </p:par>
                              <p:par>
                                <p:cTn id="50" presetID="42" presetClass="path" presetSubtype="0" decel="100000" fill="hold" nodeType="withEffect">
                                  <p:stCondLst>
                                    <p:cond delay="1000"/>
                                  </p:stCondLst>
                                  <p:childTnLst>
                                    <p:animMotion origin="layout" path="M -2.5E-6 4.07407E-6 L -2.5E-6 0.03541 " pathEditMode="relative" rAng="0" ptsTypes="AA">
                                      <p:cBhvr>
                                        <p:cTn id="51" dur="1500" spd="-100000" fill="hold"/>
                                        <p:tgtEl>
                                          <p:spTgt spid="102"/>
                                        </p:tgtEl>
                                        <p:attrNameLst>
                                          <p:attrName>ppt_x</p:attrName>
                                          <p:attrName>ppt_y</p:attrName>
                                        </p:attrNameLst>
                                      </p:cBhvr>
                                      <p:rCtr x="0" y="1759"/>
                                    </p:animMotion>
                                  </p:childTnLst>
                                </p:cTn>
                              </p:par>
                              <p:par>
                                <p:cTn id="52" presetID="1" presetClass="entr" presetSubtype="0" fill="hold" grpId="0" nodeType="withEffect">
                                  <p:stCondLst>
                                    <p:cond delay="1500"/>
                                  </p:stCondLst>
                                  <p:childTnLst>
                                    <p:set>
                                      <p:cBhvr>
                                        <p:cTn id="53" dur="1" fill="hold">
                                          <p:stCondLst>
                                            <p:cond delay="499"/>
                                          </p:stCondLst>
                                        </p:cTn>
                                        <p:tgtEl>
                                          <p:spTgt spid="44"/>
                                        </p:tgtEl>
                                        <p:attrNameLst>
                                          <p:attrName>style.visibility</p:attrName>
                                        </p:attrNameLst>
                                      </p:cBhvr>
                                      <p:to>
                                        <p:strVal val="visible"/>
                                      </p:to>
                                    </p:set>
                                  </p:childTnLst>
                                </p:cTn>
                              </p:par>
                              <p:par>
                                <p:cTn id="54" presetID="6" presetClass="emph" presetSubtype="0" accel="100000" autoRev="1" fill="hold" grpId="1" nodeType="withEffect">
                                  <p:stCondLst>
                                    <p:cond delay="1500"/>
                                  </p:stCondLst>
                                  <p:childTnLst>
                                    <p:animScale>
                                      <p:cBhvr>
                                        <p:cTn id="55" dur="500" fill="hold"/>
                                        <p:tgtEl>
                                          <p:spTgt spid="44"/>
                                        </p:tgtEl>
                                      </p:cBhvr>
                                      <p:by x="0" y="0"/>
                                    </p:animScale>
                                  </p:childTnLst>
                                </p:cTn>
                              </p:par>
                              <p:par>
                                <p:cTn id="56" presetID="1" presetClass="entr" presetSubtype="0" fill="hold" grpId="0" nodeType="withEffect">
                                  <p:stCondLst>
                                    <p:cond delay="1500"/>
                                  </p:stCondLst>
                                  <p:childTnLst>
                                    <p:set>
                                      <p:cBhvr>
                                        <p:cTn id="57" dur="1" fill="hold">
                                          <p:stCondLst>
                                            <p:cond delay="499"/>
                                          </p:stCondLst>
                                        </p:cTn>
                                        <p:tgtEl>
                                          <p:spTgt spid="85"/>
                                        </p:tgtEl>
                                        <p:attrNameLst>
                                          <p:attrName>style.visibility</p:attrName>
                                        </p:attrNameLst>
                                      </p:cBhvr>
                                      <p:to>
                                        <p:strVal val="visible"/>
                                      </p:to>
                                    </p:set>
                                  </p:childTnLst>
                                </p:cTn>
                              </p:par>
                              <p:par>
                                <p:cTn id="58" presetID="6" presetClass="emph" presetSubtype="0" accel="100000" autoRev="1" fill="hold" grpId="1" nodeType="withEffect">
                                  <p:stCondLst>
                                    <p:cond delay="1500"/>
                                  </p:stCondLst>
                                  <p:childTnLst>
                                    <p:animScale>
                                      <p:cBhvr>
                                        <p:cTn id="59" dur="500" fill="hold"/>
                                        <p:tgtEl>
                                          <p:spTgt spid="85"/>
                                        </p:tgtEl>
                                      </p:cBhvr>
                                      <p:by x="0" y="0"/>
                                    </p:animScale>
                                  </p:childTnLst>
                                </p:cTn>
                              </p:par>
                            </p:childTnLst>
                          </p:cTn>
                        </p:par>
                        <p:par>
                          <p:cTn id="60" fill="hold">
                            <p:stCondLst>
                              <p:cond delay="2700"/>
                            </p:stCondLst>
                            <p:childTnLst>
                              <p:par>
                                <p:cTn id="61" presetID="10" presetClass="entr" presetSubtype="0" fill="hold" grpId="0" nodeType="afterEffect">
                                  <p:stCondLst>
                                    <p:cond delay="0"/>
                                  </p:stCondLst>
                                  <p:childTnLst>
                                    <p:set>
                                      <p:cBhvr>
                                        <p:cTn id="62" dur="1" fill="hold">
                                          <p:stCondLst>
                                            <p:cond delay="0"/>
                                          </p:stCondLst>
                                        </p:cTn>
                                        <p:tgtEl>
                                          <p:spTgt spid="103"/>
                                        </p:tgtEl>
                                        <p:attrNameLst>
                                          <p:attrName>style.visibility</p:attrName>
                                        </p:attrNameLst>
                                      </p:cBhvr>
                                      <p:to>
                                        <p:strVal val="visible"/>
                                      </p:to>
                                    </p:set>
                                    <p:animEffect transition="in" filter="fade">
                                      <p:cBhvr>
                                        <p:cTn id="63" dur="500"/>
                                        <p:tgtEl>
                                          <p:spTgt spid="103"/>
                                        </p:tgtEl>
                                      </p:cBhvr>
                                    </p:animEffect>
                                  </p:childTnLst>
                                </p:cTn>
                              </p:par>
                              <p:par>
                                <p:cTn id="64" presetID="6" presetClass="entr" presetSubtype="32" fill="hold"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circle(out)">
                                      <p:cBhvr>
                                        <p:cTn id="66" dur="1000"/>
                                        <p:tgtEl>
                                          <p:spTgt spid="69"/>
                                        </p:tgtEl>
                                      </p:cBhvr>
                                    </p:animEffect>
                                  </p:childTnLst>
                                </p:cTn>
                              </p:par>
                              <p:par>
                                <p:cTn id="67" presetID="10" presetClass="entr" presetSubtype="0" fill="hold" nodeType="withEffect">
                                  <p:stCondLst>
                                    <p:cond delay="1000"/>
                                  </p:stCondLst>
                                  <p:childTnLst>
                                    <p:set>
                                      <p:cBhvr>
                                        <p:cTn id="68" dur="1" fill="hold">
                                          <p:stCondLst>
                                            <p:cond delay="0"/>
                                          </p:stCondLst>
                                        </p:cTn>
                                        <p:tgtEl>
                                          <p:spTgt spid="105"/>
                                        </p:tgtEl>
                                        <p:attrNameLst>
                                          <p:attrName>style.visibility</p:attrName>
                                        </p:attrNameLst>
                                      </p:cBhvr>
                                      <p:to>
                                        <p:strVal val="visible"/>
                                      </p:to>
                                    </p:set>
                                    <p:animEffect transition="in" filter="fade">
                                      <p:cBhvr>
                                        <p:cTn id="69" dur="1000"/>
                                        <p:tgtEl>
                                          <p:spTgt spid="105"/>
                                        </p:tgtEl>
                                      </p:cBhvr>
                                    </p:animEffect>
                                  </p:childTnLst>
                                </p:cTn>
                              </p:par>
                              <p:par>
                                <p:cTn id="70" presetID="42" presetClass="path" presetSubtype="0" decel="100000" fill="hold" nodeType="withEffect">
                                  <p:stCondLst>
                                    <p:cond delay="1000"/>
                                  </p:stCondLst>
                                  <p:childTnLst>
                                    <p:animMotion origin="layout" path="M -1.25E-6 3.7037E-6 L -1.25E-6 0.03541 " pathEditMode="relative" rAng="0" ptsTypes="AA">
                                      <p:cBhvr>
                                        <p:cTn id="71" dur="1000" spd="-100000" fill="hold"/>
                                        <p:tgtEl>
                                          <p:spTgt spid="105"/>
                                        </p:tgtEl>
                                        <p:attrNameLst>
                                          <p:attrName>ppt_x</p:attrName>
                                          <p:attrName>ppt_y</p:attrName>
                                        </p:attrNameLst>
                                      </p:cBhvr>
                                      <p:rCtr x="0" y="1759"/>
                                    </p:animMotion>
                                  </p:childTnLst>
                                </p:cTn>
                              </p:par>
                              <p:par>
                                <p:cTn id="72" presetID="6" presetClass="entr" presetSubtype="32" fill="hold" nodeType="withEffect">
                                  <p:stCondLst>
                                    <p:cond delay="1000"/>
                                  </p:stCondLst>
                                  <p:childTnLst>
                                    <p:set>
                                      <p:cBhvr>
                                        <p:cTn id="73" dur="1" fill="hold">
                                          <p:stCondLst>
                                            <p:cond delay="0"/>
                                          </p:stCondLst>
                                        </p:cTn>
                                        <p:tgtEl>
                                          <p:spTgt spid="104"/>
                                        </p:tgtEl>
                                        <p:attrNameLst>
                                          <p:attrName>style.visibility</p:attrName>
                                        </p:attrNameLst>
                                      </p:cBhvr>
                                      <p:to>
                                        <p:strVal val="visible"/>
                                      </p:to>
                                    </p:set>
                                    <p:animEffect transition="in" filter="circle(out)">
                                      <p:cBhvr>
                                        <p:cTn id="74" dur="1000"/>
                                        <p:tgtEl>
                                          <p:spTgt spid="104"/>
                                        </p:tgtEl>
                                      </p:cBhvr>
                                    </p:animEffect>
                                  </p:childTnLst>
                                </p:cTn>
                              </p:par>
                              <p:par>
                                <p:cTn id="75" presetID="1" presetClass="entr" presetSubtype="0" fill="hold" nodeType="withEffect">
                                  <p:stCondLst>
                                    <p:cond delay="1000"/>
                                  </p:stCondLst>
                                  <p:childTnLst>
                                    <p:set>
                                      <p:cBhvr>
                                        <p:cTn id="76" dur="1" fill="hold">
                                          <p:stCondLst>
                                            <p:cond delay="499"/>
                                          </p:stCondLst>
                                        </p:cTn>
                                        <p:tgtEl>
                                          <p:spTgt spid="125"/>
                                        </p:tgtEl>
                                        <p:attrNameLst>
                                          <p:attrName>style.visibility</p:attrName>
                                        </p:attrNameLst>
                                      </p:cBhvr>
                                      <p:to>
                                        <p:strVal val="visible"/>
                                      </p:to>
                                    </p:set>
                                  </p:childTnLst>
                                </p:cTn>
                              </p:par>
                              <p:par>
                                <p:cTn id="77" presetID="6" presetClass="emph" presetSubtype="0" accel="100000" autoRev="1" fill="hold" nodeType="withEffect">
                                  <p:stCondLst>
                                    <p:cond delay="1000"/>
                                  </p:stCondLst>
                                  <p:childTnLst>
                                    <p:animScale>
                                      <p:cBhvr>
                                        <p:cTn id="78" dur="500" fill="hold"/>
                                        <p:tgtEl>
                                          <p:spTgt spid="125"/>
                                        </p:tgtEl>
                                      </p:cBhvr>
                                      <p:by x="0" y="0"/>
                                    </p:animScale>
                                  </p:childTnLst>
                                </p:cTn>
                              </p:par>
                              <p:par>
                                <p:cTn id="79" presetID="1" presetClass="entr" presetSubtype="0" fill="hold" nodeType="withEffect">
                                  <p:stCondLst>
                                    <p:cond delay="1000"/>
                                  </p:stCondLst>
                                  <p:childTnLst>
                                    <p:set>
                                      <p:cBhvr>
                                        <p:cTn id="80" dur="1" fill="hold">
                                          <p:stCondLst>
                                            <p:cond delay="499"/>
                                          </p:stCondLst>
                                        </p:cTn>
                                        <p:tgtEl>
                                          <p:spTgt spid="128"/>
                                        </p:tgtEl>
                                        <p:attrNameLst>
                                          <p:attrName>style.visibility</p:attrName>
                                        </p:attrNameLst>
                                      </p:cBhvr>
                                      <p:to>
                                        <p:strVal val="visible"/>
                                      </p:to>
                                    </p:set>
                                  </p:childTnLst>
                                </p:cTn>
                              </p:par>
                              <p:par>
                                <p:cTn id="81" presetID="6" presetClass="emph" presetSubtype="0" accel="100000" autoRev="1" fill="hold" nodeType="withEffect">
                                  <p:stCondLst>
                                    <p:cond delay="1000"/>
                                  </p:stCondLst>
                                  <p:childTnLst>
                                    <p:animScale>
                                      <p:cBhvr>
                                        <p:cTn id="82" dur="500" fill="hold"/>
                                        <p:tgtEl>
                                          <p:spTgt spid="128"/>
                                        </p:tgtEl>
                                      </p:cBhvr>
                                      <p:by x="0" y="0"/>
                                    </p:animScale>
                                  </p:childTnLst>
                                </p:cTn>
                              </p:par>
                              <p:par>
                                <p:cTn id="83" presetID="10" presetClass="entr" presetSubtype="0" fill="hold" grpId="0" nodeType="withEffect">
                                  <p:stCondLst>
                                    <p:cond delay="1200"/>
                                  </p:stCondLst>
                                  <p:childTnLst>
                                    <p:set>
                                      <p:cBhvr>
                                        <p:cTn id="84" dur="1" fill="hold">
                                          <p:stCondLst>
                                            <p:cond delay="0"/>
                                          </p:stCondLst>
                                        </p:cTn>
                                        <p:tgtEl>
                                          <p:spTgt spid="127"/>
                                        </p:tgtEl>
                                        <p:attrNameLst>
                                          <p:attrName>style.visibility</p:attrName>
                                        </p:attrNameLst>
                                      </p:cBhvr>
                                      <p:to>
                                        <p:strVal val="visible"/>
                                      </p:to>
                                    </p:set>
                                    <p:animEffect transition="in" filter="fade">
                                      <p:cBhvr>
                                        <p:cTn id="85" dur="1000"/>
                                        <p:tgtEl>
                                          <p:spTgt spid="127"/>
                                        </p:tgtEl>
                                      </p:cBhvr>
                                    </p:animEffect>
                                  </p:childTnLst>
                                </p:cTn>
                              </p:par>
                              <p:par>
                                <p:cTn id="86" presetID="42" presetClass="path" presetSubtype="0" decel="100000" fill="hold" grpId="1" nodeType="withEffect">
                                  <p:stCondLst>
                                    <p:cond delay="1200"/>
                                  </p:stCondLst>
                                  <p:childTnLst>
                                    <p:animMotion origin="layout" path="M 1.25E-6 -3.7037E-6 L 1.25E-6 0.03542 " pathEditMode="relative" rAng="0" ptsTypes="AA">
                                      <p:cBhvr>
                                        <p:cTn id="87" dur="1000" spd="-100000" fill="hold"/>
                                        <p:tgtEl>
                                          <p:spTgt spid="127"/>
                                        </p:tgtEl>
                                        <p:attrNameLst>
                                          <p:attrName>ppt_x</p:attrName>
                                          <p:attrName>ppt_y</p:attrName>
                                        </p:attrNameLst>
                                      </p:cBhvr>
                                      <p:rCtr x="0" y="1759"/>
                                    </p:animMotion>
                                  </p:childTnLst>
                                </p:cTn>
                              </p:par>
                              <p:par>
                                <p:cTn id="88" presetID="10" presetClass="entr" presetSubtype="0" fill="hold" grpId="0" nodeType="withEffect">
                                  <p:stCondLst>
                                    <p:cond delay="1300"/>
                                  </p:stCondLst>
                                  <p:childTnLst>
                                    <p:set>
                                      <p:cBhvr>
                                        <p:cTn id="89" dur="1" fill="hold">
                                          <p:stCondLst>
                                            <p:cond delay="0"/>
                                          </p:stCondLst>
                                        </p:cTn>
                                        <p:tgtEl>
                                          <p:spTgt spid="129"/>
                                        </p:tgtEl>
                                        <p:attrNameLst>
                                          <p:attrName>style.visibility</p:attrName>
                                        </p:attrNameLst>
                                      </p:cBhvr>
                                      <p:to>
                                        <p:strVal val="visible"/>
                                      </p:to>
                                    </p:set>
                                    <p:animEffect transition="in" filter="fade">
                                      <p:cBhvr>
                                        <p:cTn id="90" dur="1000"/>
                                        <p:tgtEl>
                                          <p:spTgt spid="129"/>
                                        </p:tgtEl>
                                      </p:cBhvr>
                                    </p:animEffect>
                                  </p:childTnLst>
                                </p:cTn>
                              </p:par>
                              <p:par>
                                <p:cTn id="91" presetID="42" presetClass="path" presetSubtype="0" decel="100000" fill="hold" grpId="1" nodeType="withEffect">
                                  <p:stCondLst>
                                    <p:cond delay="1300"/>
                                  </p:stCondLst>
                                  <p:childTnLst>
                                    <p:animMotion origin="layout" path="M -2.29167E-6 -3.7037E-6 L -2.29167E-6 0.03542 " pathEditMode="relative" rAng="0" ptsTypes="AA">
                                      <p:cBhvr>
                                        <p:cTn id="92" dur="1000" spd="-100000" fill="hold"/>
                                        <p:tgtEl>
                                          <p:spTgt spid="129"/>
                                        </p:tgtEl>
                                        <p:attrNameLst>
                                          <p:attrName>ppt_x</p:attrName>
                                          <p:attrName>ppt_y</p:attrName>
                                        </p:attrNameLst>
                                      </p:cBhvr>
                                      <p:rCtr x="0" y="1759"/>
                                    </p:animMotion>
                                  </p:childTnLst>
                                </p:cTn>
                              </p:par>
                              <p:par>
                                <p:cTn id="93" presetID="23" presetClass="entr" presetSubtype="16" fill="hold" grpId="0" nodeType="withEffect">
                                  <p:stCondLst>
                                    <p:cond delay="3500"/>
                                  </p:stCondLst>
                                  <p:iterate type="lt">
                                    <p:tmPct val="0"/>
                                  </p:iterate>
                                  <p:childTnLst>
                                    <p:set>
                                      <p:cBhvr>
                                        <p:cTn id="94" dur="1" fill="hold">
                                          <p:stCondLst>
                                            <p:cond delay="0"/>
                                          </p:stCondLst>
                                        </p:cTn>
                                        <p:tgtEl>
                                          <p:spTgt spid="139"/>
                                        </p:tgtEl>
                                        <p:attrNameLst>
                                          <p:attrName>style.visibility</p:attrName>
                                        </p:attrNameLst>
                                      </p:cBhvr>
                                      <p:to>
                                        <p:strVal val="visible"/>
                                      </p:to>
                                    </p:set>
                                    <p:anim calcmode="lin" valueType="num">
                                      <p:cBhvr>
                                        <p:cTn id="95" dur="300" fill="hold"/>
                                        <p:tgtEl>
                                          <p:spTgt spid="139"/>
                                        </p:tgtEl>
                                        <p:attrNameLst>
                                          <p:attrName>ppt_w</p:attrName>
                                        </p:attrNameLst>
                                      </p:cBhvr>
                                      <p:tavLst>
                                        <p:tav tm="0">
                                          <p:val>
                                            <p:fltVal val="0"/>
                                          </p:val>
                                        </p:tav>
                                        <p:tav tm="100000">
                                          <p:val>
                                            <p:strVal val="#ppt_w"/>
                                          </p:val>
                                        </p:tav>
                                      </p:tavLst>
                                    </p:anim>
                                    <p:anim calcmode="lin" valueType="num">
                                      <p:cBhvr>
                                        <p:cTn id="96" dur="300" fill="hold"/>
                                        <p:tgtEl>
                                          <p:spTgt spid="139"/>
                                        </p:tgtEl>
                                        <p:attrNameLst>
                                          <p:attrName>ppt_h</p:attrName>
                                        </p:attrNameLst>
                                      </p:cBhvr>
                                      <p:tavLst>
                                        <p:tav tm="0">
                                          <p:val>
                                            <p:fltVal val="0"/>
                                          </p:val>
                                        </p:tav>
                                        <p:tav tm="100000">
                                          <p:val>
                                            <p:strVal val="#ppt_h"/>
                                          </p:val>
                                        </p:tav>
                                      </p:tavLst>
                                    </p:anim>
                                  </p:childTnLst>
                                </p:cTn>
                              </p:par>
                              <p:par>
                                <p:cTn id="97" presetID="45" presetClass="entr" presetSubtype="0" fill="hold" grpId="1" nodeType="withEffect">
                                  <p:stCondLst>
                                    <p:cond delay="3500"/>
                                  </p:stCondLst>
                                  <p:iterate type="lt">
                                    <p:tmPct val="10000"/>
                                  </p:iterate>
                                  <p:childTnLst>
                                    <p:set>
                                      <p:cBhvr>
                                        <p:cTn id="98" dur="1" fill="hold">
                                          <p:stCondLst>
                                            <p:cond delay="0"/>
                                          </p:stCondLst>
                                        </p:cTn>
                                        <p:tgtEl>
                                          <p:spTgt spid="139"/>
                                        </p:tgtEl>
                                        <p:attrNameLst>
                                          <p:attrName>style.visibility</p:attrName>
                                        </p:attrNameLst>
                                      </p:cBhvr>
                                      <p:to>
                                        <p:strVal val="visible"/>
                                      </p:to>
                                    </p:set>
                                    <p:animEffect transition="in" filter="fade">
                                      <p:cBhvr>
                                        <p:cTn id="99" dur="200"/>
                                        <p:tgtEl>
                                          <p:spTgt spid="139"/>
                                        </p:tgtEl>
                                      </p:cBhvr>
                                    </p:animEffect>
                                    <p:anim calcmode="lin" valueType="num">
                                      <p:cBhvr>
                                        <p:cTn id="100" dur="200" fill="hold"/>
                                        <p:tgtEl>
                                          <p:spTgt spid="139"/>
                                        </p:tgtEl>
                                        <p:attrNameLst>
                                          <p:attrName>ppt_w</p:attrName>
                                        </p:attrNameLst>
                                      </p:cBhvr>
                                      <p:tavLst>
                                        <p:tav tm="0" fmla="#ppt_w*sin(2.5*pi*$)">
                                          <p:val>
                                            <p:fltVal val="0"/>
                                          </p:val>
                                        </p:tav>
                                        <p:tav tm="100000">
                                          <p:val>
                                            <p:fltVal val="1"/>
                                          </p:val>
                                        </p:tav>
                                      </p:tavLst>
                                    </p:anim>
                                    <p:anim calcmode="lin" valueType="num">
                                      <p:cBhvr>
                                        <p:cTn id="101" dur="200" fill="hold"/>
                                        <p:tgtEl>
                                          <p:spTgt spid="139"/>
                                        </p:tgtEl>
                                        <p:attrNameLst>
                                          <p:attrName>ppt_h</p:attrName>
                                        </p:attrNameLst>
                                      </p:cBhvr>
                                      <p:tavLst>
                                        <p:tav tm="0">
                                          <p:val>
                                            <p:strVal val="#ppt_h"/>
                                          </p:val>
                                        </p:tav>
                                        <p:tav tm="100000">
                                          <p:val>
                                            <p:strVal val="#ppt_h"/>
                                          </p:val>
                                        </p:tav>
                                      </p:tavLst>
                                    </p:anim>
                                  </p:childTnLst>
                                </p:cTn>
                              </p:par>
                              <p:par>
                                <p:cTn id="102" presetID="1" presetClass="entr" presetSubtype="0" fill="hold" nodeType="withEffect">
                                  <p:stCondLst>
                                    <p:cond delay="2700"/>
                                  </p:stCondLst>
                                  <p:childTnLst>
                                    <p:set>
                                      <p:cBhvr>
                                        <p:cTn id="103" dur="1" fill="hold">
                                          <p:stCondLst>
                                            <p:cond delay="499"/>
                                          </p:stCondLst>
                                        </p:cTn>
                                        <p:tgtEl>
                                          <p:spTgt spid="121"/>
                                        </p:tgtEl>
                                        <p:attrNameLst>
                                          <p:attrName>style.visibility</p:attrName>
                                        </p:attrNameLst>
                                      </p:cBhvr>
                                      <p:to>
                                        <p:strVal val="visible"/>
                                      </p:to>
                                    </p:set>
                                  </p:childTnLst>
                                </p:cTn>
                              </p:par>
                              <p:par>
                                <p:cTn id="104" presetID="6" presetClass="emph" presetSubtype="0" accel="100000" autoRev="1" fill="hold" nodeType="withEffect">
                                  <p:stCondLst>
                                    <p:cond delay="2700"/>
                                  </p:stCondLst>
                                  <p:childTnLst>
                                    <p:animScale>
                                      <p:cBhvr>
                                        <p:cTn id="105" dur="500" fill="hold"/>
                                        <p:tgtEl>
                                          <p:spTgt spid="121"/>
                                        </p:tgtEl>
                                      </p:cBhvr>
                                      <p:by x="0" y="0"/>
                                    </p:animScale>
                                  </p:childTnLst>
                                </p:cTn>
                              </p:par>
                              <p:par>
                                <p:cTn id="106" presetID="6" presetClass="emph" presetSubtype="0" accel="50000" decel="50000" fill="hold" nodeType="withEffect">
                                  <p:stCondLst>
                                    <p:cond delay="2000"/>
                                  </p:stCondLst>
                                  <p:childTnLst>
                                    <p:animScale>
                                      <p:cBhvr>
                                        <p:cTn id="107" dur="3000" fill="hold"/>
                                        <p:tgtEl>
                                          <p:spTgt spid="1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44" grpId="0" animBg="1"/>
      <p:bldP spid="44" grpId="1" animBg="1"/>
      <p:bldP spid="77" grpId="0"/>
      <p:bldP spid="77" grpId="1"/>
      <p:bldP spid="85" grpId="0" animBg="1"/>
      <p:bldP spid="85" grpId="1" animBg="1"/>
      <p:bldP spid="90" grpId="0"/>
      <p:bldP spid="90" grpId="1"/>
      <p:bldP spid="103" grpId="0" animBg="1"/>
      <p:bldP spid="127" grpId="0"/>
      <p:bldP spid="127" grpId="1"/>
      <p:bldP spid="129" grpId="0"/>
      <p:bldP spid="129" grpId="1"/>
      <p:bldP spid="139" grpId="0"/>
      <p:bldP spid="13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F1C54-C531-C040-A29E-C43B1FB6FB12}"/>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10312" y="1562307"/>
            <a:ext cx="8771376" cy="3733386"/>
          </a:xfrm>
          <a:prstGeom prst="rect">
            <a:avLst/>
          </a:prstGeom>
        </p:spPr>
      </p:pic>
      <p:grpSp>
        <p:nvGrpSpPr>
          <p:cNvPr id="111" name="Group 110">
            <a:extLst>
              <a:ext uri="{FF2B5EF4-FFF2-40B4-BE49-F238E27FC236}">
                <a16:creationId xmlns:a16="http://schemas.microsoft.com/office/drawing/2014/main" id="{053824EB-9E83-2C40-8035-D2425A9D7188}"/>
              </a:ext>
            </a:extLst>
          </p:cNvPr>
          <p:cNvGrpSpPr/>
          <p:nvPr/>
        </p:nvGrpSpPr>
        <p:grpSpPr>
          <a:xfrm>
            <a:off x="0" y="3450405"/>
            <a:ext cx="11750282" cy="152893"/>
            <a:chOff x="0" y="3352551"/>
            <a:chExt cx="11750282" cy="152893"/>
          </a:xfrm>
        </p:grpSpPr>
        <p:cxnSp>
          <p:nvCxnSpPr>
            <p:cNvPr id="37" name="Straight Arrow Connector 36">
              <a:extLst>
                <a:ext uri="{FF2B5EF4-FFF2-40B4-BE49-F238E27FC236}">
                  <a16:creationId xmlns:a16="http://schemas.microsoft.com/office/drawing/2014/main" id="{E3ADF300-2419-1248-BD49-E2A6C9F0B9B5}"/>
                </a:ext>
              </a:extLst>
            </p:cNvPr>
            <p:cNvCxnSpPr>
              <a:cxnSpLocks/>
            </p:cNvCxnSpPr>
            <p:nvPr/>
          </p:nvCxnSpPr>
          <p:spPr>
            <a:xfrm>
              <a:off x="0" y="3428999"/>
              <a:ext cx="11577234" cy="0"/>
            </a:xfrm>
            <a:prstGeom prst="straightConnector1">
              <a:avLst/>
            </a:prstGeom>
            <a:ln w="254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7" name="Triangle 216">
              <a:extLst>
                <a:ext uri="{FF2B5EF4-FFF2-40B4-BE49-F238E27FC236}">
                  <a16:creationId xmlns:a16="http://schemas.microsoft.com/office/drawing/2014/main" id="{7595CDBC-F155-B547-AA59-8A3137772985}"/>
                </a:ext>
              </a:extLst>
            </p:cNvPr>
            <p:cNvSpPr/>
            <p:nvPr/>
          </p:nvSpPr>
          <p:spPr>
            <a:xfrm rot="5400000">
              <a:off x="11516027" y="3271190"/>
              <a:ext cx="152893" cy="315616"/>
            </a:xfrm>
            <a:prstGeom prst="triangle">
              <a:avLst/>
            </a:prstGeom>
            <a:solidFill>
              <a:srgbClr val="E5E5E5"/>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n>
                  <a:solidFill>
                    <a:schemeClr val="accent1"/>
                  </a:solidFill>
                </a:ln>
              </a:endParaRPr>
            </a:p>
          </p:txBody>
        </p:sp>
      </p:grpSp>
      <p:grpSp>
        <p:nvGrpSpPr>
          <p:cNvPr id="38" name="Group 37">
            <a:extLst>
              <a:ext uri="{FF2B5EF4-FFF2-40B4-BE49-F238E27FC236}">
                <a16:creationId xmlns:a16="http://schemas.microsoft.com/office/drawing/2014/main" id="{68A27267-64D8-084C-9AD2-88E30D216069}"/>
              </a:ext>
            </a:extLst>
          </p:cNvPr>
          <p:cNvGrpSpPr/>
          <p:nvPr/>
        </p:nvGrpSpPr>
        <p:grpSpPr>
          <a:xfrm>
            <a:off x="921586" y="3030908"/>
            <a:ext cx="991891" cy="991891"/>
            <a:chOff x="1051302" y="2933054"/>
            <a:chExt cx="991891" cy="991891"/>
          </a:xfrm>
        </p:grpSpPr>
        <p:sp>
          <p:nvSpPr>
            <p:cNvPr id="5" name="Oval 4">
              <a:extLst>
                <a:ext uri="{FF2B5EF4-FFF2-40B4-BE49-F238E27FC236}">
                  <a16:creationId xmlns:a16="http://schemas.microsoft.com/office/drawing/2014/main" id="{AC3B38D6-EBCC-0846-A869-1519C473899F}"/>
                </a:ext>
              </a:extLst>
            </p:cNvPr>
            <p:cNvSpPr/>
            <p:nvPr/>
          </p:nvSpPr>
          <p:spPr>
            <a:xfrm>
              <a:off x="1051302" y="2933054"/>
              <a:ext cx="991891" cy="991891"/>
            </a:xfrm>
            <a:prstGeom prst="ellipse">
              <a:avLst/>
            </a:prstGeom>
            <a:solidFill>
              <a:srgbClr val="CCD92A"/>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113" name="TextBox 112">
              <a:extLst>
                <a:ext uri="{FF2B5EF4-FFF2-40B4-BE49-F238E27FC236}">
                  <a16:creationId xmlns:a16="http://schemas.microsoft.com/office/drawing/2014/main" id="{364C5CAF-0938-CB4A-89FC-E9C2B3ACC26A}"/>
                </a:ext>
              </a:extLst>
            </p:cNvPr>
            <p:cNvSpPr txBox="1"/>
            <p:nvPr/>
          </p:nvSpPr>
          <p:spPr>
            <a:xfrm>
              <a:off x="1153550" y="3241768"/>
              <a:ext cx="787395" cy="374461"/>
            </a:xfrm>
            <a:prstGeom prst="rect">
              <a:avLst/>
            </a:prstGeom>
            <a:noFill/>
          </p:spPr>
          <p:txBody>
            <a:bodyPr wrap="none" rtlCol="0" anchor="ctr" anchorCtr="0">
              <a:spAutoFit/>
            </a:bodyPr>
            <a:lstStyle>
              <a:defPPr>
                <a:defRPr lang="en-US"/>
              </a:defPPr>
              <a:lvl1pPr algn="ctr">
                <a:defRPr sz="2800" b="1">
                  <a:ln w="12700">
                    <a:noFill/>
                  </a:ln>
                  <a:gradFill>
                    <a:gsLst>
                      <a:gs pos="37000">
                        <a:schemeClr val="accent3"/>
                      </a:gs>
                      <a:gs pos="100000">
                        <a:schemeClr val="accent1"/>
                      </a:gs>
                      <a:gs pos="0">
                        <a:schemeClr val="accent4"/>
                      </a:gs>
                      <a:gs pos="70000">
                        <a:schemeClr val="accent2"/>
                      </a:gs>
                    </a:gsLst>
                    <a:lin ang="2700000" scaled="0"/>
                  </a:gra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ts val="2200"/>
                </a:lnSpc>
              </a:pPr>
              <a:r>
                <a:rPr lang="tr-TR" sz="2000" dirty="0">
                  <a:solidFill>
                    <a:schemeClr val="bg1">
                      <a:lumMod val="95000"/>
                    </a:schemeClr>
                  </a:solidFill>
                  <a:latin typeface="Franklin Gothic Medium" panose="020B0603020102020204" pitchFamily="34" charset="0"/>
                </a:rPr>
                <a:t>2007</a:t>
              </a:r>
            </a:p>
          </p:txBody>
        </p:sp>
      </p:grpSp>
      <p:grpSp>
        <p:nvGrpSpPr>
          <p:cNvPr id="39" name="Group 38">
            <a:extLst>
              <a:ext uri="{FF2B5EF4-FFF2-40B4-BE49-F238E27FC236}">
                <a16:creationId xmlns:a16="http://schemas.microsoft.com/office/drawing/2014/main" id="{D5053499-98BF-C844-922E-E757C7AAD020}"/>
              </a:ext>
            </a:extLst>
          </p:cNvPr>
          <p:cNvGrpSpPr/>
          <p:nvPr/>
        </p:nvGrpSpPr>
        <p:grpSpPr>
          <a:xfrm>
            <a:off x="2437837" y="3030908"/>
            <a:ext cx="991891" cy="991891"/>
            <a:chOff x="2567553" y="2933054"/>
            <a:chExt cx="991891" cy="991891"/>
          </a:xfrm>
        </p:grpSpPr>
        <p:sp>
          <p:nvSpPr>
            <p:cNvPr id="104" name="Oval 103">
              <a:extLst>
                <a:ext uri="{FF2B5EF4-FFF2-40B4-BE49-F238E27FC236}">
                  <a16:creationId xmlns:a16="http://schemas.microsoft.com/office/drawing/2014/main" id="{3BB8F86C-8609-1440-8188-DCD5F3EDB0F7}"/>
                </a:ext>
              </a:extLst>
            </p:cNvPr>
            <p:cNvSpPr/>
            <p:nvPr/>
          </p:nvSpPr>
          <p:spPr>
            <a:xfrm>
              <a:off x="2567553" y="2933054"/>
              <a:ext cx="991891" cy="991891"/>
            </a:xfrm>
            <a:prstGeom prst="ellipse">
              <a:avLst/>
            </a:prstGeom>
            <a:solidFill>
              <a:srgbClr val="B1CB3C"/>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B0CB3C"/>
                </a:solidFill>
              </a:endParaRPr>
            </a:p>
          </p:txBody>
        </p:sp>
        <p:sp>
          <p:nvSpPr>
            <p:cNvPr id="114" name="TextBox 113">
              <a:extLst>
                <a:ext uri="{FF2B5EF4-FFF2-40B4-BE49-F238E27FC236}">
                  <a16:creationId xmlns:a16="http://schemas.microsoft.com/office/drawing/2014/main" id="{1B2EFE69-E379-DE48-ADAB-69F549F8AC7C}"/>
                </a:ext>
              </a:extLst>
            </p:cNvPr>
            <p:cNvSpPr txBox="1"/>
            <p:nvPr/>
          </p:nvSpPr>
          <p:spPr>
            <a:xfrm>
              <a:off x="2669802" y="3241768"/>
              <a:ext cx="787395" cy="374461"/>
            </a:xfrm>
            <a:prstGeom prst="rect">
              <a:avLst/>
            </a:prstGeom>
            <a:noFill/>
          </p:spPr>
          <p:txBody>
            <a:bodyPr wrap="none" rtlCol="0" anchor="ctr" anchorCtr="0">
              <a:spAutoFit/>
            </a:bodyPr>
            <a:lstStyle/>
            <a:p>
              <a:pPr algn="ctr">
                <a:lnSpc>
                  <a:spcPts val="2200"/>
                </a:lnSpc>
              </a:pPr>
              <a:r>
                <a:rPr lang="tr-TR" sz="2000" b="1" dirty="0">
                  <a:ln w="12700">
                    <a:noFill/>
                  </a:ln>
                  <a:solidFill>
                    <a:schemeClr val="bg1">
                      <a:lumMod val="95000"/>
                    </a:schemeClr>
                  </a:solidFill>
                  <a:latin typeface="Franklin Gothic Medium" panose="020B0603020102020204" pitchFamily="34" charset="0"/>
                  <a:ea typeface="Verdana" panose="020B0604030504040204" pitchFamily="34" charset="0"/>
                  <a:cs typeface="Verdana" panose="020B0604030504040204" pitchFamily="34" charset="0"/>
                </a:rPr>
                <a:t>2008</a:t>
              </a:r>
            </a:p>
          </p:txBody>
        </p:sp>
      </p:grpSp>
      <p:grpSp>
        <p:nvGrpSpPr>
          <p:cNvPr id="40" name="Group 39">
            <a:extLst>
              <a:ext uri="{FF2B5EF4-FFF2-40B4-BE49-F238E27FC236}">
                <a16:creationId xmlns:a16="http://schemas.microsoft.com/office/drawing/2014/main" id="{BBE83B4D-DB99-A44B-AA5A-48ACA0F35D4E}"/>
              </a:ext>
            </a:extLst>
          </p:cNvPr>
          <p:cNvGrpSpPr/>
          <p:nvPr/>
        </p:nvGrpSpPr>
        <p:grpSpPr>
          <a:xfrm>
            <a:off x="3954089" y="3030908"/>
            <a:ext cx="991891" cy="991891"/>
            <a:chOff x="4083804" y="2933054"/>
            <a:chExt cx="991891" cy="991891"/>
          </a:xfrm>
        </p:grpSpPr>
        <p:sp>
          <p:nvSpPr>
            <p:cNvPr id="106" name="Oval 105">
              <a:extLst>
                <a:ext uri="{FF2B5EF4-FFF2-40B4-BE49-F238E27FC236}">
                  <a16:creationId xmlns:a16="http://schemas.microsoft.com/office/drawing/2014/main" id="{A9C9FF87-DEE1-3245-A22C-E945C92A5C40}"/>
                </a:ext>
              </a:extLst>
            </p:cNvPr>
            <p:cNvSpPr/>
            <p:nvPr/>
          </p:nvSpPr>
          <p:spPr>
            <a:xfrm>
              <a:off x="4083804" y="2933054"/>
              <a:ext cx="991891" cy="991891"/>
            </a:xfrm>
            <a:prstGeom prst="ellipse">
              <a:avLst/>
            </a:prstGeom>
            <a:solidFill>
              <a:srgbClr val="96BE4D"/>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117" name="TextBox 116">
              <a:extLst>
                <a:ext uri="{FF2B5EF4-FFF2-40B4-BE49-F238E27FC236}">
                  <a16:creationId xmlns:a16="http://schemas.microsoft.com/office/drawing/2014/main" id="{6BCDD23E-FA22-D54E-A5C4-B7E61CD3D69C}"/>
                </a:ext>
              </a:extLst>
            </p:cNvPr>
            <p:cNvSpPr txBox="1"/>
            <p:nvPr/>
          </p:nvSpPr>
          <p:spPr>
            <a:xfrm>
              <a:off x="4189258" y="3241768"/>
              <a:ext cx="780983" cy="374461"/>
            </a:xfrm>
            <a:prstGeom prst="rect">
              <a:avLst/>
            </a:prstGeom>
            <a:noFill/>
          </p:spPr>
          <p:txBody>
            <a:bodyPr wrap="none" rtlCol="0" anchor="ctr" anchorCtr="0">
              <a:spAutoFit/>
            </a:bodyPr>
            <a:lstStyle/>
            <a:p>
              <a:pPr algn="ctr">
                <a:lnSpc>
                  <a:spcPts val="2200"/>
                </a:lnSpc>
              </a:pPr>
              <a:r>
                <a:rPr lang="tr-TR" sz="2000" b="1" dirty="0">
                  <a:ln w="12700">
                    <a:noFill/>
                  </a:ln>
                  <a:solidFill>
                    <a:schemeClr val="bg1">
                      <a:lumMod val="95000"/>
                    </a:schemeClr>
                  </a:solidFill>
                  <a:latin typeface="Franklin Gothic Medium" panose="020B0603020102020204" pitchFamily="34" charset="0"/>
                  <a:ea typeface="Verdana" panose="020B0604030504040204" pitchFamily="34" charset="0"/>
                  <a:cs typeface="Verdana" panose="020B0604030504040204" pitchFamily="34" charset="0"/>
                </a:rPr>
                <a:t>2011</a:t>
              </a:r>
            </a:p>
          </p:txBody>
        </p:sp>
      </p:grpSp>
      <p:grpSp>
        <p:nvGrpSpPr>
          <p:cNvPr id="43" name="Group 42">
            <a:extLst>
              <a:ext uri="{FF2B5EF4-FFF2-40B4-BE49-F238E27FC236}">
                <a16:creationId xmlns:a16="http://schemas.microsoft.com/office/drawing/2014/main" id="{AD6C9421-315F-8C48-861D-4B2F85FC4060}"/>
              </a:ext>
            </a:extLst>
          </p:cNvPr>
          <p:cNvGrpSpPr/>
          <p:nvPr/>
        </p:nvGrpSpPr>
        <p:grpSpPr>
          <a:xfrm>
            <a:off x="5470339" y="3030908"/>
            <a:ext cx="991891" cy="991891"/>
            <a:chOff x="5600055" y="2933054"/>
            <a:chExt cx="991891" cy="991891"/>
          </a:xfrm>
        </p:grpSpPr>
        <p:sp>
          <p:nvSpPr>
            <p:cNvPr id="107" name="Oval 106">
              <a:extLst>
                <a:ext uri="{FF2B5EF4-FFF2-40B4-BE49-F238E27FC236}">
                  <a16:creationId xmlns:a16="http://schemas.microsoft.com/office/drawing/2014/main" id="{10B973C1-0D5A-084F-B511-00FFB4D849F6}"/>
                </a:ext>
              </a:extLst>
            </p:cNvPr>
            <p:cNvSpPr/>
            <p:nvPr/>
          </p:nvSpPr>
          <p:spPr>
            <a:xfrm>
              <a:off x="5600055" y="2933054"/>
              <a:ext cx="991891" cy="991891"/>
            </a:xfrm>
            <a:prstGeom prst="ellipse">
              <a:avLst/>
            </a:prstGeom>
            <a:solidFill>
              <a:srgbClr val="73B367"/>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73B367"/>
                </a:solidFill>
              </a:endParaRPr>
            </a:p>
          </p:txBody>
        </p:sp>
        <p:sp>
          <p:nvSpPr>
            <p:cNvPr id="118" name="TextBox 117">
              <a:extLst>
                <a:ext uri="{FF2B5EF4-FFF2-40B4-BE49-F238E27FC236}">
                  <a16:creationId xmlns:a16="http://schemas.microsoft.com/office/drawing/2014/main" id="{AC9F07FB-FA0C-CD47-90CA-68B464945A55}"/>
                </a:ext>
              </a:extLst>
            </p:cNvPr>
            <p:cNvSpPr txBox="1"/>
            <p:nvPr/>
          </p:nvSpPr>
          <p:spPr>
            <a:xfrm>
              <a:off x="5703938" y="3241768"/>
              <a:ext cx="784125" cy="374461"/>
            </a:xfrm>
            <a:prstGeom prst="rect">
              <a:avLst/>
            </a:prstGeom>
            <a:noFill/>
          </p:spPr>
          <p:txBody>
            <a:bodyPr wrap="none" rtlCol="0" anchor="ctr" anchorCtr="0">
              <a:spAutoFit/>
            </a:bodyPr>
            <a:lstStyle/>
            <a:p>
              <a:pPr algn="ctr">
                <a:lnSpc>
                  <a:spcPts val="2200"/>
                </a:lnSpc>
              </a:pPr>
              <a:r>
                <a:rPr lang="tr-TR" sz="2000" b="1" dirty="0">
                  <a:ln w="12700">
                    <a:noFill/>
                  </a:ln>
                  <a:solidFill>
                    <a:schemeClr val="bg1">
                      <a:lumMod val="95000"/>
                    </a:schemeClr>
                  </a:solidFill>
                  <a:latin typeface="Franklin Gothic Medium" panose="020B0603020102020204" pitchFamily="34" charset="0"/>
                  <a:ea typeface="Verdana" panose="020B0604030504040204" pitchFamily="34" charset="0"/>
                  <a:cs typeface="Verdana" panose="020B0604030504040204" pitchFamily="34" charset="0"/>
                </a:rPr>
                <a:t>2012</a:t>
              </a:r>
            </a:p>
          </p:txBody>
        </p:sp>
      </p:grpSp>
      <p:grpSp>
        <p:nvGrpSpPr>
          <p:cNvPr id="47" name="Group 46">
            <a:extLst>
              <a:ext uri="{FF2B5EF4-FFF2-40B4-BE49-F238E27FC236}">
                <a16:creationId xmlns:a16="http://schemas.microsoft.com/office/drawing/2014/main" id="{799297DE-B973-0147-A975-16A86D373FAB}"/>
              </a:ext>
            </a:extLst>
          </p:cNvPr>
          <p:cNvGrpSpPr/>
          <p:nvPr/>
        </p:nvGrpSpPr>
        <p:grpSpPr>
          <a:xfrm>
            <a:off x="6986590" y="3030908"/>
            <a:ext cx="991891" cy="991891"/>
            <a:chOff x="7116306" y="2933054"/>
            <a:chExt cx="991891" cy="991891"/>
          </a:xfrm>
        </p:grpSpPr>
        <p:sp>
          <p:nvSpPr>
            <p:cNvPr id="108" name="Oval 107">
              <a:extLst>
                <a:ext uri="{FF2B5EF4-FFF2-40B4-BE49-F238E27FC236}">
                  <a16:creationId xmlns:a16="http://schemas.microsoft.com/office/drawing/2014/main" id="{867E2536-ECB3-4447-968E-8FE078177C4A}"/>
                </a:ext>
              </a:extLst>
            </p:cNvPr>
            <p:cNvSpPr/>
            <p:nvPr/>
          </p:nvSpPr>
          <p:spPr>
            <a:xfrm>
              <a:off x="7116306" y="2933054"/>
              <a:ext cx="991891" cy="991891"/>
            </a:xfrm>
            <a:prstGeom prst="ellipse">
              <a:avLst/>
            </a:prstGeom>
            <a:solidFill>
              <a:srgbClr val="52AB7F"/>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73B367"/>
                </a:solidFill>
              </a:endParaRPr>
            </a:p>
          </p:txBody>
        </p:sp>
        <p:sp>
          <p:nvSpPr>
            <p:cNvPr id="120" name="TextBox 119">
              <a:extLst>
                <a:ext uri="{FF2B5EF4-FFF2-40B4-BE49-F238E27FC236}">
                  <a16:creationId xmlns:a16="http://schemas.microsoft.com/office/drawing/2014/main" id="{A1903DBE-D3E9-0849-8CC7-8364195F2715}"/>
                </a:ext>
              </a:extLst>
            </p:cNvPr>
            <p:cNvSpPr txBox="1"/>
            <p:nvPr/>
          </p:nvSpPr>
          <p:spPr>
            <a:xfrm>
              <a:off x="7222401" y="3241768"/>
              <a:ext cx="779701" cy="374461"/>
            </a:xfrm>
            <a:prstGeom prst="rect">
              <a:avLst/>
            </a:prstGeom>
            <a:noFill/>
          </p:spPr>
          <p:txBody>
            <a:bodyPr wrap="none" rtlCol="0" anchor="ctr" anchorCtr="0">
              <a:spAutoFit/>
            </a:bodyPr>
            <a:lstStyle/>
            <a:p>
              <a:pPr algn="ctr">
                <a:lnSpc>
                  <a:spcPts val="2200"/>
                </a:lnSpc>
              </a:pPr>
              <a:r>
                <a:rPr lang="tr-TR" sz="2000" b="1" dirty="0">
                  <a:ln w="12700">
                    <a:noFill/>
                  </a:ln>
                  <a:solidFill>
                    <a:schemeClr val="bg1">
                      <a:lumMod val="95000"/>
                    </a:schemeClr>
                  </a:solidFill>
                  <a:latin typeface="Franklin Gothic Medium" panose="020B0603020102020204" pitchFamily="34" charset="0"/>
                  <a:ea typeface="Verdana" panose="020B0604030504040204" pitchFamily="34" charset="0"/>
                  <a:cs typeface="Verdana" panose="020B0604030504040204" pitchFamily="34" charset="0"/>
                </a:rPr>
                <a:t>2013</a:t>
              </a:r>
            </a:p>
          </p:txBody>
        </p:sp>
      </p:grpSp>
      <p:grpSp>
        <p:nvGrpSpPr>
          <p:cNvPr id="48" name="Group 47">
            <a:extLst>
              <a:ext uri="{FF2B5EF4-FFF2-40B4-BE49-F238E27FC236}">
                <a16:creationId xmlns:a16="http://schemas.microsoft.com/office/drawing/2014/main" id="{C5388D81-618E-E245-8D80-CC8446FA6BFE}"/>
              </a:ext>
            </a:extLst>
          </p:cNvPr>
          <p:cNvGrpSpPr/>
          <p:nvPr/>
        </p:nvGrpSpPr>
        <p:grpSpPr>
          <a:xfrm>
            <a:off x="8502841" y="3030908"/>
            <a:ext cx="991891" cy="991891"/>
            <a:chOff x="8632557" y="2933054"/>
            <a:chExt cx="991891" cy="991891"/>
          </a:xfrm>
        </p:grpSpPr>
        <p:sp>
          <p:nvSpPr>
            <p:cNvPr id="109" name="Oval 108">
              <a:extLst>
                <a:ext uri="{FF2B5EF4-FFF2-40B4-BE49-F238E27FC236}">
                  <a16:creationId xmlns:a16="http://schemas.microsoft.com/office/drawing/2014/main" id="{6B4C5675-2C0F-F242-8B59-A43DF33A6516}"/>
                </a:ext>
              </a:extLst>
            </p:cNvPr>
            <p:cNvSpPr/>
            <p:nvPr/>
          </p:nvSpPr>
          <p:spPr>
            <a:xfrm>
              <a:off x="8632557" y="2933054"/>
              <a:ext cx="991891" cy="991891"/>
            </a:xfrm>
            <a:prstGeom prst="ellipse">
              <a:avLst/>
            </a:prstGeom>
            <a:solidFill>
              <a:srgbClr val="339F89"/>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chemeClr val="accent2"/>
                </a:solidFill>
              </a:endParaRPr>
            </a:p>
          </p:txBody>
        </p:sp>
        <p:sp>
          <p:nvSpPr>
            <p:cNvPr id="121" name="TextBox 120">
              <a:extLst>
                <a:ext uri="{FF2B5EF4-FFF2-40B4-BE49-F238E27FC236}">
                  <a16:creationId xmlns:a16="http://schemas.microsoft.com/office/drawing/2014/main" id="{EAE00027-24DE-2943-AE4A-383568056997}"/>
                </a:ext>
              </a:extLst>
            </p:cNvPr>
            <p:cNvSpPr txBox="1"/>
            <p:nvPr/>
          </p:nvSpPr>
          <p:spPr>
            <a:xfrm>
              <a:off x="8738011" y="3241768"/>
              <a:ext cx="780983" cy="374461"/>
            </a:xfrm>
            <a:prstGeom prst="rect">
              <a:avLst/>
            </a:prstGeom>
            <a:noFill/>
          </p:spPr>
          <p:txBody>
            <a:bodyPr wrap="none" rtlCol="0" anchor="ctr" anchorCtr="0">
              <a:spAutoFit/>
            </a:bodyPr>
            <a:lstStyle/>
            <a:p>
              <a:pPr algn="ctr">
                <a:lnSpc>
                  <a:spcPts val="2200"/>
                </a:lnSpc>
              </a:pPr>
              <a:r>
                <a:rPr lang="tr-TR" sz="2000" b="1" dirty="0">
                  <a:ln w="12700">
                    <a:noFill/>
                  </a:ln>
                  <a:solidFill>
                    <a:schemeClr val="bg1">
                      <a:lumMod val="95000"/>
                    </a:schemeClr>
                  </a:solidFill>
                  <a:latin typeface="Franklin Gothic Medium" panose="020B0603020102020204" pitchFamily="34" charset="0"/>
                  <a:ea typeface="Verdana" panose="020B0604030504040204" pitchFamily="34" charset="0"/>
                  <a:cs typeface="Verdana" panose="020B0604030504040204" pitchFamily="34" charset="0"/>
                </a:rPr>
                <a:t>2017</a:t>
              </a:r>
            </a:p>
          </p:txBody>
        </p:sp>
      </p:grpSp>
      <p:grpSp>
        <p:nvGrpSpPr>
          <p:cNvPr id="53" name="Group 52">
            <a:extLst>
              <a:ext uri="{FF2B5EF4-FFF2-40B4-BE49-F238E27FC236}">
                <a16:creationId xmlns:a16="http://schemas.microsoft.com/office/drawing/2014/main" id="{6A340CA0-0BE5-0340-9184-1BBFE1F98420}"/>
              </a:ext>
            </a:extLst>
          </p:cNvPr>
          <p:cNvGrpSpPr/>
          <p:nvPr/>
        </p:nvGrpSpPr>
        <p:grpSpPr>
          <a:xfrm>
            <a:off x="10019091" y="3030908"/>
            <a:ext cx="991891" cy="991891"/>
            <a:chOff x="10148807" y="2933054"/>
            <a:chExt cx="991891" cy="991891"/>
          </a:xfrm>
        </p:grpSpPr>
        <p:sp>
          <p:nvSpPr>
            <p:cNvPr id="110" name="Oval 109">
              <a:extLst>
                <a:ext uri="{FF2B5EF4-FFF2-40B4-BE49-F238E27FC236}">
                  <a16:creationId xmlns:a16="http://schemas.microsoft.com/office/drawing/2014/main" id="{6A9AF912-7080-D44B-936F-994BA81A9170}"/>
                </a:ext>
              </a:extLst>
            </p:cNvPr>
            <p:cNvSpPr/>
            <p:nvPr/>
          </p:nvSpPr>
          <p:spPr>
            <a:xfrm>
              <a:off x="10148807" y="2933054"/>
              <a:ext cx="991891" cy="991891"/>
            </a:xfrm>
            <a:prstGeom prst="ellipse">
              <a:avLst/>
            </a:prstGeom>
            <a:solidFill>
              <a:schemeClr val="accent1"/>
            </a:solidFill>
            <a:ln w="38100">
              <a:solidFill>
                <a:schemeClr val="bg1">
                  <a:lumMod val="95000"/>
                </a:schemeClr>
              </a:solid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lang="x-none">
                <a:solidFill>
                  <a:srgbClr val="CAD82C"/>
                </a:solidFill>
              </a:endParaRPr>
            </a:p>
          </p:txBody>
        </p:sp>
        <p:sp>
          <p:nvSpPr>
            <p:cNvPr id="123" name="TextBox 122">
              <a:extLst>
                <a:ext uri="{FF2B5EF4-FFF2-40B4-BE49-F238E27FC236}">
                  <a16:creationId xmlns:a16="http://schemas.microsoft.com/office/drawing/2014/main" id="{055EA18E-A8FF-7043-8B38-E7CDABCAE71D}"/>
                </a:ext>
              </a:extLst>
            </p:cNvPr>
            <p:cNvSpPr txBox="1"/>
            <p:nvPr/>
          </p:nvSpPr>
          <p:spPr>
            <a:xfrm>
              <a:off x="10254004" y="3241768"/>
              <a:ext cx="781497" cy="374461"/>
            </a:xfrm>
            <a:prstGeom prst="rect">
              <a:avLst/>
            </a:prstGeom>
            <a:noFill/>
          </p:spPr>
          <p:txBody>
            <a:bodyPr wrap="none" rtlCol="0" anchor="ctr" anchorCtr="0">
              <a:spAutoFit/>
            </a:bodyPr>
            <a:lstStyle/>
            <a:p>
              <a:pPr algn="ctr">
                <a:lnSpc>
                  <a:spcPts val="2200"/>
                </a:lnSpc>
              </a:pPr>
              <a:r>
                <a:rPr lang="tr-TR" sz="2000" b="1" dirty="0" smtClean="0">
                  <a:ln w="12700">
                    <a:noFill/>
                  </a:ln>
                  <a:solidFill>
                    <a:schemeClr val="bg1">
                      <a:lumMod val="95000"/>
                    </a:schemeClr>
                  </a:solidFill>
                  <a:latin typeface="Franklin Gothic Medium" panose="020B0603020102020204" pitchFamily="34" charset="0"/>
                  <a:ea typeface="Verdana" panose="020B0604030504040204" pitchFamily="34" charset="0"/>
                  <a:cs typeface="Verdana" panose="020B0604030504040204" pitchFamily="34" charset="0"/>
                </a:rPr>
                <a:t>2021</a:t>
              </a:r>
              <a:endParaRPr lang="tr-TR" sz="2000" b="1" dirty="0">
                <a:ln w="12700">
                  <a:noFill/>
                </a:ln>
                <a:solidFill>
                  <a:schemeClr val="bg1">
                    <a:lumMod val="95000"/>
                  </a:schemeClr>
                </a:solidFill>
                <a:latin typeface="Franklin Gothic Medium" panose="020B0603020102020204" pitchFamily="34" charset="0"/>
                <a:ea typeface="Verdana" panose="020B0604030504040204" pitchFamily="34" charset="0"/>
                <a:cs typeface="Verdana" panose="020B0604030504040204" pitchFamily="34" charset="0"/>
              </a:endParaRPr>
            </a:p>
          </p:txBody>
        </p:sp>
      </p:grpSp>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3321743"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Ulusal Yönetmelikler</a:t>
            </a: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3566160"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95D49485-F777-DA4C-A61E-571D1097669E}"/>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33" name="Group 132">
            <a:extLst>
              <a:ext uri="{FF2B5EF4-FFF2-40B4-BE49-F238E27FC236}">
                <a16:creationId xmlns:a16="http://schemas.microsoft.com/office/drawing/2014/main" id="{32C6457E-4D87-0E45-BFE5-823DD55EF1FD}"/>
              </a:ext>
            </a:extLst>
          </p:cNvPr>
          <p:cNvGrpSpPr/>
          <p:nvPr/>
        </p:nvGrpSpPr>
        <p:grpSpPr>
          <a:xfrm>
            <a:off x="2973280" y="1668240"/>
            <a:ext cx="3037944" cy="1671379"/>
            <a:chOff x="3102996" y="1570386"/>
            <a:chExt cx="3037944" cy="1671379"/>
          </a:xfrm>
        </p:grpSpPr>
        <p:sp>
          <p:nvSpPr>
            <p:cNvPr id="168" name="TextBox 167">
              <a:extLst>
                <a:ext uri="{FF2B5EF4-FFF2-40B4-BE49-F238E27FC236}">
                  <a16:creationId xmlns:a16="http://schemas.microsoft.com/office/drawing/2014/main" id="{3C90355E-B387-3F4F-8093-16C5E64D855E}"/>
                </a:ext>
              </a:extLst>
            </p:cNvPr>
            <p:cNvSpPr txBox="1"/>
            <p:nvPr/>
          </p:nvSpPr>
          <p:spPr>
            <a:xfrm>
              <a:off x="3102996" y="1570386"/>
              <a:ext cx="3037944" cy="894989"/>
            </a:xfrm>
            <a:prstGeom prst="rect">
              <a:avLst/>
            </a:prstGeom>
            <a:noFill/>
          </p:spPr>
          <p:txBody>
            <a:bodyPr wrap="square" rtlCol="0" anchor="b" anchorCtr="0">
              <a:spAutoFit/>
            </a:bodyPr>
            <a:lstStyle>
              <a:defPPr>
                <a:defRPr lang="en-US"/>
              </a:defPPr>
              <a:lvl1pPr algn="ctr">
                <a:defRPr sz="1400" b="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defRPr>
              </a:lvl1pPr>
            </a:lstStyle>
            <a:p>
              <a:pPr>
                <a:lnSpc>
                  <a:spcPts val="1600"/>
                </a:lnSpc>
              </a:pPr>
              <a:r>
                <a:rPr lang="tr-TR" sz="1250" dirty="0"/>
                <a:t>Enerji Kaynaklarının</a:t>
              </a:r>
            </a:p>
            <a:p>
              <a:pPr>
                <a:lnSpc>
                  <a:spcPts val="1600"/>
                </a:lnSpc>
              </a:pPr>
              <a:r>
                <a:rPr lang="tr-TR" sz="1250" dirty="0"/>
                <a:t>ve Enerjinin Kullanımında</a:t>
              </a:r>
            </a:p>
            <a:p>
              <a:pPr>
                <a:lnSpc>
                  <a:spcPts val="1600"/>
                </a:lnSpc>
              </a:pPr>
              <a:r>
                <a:rPr lang="tr-TR" sz="1250" dirty="0"/>
                <a:t>Verimliliğin Artırılmasına</a:t>
              </a:r>
            </a:p>
            <a:p>
              <a:pPr>
                <a:lnSpc>
                  <a:spcPts val="1600"/>
                </a:lnSpc>
              </a:pPr>
              <a:r>
                <a:rPr lang="tr-TR" sz="1250" dirty="0"/>
                <a:t>Dair Yönetmelik</a:t>
              </a:r>
            </a:p>
          </p:txBody>
        </p:sp>
        <p:cxnSp>
          <p:nvCxnSpPr>
            <p:cNvPr id="166" name="Straight Connector 165">
              <a:extLst>
                <a:ext uri="{FF2B5EF4-FFF2-40B4-BE49-F238E27FC236}">
                  <a16:creationId xmlns:a16="http://schemas.microsoft.com/office/drawing/2014/main" id="{9D9E8980-DE97-A444-8436-414DD526861C}"/>
                </a:ext>
              </a:extLst>
            </p:cNvPr>
            <p:cNvCxnSpPr>
              <a:cxnSpLocks/>
            </p:cNvCxnSpPr>
            <p:nvPr/>
          </p:nvCxnSpPr>
          <p:spPr>
            <a:xfrm flipH="1">
              <a:off x="4562180" y="2570610"/>
              <a:ext cx="1" cy="671155"/>
            </a:xfrm>
            <a:prstGeom prst="line">
              <a:avLst/>
            </a:prstGeom>
            <a:ln w="12700" cap="rnd">
              <a:solidFill>
                <a:srgbClr val="94BE4E"/>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AC612CD9-4BE1-224E-9A54-7C782FB73830}"/>
              </a:ext>
            </a:extLst>
          </p:cNvPr>
          <p:cNvGrpSpPr/>
          <p:nvPr/>
        </p:nvGrpSpPr>
        <p:grpSpPr>
          <a:xfrm>
            <a:off x="6720149" y="2077788"/>
            <a:ext cx="1524776" cy="1261831"/>
            <a:chOff x="6849865" y="1979934"/>
            <a:chExt cx="1524776" cy="1261831"/>
          </a:xfrm>
        </p:grpSpPr>
        <p:sp>
          <p:nvSpPr>
            <p:cNvPr id="177" name="TextBox 176">
              <a:extLst>
                <a:ext uri="{FF2B5EF4-FFF2-40B4-BE49-F238E27FC236}">
                  <a16:creationId xmlns:a16="http://schemas.microsoft.com/office/drawing/2014/main" id="{155B96EF-E95B-B146-B36A-48F64C19CA69}"/>
                </a:ext>
              </a:extLst>
            </p:cNvPr>
            <p:cNvSpPr txBox="1"/>
            <p:nvPr/>
          </p:nvSpPr>
          <p:spPr>
            <a:xfrm>
              <a:off x="6849865" y="1979934"/>
              <a:ext cx="1524776" cy="484620"/>
            </a:xfrm>
            <a:prstGeom prst="rect">
              <a:avLst/>
            </a:prstGeom>
            <a:noFill/>
          </p:spPr>
          <p:txBody>
            <a:bodyPr wrap="none" rtlCol="0" anchor="b" anchorCtr="0">
              <a:spAutoFit/>
            </a:bodyPr>
            <a:lstStyle>
              <a:defPPr>
                <a:defRPr lang="en-US"/>
              </a:defPPr>
              <a:lvl1pPr algn="ctr">
                <a:defRPr sz="1400" b="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defRPr>
              </a:lvl1pPr>
            </a:lstStyle>
            <a:p>
              <a:pPr>
                <a:lnSpc>
                  <a:spcPts val="1600"/>
                </a:lnSpc>
              </a:pPr>
              <a:r>
                <a:rPr lang="tr-TR" sz="1250" dirty="0"/>
                <a:t>Onuncu</a:t>
              </a:r>
            </a:p>
            <a:p>
              <a:pPr>
                <a:lnSpc>
                  <a:spcPts val="1600"/>
                </a:lnSpc>
              </a:pPr>
              <a:r>
                <a:rPr lang="tr-TR" sz="1250" dirty="0"/>
                <a:t>Kalkınma Planı</a:t>
              </a:r>
            </a:p>
          </p:txBody>
        </p:sp>
        <p:cxnSp>
          <p:nvCxnSpPr>
            <p:cNvPr id="175" name="Straight Connector 174">
              <a:extLst>
                <a:ext uri="{FF2B5EF4-FFF2-40B4-BE49-F238E27FC236}">
                  <a16:creationId xmlns:a16="http://schemas.microsoft.com/office/drawing/2014/main" id="{D10559AC-902C-9347-9038-2BC9530DC20B}"/>
                </a:ext>
              </a:extLst>
            </p:cNvPr>
            <p:cNvCxnSpPr>
              <a:cxnSpLocks/>
            </p:cNvCxnSpPr>
            <p:nvPr/>
          </p:nvCxnSpPr>
          <p:spPr>
            <a:xfrm flipV="1">
              <a:off x="7612253" y="2570610"/>
              <a:ext cx="1" cy="671155"/>
            </a:xfrm>
            <a:prstGeom prst="line">
              <a:avLst/>
            </a:prstGeom>
            <a:ln w="12700" cap="rnd">
              <a:solidFill>
                <a:srgbClr val="51AA80"/>
              </a:solidFill>
              <a:tailEnd type="ova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6BF6A11A-3487-5240-8ECF-03A1A7874A4B}"/>
              </a:ext>
            </a:extLst>
          </p:cNvPr>
          <p:cNvGrpSpPr/>
          <p:nvPr/>
        </p:nvGrpSpPr>
        <p:grpSpPr>
          <a:xfrm>
            <a:off x="9392015" y="1872604"/>
            <a:ext cx="2247731" cy="1467015"/>
            <a:chOff x="9521731" y="1774750"/>
            <a:chExt cx="2247731" cy="1467015"/>
          </a:xfrm>
        </p:grpSpPr>
        <p:sp>
          <p:nvSpPr>
            <p:cNvPr id="189" name="TextBox 188">
              <a:extLst>
                <a:ext uri="{FF2B5EF4-FFF2-40B4-BE49-F238E27FC236}">
                  <a16:creationId xmlns:a16="http://schemas.microsoft.com/office/drawing/2014/main" id="{C80DA3D2-187C-C94F-B212-8A0DC209046B}"/>
                </a:ext>
              </a:extLst>
            </p:cNvPr>
            <p:cNvSpPr txBox="1"/>
            <p:nvPr/>
          </p:nvSpPr>
          <p:spPr>
            <a:xfrm>
              <a:off x="9521731" y="1774750"/>
              <a:ext cx="2247731" cy="689804"/>
            </a:xfrm>
            <a:prstGeom prst="rect">
              <a:avLst/>
            </a:prstGeom>
            <a:noFill/>
          </p:spPr>
          <p:txBody>
            <a:bodyPr wrap="none" rtlCol="0" anchor="b" anchorCtr="0">
              <a:spAutoFit/>
            </a:bodyPr>
            <a:lstStyle>
              <a:defPPr>
                <a:defRPr lang="en-US"/>
              </a:defPPr>
              <a:lvl1pPr algn="ctr">
                <a:defRPr sz="1400" b="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defRPr>
              </a:lvl1pPr>
            </a:lstStyle>
            <a:p>
              <a:pPr>
                <a:lnSpc>
                  <a:spcPts val="1600"/>
                </a:lnSpc>
              </a:pPr>
              <a:r>
                <a:rPr lang="tr-TR" sz="1250" dirty="0"/>
                <a:t>Enerji Performansı</a:t>
              </a:r>
            </a:p>
            <a:p>
              <a:pPr>
                <a:lnSpc>
                  <a:spcPts val="1600"/>
                </a:lnSpc>
              </a:pPr>
              <a:r>
                <a:rPr lang="tr-TR" sz="1250" dirty="0"/>
                <a:t>Sözleşme (EPS) Modeli</a:t>
              </a:r>
            </a:p>
            <a:p>
              <a:pPr>
                <a:lnSpc>
                  <a:spcPts val="1600"/>
                </a:lnSpc>
              </a:pPr>
              <a:r>
                <a:rPr lang="tr-TR" sz="1250" dirty="0"/>
                <a:t>Yönetmeliği </a:t>
              </a:r>
            </a:p>
          </p:txBody>
        </p:sp>
        <p:cxnSp>
          <p:nvCxnSpPr>
            <p:cNvPr id="180" name="Straight Connector 179">
              <a:extLst>
                <a:ext uri="{FF2B5EF4-FFF2-40B4-BE49-F238E27FC236}">
                  <a16:creationId xmlns:a16="http://schemas.microsoft.com/office/drawing/2014/main" id="{9B846BA3-3181-B74F-B97C-219621F0759C}"/>
                </a:ext>
              </a:extLst>
            </p:cNvPr>
            <p:cNvCxnSpPr>
              <a:cxnSpLocks/>
            </p:cNvCxnSpPr>
            <p:nvPr/>
          </p:nvCxnSpPr>
          <p:spPr>
            <a:xfrm flipH="1" flipV="1">
              <a:off x="10644752" y="2570610"/>
              <a:ext cx="1" cy="671155"/>
            </a:xfrm>
            <a:prstGeom prst="line">
              <a:avLst/>
            </a:prstGeom>
            <a:ln w="12700" cap="rnd">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31C8E623-8922-1343-886B-28048F79F728}"/>
              </a:ext>
            </a:extLst>
          </p:cNvPr>
          <p:cNvGrpSpPr/>
          <p:nvPr/>
        </p:nvGrpSpPr>
        <p:grpSpPr>
          <a:xfrm>
            <a:off x="469195" y="1872604"/>
            <a:ext cx="1896673" cy="1467015"/>
            <a:chOff x="598911" y="1774750"/>
            <a:chExt cx="1896673" cy="1467015"/>
          </a:xfrm>
        </p:grpSpPr>
        <p:sp>
          <p:nvSpPr>
            <p:cNvPr id="195" name="TextBox 194">
              <a:extLst>
                <a:ext uri="{FF2B5EF4-FFF2-40B4-BE49-F238E27FC236}">
                  <a16:creationId xmlns:a16="http://schemas.microsoft.com/office/drawing/2014/main" id="{2E27C4E2-0BA4-C347-8221-EDC01BD26E56}"/>
                </a:ext>
              </a:extLst>
            </p:cNvPr>
            <p:cNvSpPr txBox="1"/>
            <p:nvPr/>
          </p:nvSpPr>
          <p:spPr>
            <a:xfrm>
              <a:off x="598911" y="1774750"/>
              <a:ext cx="1896673" cy="689804"/>
            </a:xfrm>
            <a:prstGeom prst="rect">
              <a:avLst/>
            </a:prstGeom>
            <a:noFill/>
          </p:spPr>
          <p:txBody>
            <a:bodyPr wrap="none" rtlCol="0" anchor="b" anchorCtr="0">
              <a:spAutoFit/>
            </a:bodyPr>
            <a:lstStyle/>
            <a:p>
              <a:pPr algn="ctr">
                <a:lnSpc>
                  <a:spcPts val="1600"/>
                </a:lnSpc>
              </a:pPr>
              <a:r>
                <a:rPr lang="tr-TR" sz="125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Enerji </a:t>
              </a:r>
            </a:p>
            <a:p>
              <a:pPr algn="ctr">
                <a:lnSpc>
                  <a:spcPts val="1600"/>
                </a:lnSpc>
              </a:pPr>
              <a:r>
                <a:rPr lang="tr-TR" sz="125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Verimliliği Kanunu </a:t>
              </a:r>
            </a:p>
            <a:p>
              <a:pPr algn="ctr">
                <a:lnSpc>
                  <a:spcPts val="1600"/>
                </a:lnSpc>
              </a:pPr>
              <a:r>
                <a:rPr lang="tr-TR" sz="125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yürürlüğe girdi</a:t>
              </a:r>
            </a:p>
          </p:txBody>
        </p:sp>
        <p:cxnSp>
          <p:nvCxnSpPr>
            <p:cNvPr id="193" name="Straight Connector 192">
              <a:extLst>
                <a:ext uri="{FF2B5EF4-FFF2-40B4-BE49-F238E27FC236}">
                  <a16:creationId xmlns:a16="http://schemas.microsoft.com/office/drawing/2014/main" id="{09A568DC-C116-354D-930D-6C50CE710B6D}"/>
                </a:ext>
              </a:extLst>
            </p:cNvPr>
            <p:cNvCxnSpPr>
              <a:cxnSpLocks/>
            </p:cNvCxnSpPr>
            <p:nvPr/>
          </p:nvCxnSpPr>
          <p:spPr>
            <a:xfrm flipH="1">
              <a:off x="1547246" y="2570610"/>
              <a:ext cx="1" cy="671155"/>
            </a:xfrm>
            <a:prstGeom prst="line">
              <a:avLst/>
            </a:prstGeom>
            <a:ln w="12700" cap="rnd">
              <a:solidFill>
                <a:srgbClr val="CCD92A"/>
              </a:solidFill>
              <a:headEnd type="oval"/>
              <a:tailEnd type="none"/>
            </a:ln>
          </p:spPr>
          <p:style>
            <a:lnRef idx="1">
              <a:schemeClr val="accent1"/>
            </a:lnRef>
            <a:fillRef idx="0">
              <a:schemeClr val="accent1"/>
            </a:fillRef>
            <a:effectRef idx="0">
              <a:schemeClr val="accent1"/>
            </a:effectRef>
            <a:fontRef idx="minor">
              <a:schemeClr val="tx1"/>
            </a:fontRef>
          </p:style>
        </p:cxnSp>
      </p:grpSp>
      <p:pic>
        <p:nvPicPr>
          <p:cNvPr id="218" name="Picture 217">
            <a:extLst>
              <a:ext uri="{FF2B5EF4-FFF2-40B4-BE49-F238E27FC236}">
                <a16:creationId xmlns:a16="http://schemas.microsoft.com/office/drawing/2014/main" id="{B2188508-2A0A-C445-ACC3-EABA4C7F94A3}"/>
              </a:ext>
            </a:extLst>
          </p:cNvPr>
          <p:cNvPicPr>
            <a:picLocks noChangeAspect="1"/>
          </p:cNvPicPr>
          <p:nvPr/>
        </p:nvPicPr>
        <p:blipFill rotWithShape="1">
          <a:blip r:embed="rId5"/>
          <a:srcRect t="63301"/>
          <a:stretch/>
        </p:blipFill>
        <p:spPr>
          <a:xfrm>
            <a:off x="0" y="4340394"/>
            <a:ext cx="12192000" cy="2514557"/>
          </a:xfrm>
          <a:prstGeom prst="rect">
            <a:avLst/>
          </a:prstGeom>
        </p:spPr>
      </p:pic>
      <p:grpSp>
        <p:nvGrpSpPr>
          <p:cNvPr id="219" name="Group 218">
            <a:extLst>
              <a:ext uri="{FF2B5EF4-FFF2-40B4-BE49-F238E27FC236}">
                <a16:creationId xmlns:a16="http://schemas.microsoft.com/office/drawing/2014/main" id="{28612044-7C37-274D-8E87-EC8041D886B2}"/>
              </a:ext>
            </a:extLst>
          </p:cNvPr>
          <p:cNvGrpSpPr/>
          <p:nvPr/>
        </p:nvGrpSpPr>
        <p:grpSpPr>
          <a:xfrm>
            <a:off x="0" y="5893180"/>
            <a:ext cx="12192000" cy="964820"/>
            <a:chOff x="0" y="5893180"/>
            <a:chExt cx="12192000" cy="964820"/>
          </a:xfrm>
        </p:grpSpPr>
        <p:sp>
          <p:nvSpPr>
            <p:cNvPr id="220" name="Freeform 219">
              <a:extLst>
                <a:ext uri="{FF2B5EF4-FFF2-40B4-BE49-F238E27FC236}">
                  <a16:creationId xmlns:a16="http://schemas.microsoft.com/office/drawing/2014/main" id="{F5F9D892-0AFA-054E-BD5C-9D5DCBF4AFA6}"/>
                </a:ext>
              </a:extLst>
            </p:cNvPr>
            <p:cNvSpPr/>
            <p:nvPr/>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21" name="Freeform 220">
              <a:extLst>
                <a:ext uri="{FF2B5EF4-FFF2-40B4-BE49-F238E27FC236}">
                  <a16:creationId xmlns:a16="http://schemas.microsoft.com/office/drawing/2014/main" id="{B71AEF14-FBD4-0848-9771-AA5793ABCFFE}"/>
                </a:ext>
              </a:extLst>
            </p:cNvPr>
            <p:cNvSpPr/>
            <p:nvPr/>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2" name="Picture 221">
              <a:extLst>
                <a:ext uri="{FF2B5EF4-FFF2-40B4-BE49-F238E27FC236}">
                  <a16:creationId xmlns:a16="http://schemas.microsoft.com/office/drawing/2014/main" id="{635CB89C-D155-F546-B422-29193F9EC89A}"/>
                </a:ext>
              </a:extLst>
            </p:cNvPr>
            <p:cNvPicPr>
              <a:picLocks noChangeAspect="1"/>
            </p:cNvPicPr>
            <p:nvPr/>
          </p:nvPicPr>
          <p:blipFill>
            <a:blip r:embed="rId6">
              <a:alphaModFix/>
            </a:blip>
            <a:stretch>
              <a:fillRect/>
            </a:stretch>
          </p:blipFill>
          <p:spPr>
            <a:xfrm>
              <a:off x="10614742" y="6106942"/>
              <a:ext cx="1339696" cy="596839"/>
            </a:xfrm>
            <a:prstGeom prst="rect">
              <a:avLst/>
            </a:prstGeom>
          </p:spPr>
        </p:pic>
      </p:grpSp>
      <p:sp>
        <p:nvSpPr>
          <p:cNvPr id="223" name="TextBox 222">
            <a:extLst>
              <a:ext uri="{FF2B5EF4-FFF2-40B4-BE49-F238E27FC236}">
                <a16:creationId xmlns:a16="http://schemas.microsoft.com/office/drawing/2014/main" id="{54AA58FD-17BF-2842-8346-C66BD61B9FB7}"/>
              </a:ext>
            </a:extLst>
          </p:cNvPr>
          <p:cNvSpPr txBox="1"/>
          <p:nvPr/>
        </p:nvSpPr>
        <p:spPr>
          <a:xfrm>
            <a:off x="865227" y="6410768"/>
            <a:ext cx="3119765"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TÜRKİYE’DE ENERJİ VERİMLİLİĞİ</a:t>
            </a:r>
          </a:p>
        </p:txBody>
      </p:sp>
      <p:sp>
        <p:nvSpPr>
          <p:cNvPr id="224" name="Oval 223">
            <a:extLst>
              <a:ext uri="{FF2B5EF4-FFF2-40B4-BE49-F238E27FC236}">
                <a16:creationId xmlns:a16="http://schemas.microsoft.com/office/drawing/2014/main" id="{FB19C82B-8900-B84D-BF3D-924C1043D306}"/>
              </a:ext>
            </a:extLst>
          </p:cNvPr>
          <p:cNvSpPr/>
          <p:nvPr/>
        </p:nvSpPr>
        <p:spPr>
          <a:xfrm>
            <a:off x="450571" y="6378575"/>
            <a:ext cx="344372" cy="344368"/>
          </a:xfrm>
          <a:prstGeom prst="ellipse">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5" name="Foliennummernplatzhalter 7">
            <a:extLst>
              <a:ext uri="{FF2B5EF4-FFF2-40B4-BE49-F238E27FC236}">
                <a16:creationId xmlns:a16="http://schemas.microsoft.com/office/drawing/2014/main" id="{8B07697C-2046-834F-B574-9D83C0BF87E2}"/>
              </a:ext>
            </a:extLst>
          </p:cNvPr>
          <p:cNvSpPr txBox="1">
            <a:spLocks/>
          </p:cNvSpPr>
          <p:nvPr/>
        </p:nvSpPr>
        <p:spPr>
          <a:xfrm>
            <a:off x="424319"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7</a:t>
            </a:fld>
            <a:endParaRPr lang="de-DE" dirty="0"/>
          </a:p>
        </p:txBody>
      </p:sp>
      <p:grpSp>
        <p:nvGrpSpPr>
          <p:cNvPr id="136" name="Group 135">
            <a:extLst>
              <a:ext uri="{FF2B5EF4-FFF2-40B4-BE49-F238E27FC236}">
                <a16:creationId xmlns:a16="http://schemas.microsoft.com/office/drawing/2014/main" id="{7915D8A6-0F39-5C4A-B2F2-2351FEA67F6A}"/>
              </a:ext>
            </a:extLst>
          </p:cNvPr>
          <p:cNvGrpSpPr/>
          <p:nvPr/>
        </p:nvGrpSpPr>
        <p:grpSpPr>
          <a:xfrm>
            <a:off x="1726567" y="3806719"/>
            <a:ext cx="2414444" cy="1316318"/>
            <a:chOff x="1726567" y="3806719"/>
            <a:chExt cx="2414444" cy="1316318"/>
          </a:xfrm>
        </p:grpSpPr>
        <p:sp>
          <p:nvSpPr>
            <p:cNvPr id="150" name="TextBox 149">
              <a:extLst>
                <a:ext uri="{FF2B5EF4-FFF2-40B4-BE49-F238E27FC236}">
                  <a16:creationId xmlns:a16="http://schemas.microsoft.com/office/drawing/2014/main" id="{3A8A10F2-B527-6B4B-98C6-C68376D19170}"/>
                </a:ext>
              </a:extLst>
            </p:cNvPr>
            <p:cNvSpPr txBox="1"/>
            <p:nvPr/>
          </p:nvSpPr>
          <p:spPr>
            <a:xfrm>
              <a:off x="1726567" y="4638417"/>
              <a:ext cx="2414444" cy="484620"/>
            </a:xfrm>
            <a:prstGeom prst="rect">
              <a:avLst/>
            </a:prstGeom>
            <a:noFill/>
          </p:spPr>
          <p:txBody>
            <a:bodyPr wrap="none" rtlCol="0" anchor="t" anchorCtr="0">
              <a:spAutoFit/>
            </a:bodyPr>
            <a:lstStyle/>
            <a:p>
              <a:pPr algn="ctr">
                <a:lnSpc>
                  <a:spcPts val="1600"/>
                </a:lnSpc>
              </a:pPr>
              <a:r>
                <a:rPr lang="tr-TR" sz="125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Binalarda Enerji</a:t>
              </a:r>
              <a:br>
                <a:rPr lang="tr-TR" sz="125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br>
              <a:r>
                <a:rPr lang="tr-TR" sz="125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Performansı Yönetmeliği</a:t>
              </a:r>
            </a:p>
          </p:txBody>
        </p:sp>
        <p:cxnSp>
          <p:nvCxnSpPr>
            <p:cNvPr id="148" name="Straight Connector 147">
              <a:extLst>
                <a:ext uri="{FF2B5EF4-FFF2-40B4-BE49-F238E27FC236}">
                  <a16:creationId xmlns:a16="http://schemas.microsoft.com/office/drawing/2014/main" id="{0F29CB75-30EC-B147-84A7-7ABE5486ADB4}"/>
                </a:ext>
              </a:extLst>
            </p:cNvPr>
            <p:cNvCxnSpPr>
              <a:cxnSpLocks/>
            </p:cNvCxnSpPr>
            <p:nvPr/>
          </p:nvCxnSpPr>
          <p:spPr>
            <a:xfrm flipH="1">
              <a:off x="2926751" y="3806719"/>
              <a:ext cx="1" cy="704067"/>
            </a:xfrm>
            <a:prstGeom prst="line">
              <a:avLst/>
            </a:prstGeom>
            <a:ln w="12700" cap="rnd">
              <a:solidFill>
                <a:srgbClr val="B1CB3C"/>
              </a:solidFill>
              <a:tailEnd type="ova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C9120A64-B6FE-8948-9410-9AB242204D48}"/>
              </a:ext>
            </a:extLst>
          </p:cNvPr>
          <p:cNvGrpSpPr/>
          <p:nvPr/>
        </p:nvGrpSpPr>
        <p:grpSpPr>
          <a:xfrm>
            <a:off x="5126406" y="3806719"/>
            <a:ext cx="1683473" cy="1316318"/>
            <a:chOff x="5126406" y="3806719"/>
            <a:chExt cx="1683473" cy="1316318"/>
          </a:xfrm>
        </p:grpSpPr>
        <p:sp>
          <p:nvSpPr>
            <p:cNvPr id="155" name="TextBox 154">
              <a:extLst>
                <a:ext uri="{FF2B5EF4-FFF2-40B4-BE49-F238E27FC236}">
                  <a16:creationId xmlns:a16="http://schemas.microsoft.com/office/drawing/2014/main" id="{AC7DFF3F-F9FD-AB44-B2D8-9A1BD30F1124}"/>
                </a:ext>
              </a:extLst>
            </p:cNvPr>
            <p:cNvSpPr txBox="1"/>
            <p:nvPr/>
          </p:nvSpPr>
          <p:spPr>
            <a:xfrm>
              <a:off x="5126406" y="4638417"/>
              <a:ext cx="1683473" cy="484620"/>
            </a:xfrm>
            <a:prstGeom prst="rect">
              <a:avLst/>
            </a:prstGeom>
            <a:noFill/>
          </p:spPr>
          <p:txBody>
            <a:bodyPr wrap="none" rtlCol="0" anchor="t" anchorCtr="0">
              <a:spAutoFit/>
            </a:bodyPr>
            <a:lstStyle>
              <a:defPPr>
                <a:defRPr lang="en-US"/>
              </a:defPPr>
              <a:lvl1pPr algn="ctr">
                <a:defRPr sz="1400" b="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defRPr>
              </a:lvl1pPr>
            </a:lstStyle>
            <a:p>
              <a:pPr>
                <a:lnSpc>
                  <a:spcPts val="1600"/>
                </a:lnSpc>
              </a:pPr>
              <a:r>
                <a:rPr lang="tr-TR" sz="1250" dirty="0"/>
                <a:t>Enerji Verimliliği</a:t>
              </a:r>
            </a:p>
            <a:p>
              <a:pPr>
                <a:lnSpc>
                  <a:spcPts val="1600"/>
                </a:lnSpc>
              </a:pPr>
              <a:r>
                <a:rPr lang="tr-TR" sz="1250" dirty="0"/>
                <a:t>Strateji Belgesi</a:t>
              </a:r>
            </a:p>
          </p:txBody>
        </p:sp>
        <p:cxnSp>
          <p:nvCxnSpPr>
            <p:cNvPr id="154" name="Straight Connector 153">
              <a:extLst>
                <a:ext uri="{FF2B5EF4-FFF2-40B4-BE49-F238E27FC236}">
                  <a16:creationId xmlns:a16="http://schemas.microsoft.com/office/drawing/2014/main" id="{57EF9953-4134-5C45-83FA-A19F80EBBF38}"/>
                </a:ext>
              </a:extLst>
            </p:cNvPr>
            <p:cNvCxnSpPr>
              <a:cxnSpLocks/>
            </p:cNvCxnSpPr>
            <p:nvPr/>
          </p:nvCxnSpPr>
          <p:spPr>
            <a:xfrm flipH="1">
              <a:off x="5966285" y="3806719"/>
              <a:ext cx="1" cy="704067"/>
            </a:xfrm>
            <a:prstGeom prst="line">
              <a:avLst/>
            </a:prstGeom>
            <a:ln w="12700" cap="rnd">
              <a:solidFill>
                <a:srgbClr val="73B367"/>
              </a:solidFill>
              <a:tailEnd type="ova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CD4065A4-B781-E544-8D0F-CDDAE4B9287E}"/>
              </a:ext>
            </a:extLst>
          </p:cNvPr>
          <p:cNvGrpSpPr/>
          <p:nvPr/>
        </p:nvGrpSpPr>
        <p:grpSpPr>
          <a:xfrm>
            <a:off x="7852480" y="3806719"/>
            <a:ext cx="2292615" cy="1316318"/>
            <a:chOff x="7852480" y="3806719"/>
            <a:chExt cx="2292615" cy="1316318"/>
          </a:xfrm>
        </p:grpSpPr>
        <p:cxnSp>
          <p:nvCxnSpPr>
            <p:cNvPr id="158" name="Straight Connector 157">
              <a:extLst>
                <a:ext uri="{FF2B5EF4-FFF2-40B4-BE49-F238E27FC236}">
                  <a16:creationId xmlns:a16="http://schemas.microsoft.com/office/drawing/2014/main" id="{C982DAAE-D219-C642-BE78-40B591BA1995}"/>
                </a:ext>
              </a:extLst>
            </p:cNvPr>
            <p:cNvCxnSpPr>
              <a:cxnSpLocks/>
            </p:cNvCxnSpPr>
            <p:nvPr/>
          </p:nvCxnSpPr>
          <p:spPr>
            <a:xfrm flipH="1">
              <a:off x="8998787" y="3806719"/>
              <a:ext cx="1" cy="704067"/>
            </a:xfrm>
            <a:prstGeom prst="line">
              <a:avLst/>
            </a:prstGeom>
            <a:ln w="12700" cap="rnd">
              <a:solidFill>
                <a:srgbClr val="339F89"/>
              </a:solidFill>
              <a:tailEnd type="oval"/>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644D2666-AE7B-F340-BD9F-3BB93B012822}"/>
                </a:ext>
              </a:extLst>
            </p:cNvPr>
            <p:cNvSpPr txBox="1"/>
            <p:nvPr/>
          </p:nvSpPr>
          <p:spPr>
            <a:xfrm>
              <a:off x="7852480" y="4638417"/>
              <a:ext cx="2292615" cy="484620"/>
            </a:xfrm>
            <a:prstGeom prst="rect">
              <a:avLst/>
            </a:prstGeom>
            <a:noFill/>
          </p:spPr>
          <p:txBody>
            <a:bodyPr wrap="none" rtlCol="0" anchor="t" anchorCtr="0">
              <a:spAutoFit/>
            </a:bodyPr>
            <a:lstStyle>
              <a:defPPr>
                <a:defRPr lang="en-US"/>
              </a:defPPr>
              <a:lvl1pPr algn="ctr">
                <a:defRPr sz="1400" b="1">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defRPr>
              </a:lvl1pPr>
            </a:lstStyle>
            <a:p>
              <a:pPr>
                <a:lnSpc>
                  <a:spcPts val="1600"/>
                </a:lnSpc>
              </a:pPr>
              <a:r>
                <a:rPr lang="tr-TR" sz="1250" dirty="0"/>
                <a:t>Ulusal Enerji Verimliliği</a:t>
              </a:r>
            </a:p>
            <a:p>
              <a:pPr>
                <a:lnSpc>
                  <a:spcPts val="1600"/>
                </a:lnSpc>
              </a:pPr>
              <a:r>
                <a:rPr lang="tr-TR" sz="1250" dirty="0"/>
                <a:t>Eylem Planı</a:t>
              </a:r>
            </a:p>
          </p:txBody>
        </p:sp>
      </p:grpSp>
      <p:pic>
        <p:nvPicPr>
          <p:cNvPr id="65" name="Picture 64">
            <a:extLst>
              <a:ext uri="{FF2B5EF4-FFF2-40B4-BE49-F238E27FC236}">
                <a16:creationId xmlns:a16="http://schemas.microsoft.com/office/drawing/2014/main" id="{C63F634C-E19F-4D43-B987-39C2A949232E}"/>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7">
                    <a14:imgEffect>
                      <a14:saturation sat="0"/>
                    </a14:imgEffect>
                  </a14:imgLayer>
                </a14:imgProps>
              </a:ext>
            </a:extLst>
          </a:blip>
          <a:srcRect t="74330"/>
          <a:stretch/>
        </p:blipFill>
        <p:spPr>
          <a:xfrm>
            <a:off x="1710312" y="4337345"/>
            <a:ext cx="8771376" cy="958348"/>
          </a:xfrm>
          <a:prstGeom prst="rect">
            <a:avLst/>
          </a:prstGeom>
        </p:spPr>
      </p:pic>
    </p:spTree>
    <p:extLst>
      <p:ext uri="{BB962C8B-B14F-4D97-AF65-F5344CB8AC3E}">
        <p14:creationId xmlns:p14="http://schemas.microsoft.com/office/powerpoint/2010/main" val="205639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par>
                                <p:cTn id="12" presetID="42" presetClass="path" presetSubtype="0" decel="100000" fill="hold" grpId="1" nodeType="withEffect">
                                  <p:stCondLst>
                                    <p:cond delay="200"/>
                                  </p:stCondLst>
                                  <p:childTnLst>
                                    <p:animMotion origin="layout" path="M 2.08333E-7 3.7037E-6 L -0.04766 -0.00186 " pathEditMode="relative" rAng="0" ptsTypes="AA">
                                      <p:cBhvr>
                                        <p:cTn id="13" dur="1000" spd="-100000" fill="hold"/>
                                        <p:tgtEl>
                                          <p:spTgt spid="41"/>
                                        </p:tgtEl>
                                        <p:attrNameLst>
                                          <p:attrName>ppt_x</p:attrName>
                                          <p:attrName>ppt_y</p:attrName>
                                        </p:attrNameLst>
                                      </p:cBhvr>
                                      <p:rCtr x="-2383" y="-93"/>
                                    </p:animMotion>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10"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2000"/>
                                        <p:tgtEl>
                                          <p:spTgt spid="38"/>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1500" fill="hold"/>
                                        <p:tgtEl>
                                          <p:spTgt spid="38"/>
                                        </p:tgtEl>
                                        <p:attrNameLst>
                                          <p:attrName>ppt_w</p:attrName>
                                        </p:attrNameLst>
                                      </p:cBhvr>
                                      <p:tavLst>
                                        <p:tav tm="0">
                                          <p:val>
                                            <p:fltVal val="0"/>
                                          </p:val>
                                        </p:tav>
                                        <p:tav tm="100000">
                                          <p:val>
                                            <p:strVal val="#ppt_w"/>
                                          </p:val>
                                        </p:tav>
                                      </p:tavLst>
                                    </p:anim>
                                    <p:anim calcmode="lin" valueType="num">
                                      <p:cBhvr>
                                        <p:cTn id="24" dur="1500" fill="hold"/>
                                        <p:tgtEl>
                                          <p:spTgt spid="38"/>
                                        </p:tgtEl>
                                        <p:attrNameLst>
                                          <p:attrName>ppt_h</p:attrName>
                                        </p:attrNameLst>
                                      </p:cBhvr>
                                      <p:tavLst>
                                        <p:tav tm="0">
                                          <p:val>
                                            <p:fltVal val="0"/>
                                          </p:val>
                                        </p:tav>
                                        <p:tav tm="100000">
                                          <p:val>
                                            <p:strVal val="#ppt_h"/>
                                          </p:val>
                                        </p:tav>
                                      </p:tavLst>
                                    </p:anim>
                                    <p:anim calcmode="lin" valueType="num">
                                      <p:cBhvr>
                                        <p:cTn id="25" dur="1500" fill="hold"/>
                                        <p:tgtEl>
                                          <p:spTgt spid="38"/>
                                        </p:tgtEl>
                                        <p:attrNameLst>
                                          <p:attrName>style.rotation</p:attrName>
                                        </p:attrNameLst>
                                      </p:cBhvr>
                                      <p:tavLst>
                                        <p:tav tm="0">
                                          <p:val>
                                            <p:fltVal val="360"/>
                                          </p:val>
                                        </p:tav>
                                        <p:tav tm="100000">
                                          <p:val>
                                            <p:fltVal val="0"/>
                                          </p:val>
                                        </p:tav>
                                      </p:tavLst>
                                    </p:anim>
                                    <p:animEffect transition="in" filter="fade">
                                      <p:cBhvr>
                                        <p:cTn id="26" dur="1500"/>
                                        <p:tgtEl>
                                          <p:spTgt spid="38"/>
                                        </p:tgtEl>
                                      </p:cBhvr>
                                    </p:animEffect>
                                  </p:childTnLst>
                                </p:cTn>
                              </p:par>
                              <p:par>
                                <p:cTn id="27" presetID="42" presetClass="path" presetSubtype="0" decel="100000" fill="hold" nodeType="withEffect">
                                  <p:stCondLst>
                                    <p:cond delay="0"/>
                                  </p:stCondLst>
                                  <p:childTnLst>
                                    <p:animMotion origin="layout" path="M 3.95833E-6 -3.7037E-7 L 3.95833E-6 0.43426 " pathEditMode="relative" rAng="0" ptsTypes="AA">
                                      <p:cBhvr>
                                        <p:cTn id="28" dur="2000" spd="-100000" fill="hold"/>
                                        <p:tgtEl>
                                          <p:spTgt spid="38"/>
                                        </p:tgtEl>
                                        <p:attrNameLst>
                                          <p:attrName>ppt_x</p:attrName>
                                          <p:attrName>ppt_y</p:attrName>
                                        </p:attrNameLst>
                                      </p:cBhvr>
                                      <p:rCtr x="0" y="21713"/>
                                    </p:animMotion>
                                  </p:childTnLst>
                                </p:cTn>
                              </p:par>
                              <p:par>
                                <p:cTn id="29" presetID="10" presetClass="entr" presetSubtype="0" fill="hold" nodeType="withEffect">
                                  <p:stCondLst>
                                    <p:cond delay="2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childTnLst>
                                </p:cTn>
                              </p:par>
                              <p:par>
                                <p:cTn id="32" presetID="49" presetClass="entr" presetSubtype="0" decel="100000" fill="hold" nodeType="withEffect">
                                  <p:stCondLst>
                                    <p:cond delay="200"/>
                                  </p:stCondLst>
                                  <p:childTnLst>
                                    <p:set>
                                      <p:cBhvr>
                                        <p:cTn id="33" dur="1" fill="hold">
                                          <p:stCondLst>
                                            <p:cond delay="0"/>
                                          </p:stCondLst>
                                        </p:cTn>
                                        <p:tgtEl>
                                          <p:spTgt spid="39"/>
                                        </p:tgtEl>
                                        <p:attrNameLst>
                                          <p:attrName>style.visibility</p:attrName>
                                        </p:attrNameLst>
                                      </p:cBhvr>
                                      <p:to>
                                        <p:strVal val="visible"/>
                                      </p:to>
                                    </p:set>
                                    <p:anim calcmode="lin" valueType="num">
                                      <p:cBhvr>
                                        <p:cTn id="34" dur="1500" fill="hold"/>
                                        <p:tgtEl>
                                          <p:spTgt spid="39"/>
                                        </p:tgtEl>
                                        <p:attrNameLst>
                                          <p:attrName>ppt_w</p:attrName>
                                        </p:attrNameLst>
                                      </p:cBhvr>
                                      <p:tavLst>
                                        <p:tav tm="0">
                                          <p:val>
                                            <p:fltVal val="0"/>
                                          </p:val>
                                        </p:tav>
                                        <p:tav tm="100000">
                                          <p:val>
                                            <p:strVal val="#ppt_w"/>
                                          </p:val>
                                        </p:tav>
                                      </p:tavLst>
                                    </p:anim>
                                    <p:anim calcmode="lin" valueType="num">
                                      <p:cBhvr>
                                        <p:cTn id="35" dur="1500" fill="hold"/>
                                        <p:tgtEl>
                                          <p:spTgt spid="39"/>
                                        </p:tgtEl>
                                        <p:attrNameLst>
                                          <p:attrName>ppt_h</p:attrName>
                                        </p:attrNameLst>
                                      </p:cBhvr>
                                      <p:tavLst>
                                        <p:tav tm="0">
                                          <p:val>
                                            <p:fltVal val="0"/>
                                          </p:val>
                                        </p:tav>
                                        <p:tav tm="100000">
                                          <p:val>
                                            <p:strVal val="#ppt_h"/>
                                          </p:val>
                                        </p:tav>
                                      </p:tavLst>
                                    </p:anim>
                                    <p:anim calcmode="lin" valueType="num">
                                      <p:cBhvr>
                                        <p:cTn id="36" dur="1500" fill="hold"/>
                                        <p:tgtEl>
                                          <p:spTgt spid="39"/>
                                        </p:tgtEl>
                                        <p:attrNameLst>
                                          <p:attrName>style.rotation</p:attrName>
                                        </p:attrNameLst>
                                      </p:cBhvr>
                                      <p:tavLst>
                                        <p:tav tm="0">
                                          <p:val>
                                            <p:fltVal val="360"/>
                                          </p:val>
                                        </p:tav>
                                        <p:tav tm="100000">
                                          <p:val>
                                            <p:fltVal val="0"/>
                                          </p:val>
                                        </p:tav>
                                      </p:tavLst>
                                    </p:anim>
                                    <p:animEffect transition="in" filter="fade">
                                      <p:cBhvr>
                                        <p:cTn id="37" dur="1500"/>
                                        <p:tgtEl>
                                          <p:spTgt spid="39"/>
                                        </p:tgtEl>
                                      </p:cBhvr>
                                    </p:animEffect>
                                  </p:childTnLst>
                                </p:cTn>
                              </p:par>
                              <p:par>
                                <p:cTn id="38" presetID="42" presetClass="path" presetSubtype="0" decel="100000" fill="hold" nodeType="withEffect">
                                  <p:stCondLst>
                                    <p:cond delay="200"/>
                                  </p:stCondLst>
                                  <p:childTnLst>
                                    <p:animMotion origin="layout" path="M 5E-6 -3.7037E-7 L 5E-6 0.43426 " pathEditMode="relative" rAng="0" ptsTypes="AA">
                                      <p:cBhvr>
                                        <p:cTn id="39" dur="2000" spd="-100000" fill="hold"/>
                                        <p:tgtEl>
                                          <p:spTgt spid="39"/>
                                        </p:tgtEl>
                                        <p:attrNameLst>
                                          <p:attrName>ppt_x</p:attrName>
                                          <p:attrName>ppt_y</p:attrName>
                                        </p:attrNameLst>
                                      </p:cBhvr>
                                      <p:rCtr x="0" y="21713"/>
                                    </p:animMotion>
                                  </p:childTnLst>
                                </p:cTn>
                              </p:par>
                              <p:par>
                                <p:cTn id="40" presetID="10" presetClass="entr" presetSubtype="0" fill="hold" nodeType="withEffect">
                                  <p:stCondLst>
                                    <p:cond delay="40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2000"/>
                                        <p:tgtEl>
                                          <p:spTgt spid="40"/>
                                        </p:tgtEl>
                                      </p:cBhvr>
                                    </p:animEffect>
                                  </p:childTnLst>
                                </p:cTn>
                              </p:par>
                              <p:par>
                                <p:cTn id="43" presetID="49" presetClass="entr" presetSubtype="0" decel="100000" fill="hold" nodeType="withEffect">
                                  <p:stCondLst>
                                    <p:cond delay="400"/>
                                  </p:stCondLst>
                                  <p:childTnLst>
                                    <p:set>
                                      <p:cBhvr>
                                        <p:cTn id="44" dur="1" fill="hold">
                                          <p:stCondLst>
                                            <p:cond delay="0"/>
                                          </p:stCondLst>
                                        </p:cTn>
                                        <p:tgtEl>
                                          <p:spTgt spid="40"/>
                                        </p:tgtEl>
                                        <p:attrNameLst>
                                          <p:attrName>style.visibility</p:attrName>
                                        </p:attrNameLst>
                                      </p:cBhvr>
                                      <p:to>
                                        <p:strVal val="visible"/>
                                      </p:to>
                                    </p:set>
                                    <p:anim calcmode="lin" valueType="num">
                                      <p:cBhvr>
                                        <p:cTn id="45" dur="1500" fill="hold"/>
                                        <p:tgtEl>
                                          <p:spTgt spid="40"/>
                                        </p:tgtEl>
                                        <p:attrNameLst>
                                          <p:attrName>ppt_w</p:attrName>
                                        </p:attrNameLst>
                                      </p:cBhvr>
                                      <p:tavLst>
                                        <p:tav tm="0">
                                          <p:val>
                                            <p:fltVal val="0"/>
                                          </p:val>
                                        </p:tav>
                                        <p:tav tm="100000">
                                          <p:val>
                                            <p:strVal val="#ppt_w"/>
                                          </p:val>
                                        </p:tav>
                                      </p:tavLst>
                                    </p:anim>
                                    <p:anim calcmode="lin" valueType="num">
                                      <p:cBhvr>
                                        <p:cTn id="46" dur="1500" fill="hold"/>
                                        <p:tgtEl>
                                          <p:spTgt spid="40"/>
                                        </p:tgtEl>
                                        <p:attrNameLst>
                                          <p:attrName>ppt_h</p:attrName>
                                        </p:attrNameLst>
                                      </p:cBhvr>
                                      <p:tavLst>
                                        <p:tav tm="0">
                                          <p:val>
                                            <p:fltVal val="0"/>
                                          </p:val>
                                        </p:tav>
                                        <p:tav tm="100000">
                                          <p:val>
                                            <p:strVal val="#ppt_h"/>
                                          </p:val>
                                        </p:tav>
                                      </p:tavLst>
                                    </p:anim>
                                    <p:anim calcmode="lin" valueType="num">
                                      <p:cBhvr>
                                        <p:cTn id="47" dur="1500" fill="hold"/>
                                        <p:tgtEl>
                                          <p:spTgt spid="40"/>
                                        </p:tgtEl>
                                        <p:attrNameLst>
                                          <p:attrName>style.rotation</p:attrName>
                                        </p:attrNameLst>
                                      </p:cBhvr>
                                      <p:tavLst>
                                        <p:tav tm="0">
                                          <p:val>
                                            <p:fltVal val="360"/>
                                          </p:val>
                                        </p:tav>
                                        <p:tav tm="100000">
                                          <p:val>
                                            <p:fltVal val="0"/>
                                          </p:val>
                                        </p:tav>
                                      </p:tavLst>
                                    </p:anim>
                                    <p:animEffect transition="in" filter="fade">
                                      <p:cBhvr>
                                        <p:cTn id="48" dur="1500"/>
                                        <p:tgtEl>
                                          <p:spTgt spid="40"/>
                                        </p:tgtEl>
                                      </p:cBhvr>
                                    </p:animEffect>
                                  </p:childTnLst>
                                </p:cTn>
                              </p:par>
                              <p:par>
                                <p:cTn id="49" presetID="42" presetClass="path" presetSubtype="0" decel="100000" fill="hold" nodeType="withEffect">
                                  <p:stCondLst>
                                    <p:cond delay="400"/>
                                  </p:stCondLst>
                                  <p:childTnLst>
                                    <p:animMotion origin="layout" path="M -3.95833E-6 -3.7037E-7 L -3.95833E-6 0.43426 " pathEditMode="relative" rAng="0" ptsTypes="AA">
                                      <p:cBhvr>
                                        <p:cTn id="50" dur="2000" spd="-100000" fill="hold"/>
                                        <p:tgtEl>
                                          <p:spTgt spid="40"/>
                                        </p:tgtEl>
                                        <p:attrNameLst>
                                          <p:attrName>ppt_x</p:attrName>
                                          <p:attrName>ppt_y</p:attrName>
                                        </p:attrNameLst>
                                      </p:cBhvr>
                                      <p:rCtr x="0" y="21713"/>
                                    </p:animMotion>
                                  </p:childTnLst>
                                </p:cTn>
                              </p:par>
                              <p:par>
                                <p:cTn id="51" presetID="10" presetClass="entr" presetSubtype="0" fill="hold" nodeType="withEffect">
                                  <p:stCondLst>
                                    <p:cond delay="60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2000"/>
                                        <p:tgtEl>
                                          <p:spTgt spid="43"/>
                                        </p:tgtEl>
                                      </p:cBhvr>
                                    </p:animEffect>
                                  </p:childTnLst>
                                </p:cTn>
                              </p:par>
                              <p:par>
                                <p:cTn id="54" presetID="49" presetClass="entr" presetSubtype="0" decel="100000" fill="hold" nodeType="withEffect">
                                  <p:stCondLst>
                                    <p:cond delay="600"/>
                                  </p:stCondLst>
                                  <p:childTnLst>
                                    <p:set>
                                      <p:cBhvr>
                                        <p:cTn id="55" dur="1" fill="hold">
                                          <p:stCondLst>
                                            <p:cond delay="0"/>
                                          </p:stCondLst>
                                        </p:cTn>
                                        <p:tgtEl>
                                          <p:spTgt spid="43"/>
                                        </p:tgtEl>
                                        <p:attrNameLst>
                                          <p:attrName>style.visibility</p:attrName>
                                        </p:attrNameLst>
                                      </p:cBhvr>
                                      <p:to>
                                        <p:strVal val="visible"/>
                                      </p:to>
                                    </p:set>
                                    <p:anim calcmode="lin" valueType="num">
                                      <p:cBhvr>
                                        <p:cTn id="56" dur="1500" fill="hold"/>
                                        <p:tgtEl>
                                          <p:spTgt spid="43"/>
                                        </p:tgtEl>
                                        <p:attrNameLst>
                                          <p:attrName>ppt_w</p:attrName>
                                        </p:attrNameLst>
                                      </p:cBhvr>
                                      <p:tavLst>
                                        <p:tav tm="0">
                                          <p:val>
                                            <p:fltVal val="0"/>
                                          </p:val>
                                        </p:tav>
                                        <p:tav tm="100000">
                                          <p:val>
                                            <p:strVal val="#ppt_w"/>
                                          </p:val>
                                        </p:tav>
                                      </p:tavLst>
                                    </p:anim>
                                    <p:anim calcmode="lin" valueType="num">
                                      <p:cBhvr>
                                        <p:cTn id="57" dur="1500" fill="hold"/>
                                        <p:tgtEl>
                                          <p:spTgt spid="43"/>
                                        </p:tgtEl>
                                        <p:attrNameLst>
                                          <p:attrName>ppt_h</p:attrName>
                                        </p:attrNameLst>
                                      </p:cBhvr>
                                      <p:tavLst>
                                        <p:tav tm="0">
                                          <p:val>
                                            <p:fltVal val="0"/>
                                          </p:val>
                                        </p:tav>
                                        <p:tav tm="100000">
                                          <p:val>
                                            <p:strVal val="#ppt_h"/>
                                          </p:val>
                                        </p:tav>
                                      </p:tavLst>
                                    </p:anim>
                                    <p:anim calcmode="lin" valueType="num">
                                      <p:cBhvr>
                                        <p:cTn id="58" dur="1500" fill="hold"/>
                                        <p:tgtEl>
                                          <p:spTgt spid="43"/>
                                        </p:tgtEl>
                                        <p:attrNameLst>
                                          <p:attrName>style.rotation</p:attrName>
                                        </p:attrNameLst>
                                      </p:cBhvr>
                                      <p:tavLst>
                                        <p:tav tm="0">
                                          <p:val>
                                            <p:fltVal val="360"/>
                                          </p:val>
                                        </p:tav>
                                        <p:tav tm="100000">
                                          <p:val>
                                            <p:fltVal val="0"/>
                                          </p:val>
                                        </p:tav>
                                      </p:tavLst>
                                    </p:anim>
                                    <p:animEffect transition="in" filter="fade">
                                      <p:cBhvr>
                                        <p:cTn id="59" dur="1500"/>
                                        <p:tgtEl>
                                          <p:spTgt spid="43"/>
                                        </p:tgtEl>
                                      </p:cBhvr>
                                    </p:animEffect>
                                  </p:childTnLst>
                                </p:cTn>
                              </p:par>
                              <p:par>
                                <p:cTn id="60" presetID="42" presetClass="path" presetSubtype="0" decel="100000" fill="hold" nodeType="withEffect">
                                  <p:stCondLst>
                                    <p:cond delay="600"/>
                                  </p:stCondLst>
                                  <p:childTnLst>
                                    <p:animMotion origin="layout" path="M -2.91667E-6 -3.7037E-7 L -2.91667E-6 0.43426 " pathEditMode="relative" rAng="0" ptsTypes="AA">
                                      <p:cBhvr>
                                        <p:cTn id="61" dur="2000" spd="-100000" fill="hold"/>
                                        <p:tgtEl>
                                          <p:spTgt spid="43"/>
                                        </p:tgtEl>
                                        <p:attrNameLst>
                                          <p:attrName>ppt_x</p:attrName>
                                          <p:attrName>ppt_y</p:attrName>
                                        </p:attrNameLst>
                                      </p:cBhvr>
                                      <p:rCtr x="0" y="21713"/>
                                    </p:animMotion>
                                  </p:childTnLst>
                                </p:cTn>
                              </p:par>
                              <p:par>
                                <p:cTn id="62" presetID="10" presetClass="entr" presetSubtype="0" fill="hold" nodeType="withEffect">
                                  <p:stCondLst>
                                    <p:cond delay="80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2000"/>
                                        <p:tgtEl>
                                          <p:spTgt spid="47"/>
                                        </p:tgtEl>
                                      </p:cBhvr>
                                    </p:animEffect>
                                  </p:childTnLst>
                                </p:cTn>
                              </p:par>
                              <p:par>
                                <p:cTn id="65" presetID="49" presetClass="entr" presetSubtype="0" decel="100000" fill="hold" nodeType="withEffect">
                                  <p:stCondLst>
                                    <p:cond delay="8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1500" fill="hold"/>
                                        <p:tgtEl>
                                          <p:spTgt spid="47"/>
                                        </p:tgtEl>
                                        <p:attrNameLst>
                                          <p:attrName>ppt_w</p:attrName>
                                        </p:attrNameLst>
                                      </p:cBhvr>
                                      <p:tavLst>
                                        <p:tav tm="0">
                                          <p:val>
                                            <p:fltVal val="0"/>
                                          </p:val>
                                        </p:tav>
                                        <p:tav tm="100000">
                                          <p:val>
                                            <p:strVal val="#ppt_w"/>
                                          </p:val>
                                        </p:tav>
                                      </p:tavLst>
                                    </p:anim>
                                    <p:anim calcmode="lin" valueType="num">
                                      <p:cBhvr>
                                        <p:cTn id="68" dur="1500" fill="hold"/>
                                        <p:tgtEl>
                                          <p:spTgt spid="47"/>
                                        </p:tgtEl>
                                        <p:attrNameLst>
                                          <p:attrName>ppt_h</p:attrName>
                                        </p:attrNameLst>
                                      </p:cBhvr>
                                      <p:tavLst>
                                        <p:tav tm="0">
                                          <p:val>
                                            <p:fltVal val="0"/>
                                          </p:val>
                                        </p:tav>
                                        <p:tav tm="100000">
                                          <p:val>
                                            <p:strVal val="#ppt_h"/>
                                          </p:val>
                                        </p:tav>
                                      </p:tavLst>
                                    </p:anim>
                                    <p:anim calcmode="lin" valueType="num">
                                      <p:cBhvr>
                                        <p:cTn id="69" dur="1500" fill="hold"/>
                                        <p:tgtEl>
                                          <p:spTgt spid="47"/>
                                        </p:tgtEl>
                                        <p:attrNameLst>
                                          <p:attrName>style.rotation</p:attrName>
                                        </p:attrNameLst>
                                      </p:cBhvr>
                                      <p:tavLst>
                                        <p:tav tm="0">
                                          <p:val>
                                            <p:fltVal val="360"/>
                                          </p:val>
                                        </p:tav>
                                        <p:tav tm="100000">
                                          <p:val>
                                            <p:fltVal val="0"/>
                                          </p:val>
                                        </p:tav>
                                      </p:tavLst>
                                    </p:anim>
                                    <p:animEffect transition="in" filter="fade">
                                      <p:cBhvr>
                                        <p:cTn id="70" dur="1500"/>
                                        <p:tgtEl>
                                          <p:spTgt spid="47"/>
                                        </p:tgtEl>
                                      </p:cBhvr>
                                    </p:animEffect>
                                  </p:childTnLst>
                                </p:cTn>
                              </p:par>
                              <p:par>
                                <p:cTn id="71" presetID="42" presetClass="path" presetSubtype="0" decel="100000" fill="hold" nodeType="withEffect">
                                  <p:stCondLst>
                                    <p:cond delay="800"/>
                                  </p:stCondLst>
                                  <p:childTnLst>
                                    <p:animMotion origin="layout" path="M -1.875E-6 -3.7037E-7 L -1.875E-6 0.43426 " pathEditMode="relative" rAng="0" ptsTypes="AA">
                                      <p:cBhvr>
                                        <p:cTn id="72" dur="2000" spd="-100000" fill="hold"/>
                                        <p:tgtEl>
                                          <p:spTgt spid="47"/>
                                        </p:tgtEl>
                                        <p:attrNameLst>
                                          <p:attrName>ppt_x</p:attrName>
                                          <p:attrName>ppt_y</p:attrName>
                                        </p:attrNameLst>
                                      </p:cBhvr>
                                      <p:rCtr x="0" y="21713"/>
                                    </p:animMotion>
                                  </p:childTnLst>
                                </p:cTn>
                              </p:par>
                              <p:par>
                                <p:cTn id="73" presetID="10" presetClass="entr" presetSubtype="0" fill="hold" nodeType="withEffect">
                                  <p:stCondLst>
                                    <p:cond delay="100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2000"/>
                                        <p:tgtEl>
                                          <p:spTgt spid="48"/>
                                        </p:tgtEl>
                                      </p:cBhvr>
                                    </p:animEffect>
                                  </p:childTnLst>
                                </p:cTn>
                              </p:par>
                              <p:par>
                                <p:cTn id="76" presetID="49" presetClass="entr" presetSubtype="0" decel="100000" fill="hold" nodeType="withEffect">
                                  <p:stCondLst>
                                    <p:cond delay="1000"/>
                                  </p:stCondLst>
                                  <p:childTnLst>
                                    <p:set>
                                      <p:cBhvr>
                                        <p:cTn id="77" dur="1" fill="hold">
                                          <p:stCondLst>
                                            <p:cond delay="0"/>
                                          </p:stCondLst>
                                        </p:cTn>
                                        <p:tgtEl>
                                          <p:spTgt spid="48"/>
                                        </p:tgtEl>
                                        <p:attrNameLst>
                                          <p:attrName>style.visibility</p:attrName>
                                        </p:attrNameLst>
                                      </p:cBhvr>
                                      <p:to>
                                        <p:strVal val="visible"/>
                                      </p:to>
                                    </p:set>
                                    <p:anim calcmode="lin" valueType="num">
                                      <p:cBhvr>
                                        <p:cTn id="78" dur="1500" fill="hold"/>
                                        <p:tgtEl>
                                          <p:spTgt spid="48"/>
                                        </p:tgtEl>
                                        <p:attrNameLst>
                                          <p:attrName>ppt_w</p:attrName>
                                        </p:attrNameLst>
                                      </p:cBhvr>
                                      <p:tavLst>
                                        <p:tav tm="0">
                                          <p:val>
                                            <p:fltVal val="0"/>
                                          </p:val>
                                        </p:tav>
                                        <p:tav tm="100000">
                                          <p:val>
                                            <p:strVal val="#ppt_w"/>
                                          </p:val>
                                        </p:tav>
                                      </p:tavLst>
                                    </p:anim>
                                    <p:anim calcmode="lin" valueType="num">
                                      <p:cBhvr>
                                        <p:cTn id="79" dur="1500" fill="hold"/>
                                        <p:tgtEl>
                                          <p:spTgt spid="48"/>
                                        </p:tgtEl>
                                        <p:attrNameLst>
                                          <p:attrName>ppt_h</p:attrName>
                                        </p:attrNameLst>
                                      </p:cBhvr>
                                      <p:tavLst>
                                        <p:tav tm="0">
                                          <p:val>
                                            <p:fltVal val="0"/>
                                          </p:val>
                                        </p:tav>
                                        <p:tav tm="100000">
                                          <p:val>
                                            <p:strVal val="#ppt_h"/>
                                          </p:val>
                                        </p:tav>
                                      </p:tavLst>
                                    </p:anim>
                                    <p:anim calcmode="lin" valueType="num">
                                      <p:cBhvr>
                                        <p:cTn id="80" dur="1500" fill="hold"/>
                                        <p:tgtEl>
                                          <p:spTgt spid="48"/>
                                        </p:tgtEl>
                                        <p:attrNameLst>
                                          <p:attrName>style.rotation</p:attrName>
                                        </p:attrNameLst>
                                      </p:cBhvr>
                                      <p:tavLst>
                                        <p:tav tm="0">
                                          <p:val>
                                            <p:fltVal val="360"/>
                                          </p:val>
                                        </p:tav>
                                        <p:tav tm="100000">
                                          <p:val>
                                            <p:fltVal val="0"/>
                                          </p:val>
                                        </p:tav>
                                      </p:tavLst>
                                    </p:anim>
                                    <p:animEffect transition="in" filter="fade">
                                      <p:cBhvr>
                                        <p:cTn id="81" dur="1500"/>
                                        <p:tgtEl>
                                          <p:spTgt spid="48"/>
                                        </p:tgtEl>
                                      </p:cBhvr>
                                    </p:animEffect>
                                  </p:childTnLst>
                                </p:cTn>
                              </p:par>
                              <p:par>
                                <p:cTn id="82" presetID="42" presetClass="path" presetSubtype="0" decel="100000" fill="hold" nodeType="withEffect">
                                  <p:stCondLst>
                                    <p:cond delay="1000"/>
                                  </p:stCondLst>
                                  <p:childTnLst>
                                    <p:animMotion origin="layout" path="M -8.33333E-7 -3.7037E-7 L -8.33333E-7 0.43426 " pathEditMode="relative" rAng="0" ptsTypes="AA">
                                      <p:cBhvr>
                                        <p:cTn id="83" dur="2000" spd="-100000" fill="hold"/>
                                        <p:tgtEl>
                                          <p:spTgt spid="48"/>
                                        </p:tgtEl>
                                        <p:attrNameLst>
                                          <p:attrName>ppt_x</p:attrName>
                                          <p:attrName>ppt_y</p:attrName>
                                        </p:attrNameLst>
                                      </p:cBhvr>
                                      <p:rCtr x="0" y="21713"/>
                                    </p:animMotion>
                                  </p:childTnLst>
                                </p:cTn>
                              </p:par>
                              <p:par>
                                <p:cTn id="84" presetID="10" presetClass="entr" presetSubtype="0" fill="hold" nodeType="withEffect">
                                  <p:stCondLst>
                                    <p:cond delay="120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2000"/>
                                        <p:tgtEl>
                                          <p:spTgt spid="53"/>
                                        </p:tgtEl>
                                      </p:cBhvr>
                                    </p:animEffect>
                                  </p:childTnLst>
                                </p:cTn>
                              </p:par>
                              <p:par>
                                <p:cTn id="87" presetID="49" presetClass="entr" presetSubtype="0" decel="100000" fill="hold" nodeType="withEffect">
                                  <p:stCondLst>
                                    <p:cond delay="12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1500" fill="hold"/>
                                        <p:tgtEl>
                                          <p:spTgt spid="53"/>
                                        </p:tgtEl>
                                        <p:attrNameLst>
                                          <p:attrName>ppt_w</p:attrName>
                                        </p:attrNameLst>
                                      </p:cBhvr>
                                      <p:tavLst>
                                        <p:tav tm="0">
                                          <p:val>
                                            <p:fltVal val="0"/>
                                          </p:val>
                                        </p:tav>
                                        <p:tav tm="100000">
                                          <p:val>
                                            <p:strVal val="#ppt_w"/>
                                          </p:val>
                                        </p:tav>
                                      </p:tavLst>
                                    </p:anim>
                                    <p:anim calcmode="lin" valueType="num">
                                      <p:cBhvr>
                                        <p:cTn id="90" dur="1500" fill="hold"/>
                                        <p:tgtEl>
                                          <p:spTgt spid="53"/>
                                        </p:tgtEl>
                                        <p:attrNameLst>
                                          <p:attrName>ppt_h</p:attrName>
                                        </p:attrNameLst>
                                      </p:cBhvr>
                                      <p:tavLst>
                                        <p:tav tm="0">
                                          <p:val>
                                            <p:fltVal val="0"/>
                                          </p:val>
                                        </p:tav>
                                        <p:tav tm="100000">
                                          <p:val>
                                            <p:strVal val="#ppt_h"/>
                                          </p:val>
                                        </p:tav>
                                      </p:tavLst>
                                    </p:anim>
                                    <p:anim calcmode="lin" valueType="num">
                                      <p:cBhvr>
                                        <p:cTn id="91" dur="1500" fill="hold"/>
                                        <p:tgtEl>
                                          <p:spTgt spid="53"/>
                                        </p:tgtEl>
                                        <p:attrNameLst>
                                          <p:attrName>style.rotation</p:attrName>
                                        </p:attrNameLst>
                                      </p:cBhvr>
                                      <p:tavLst>
                                        <p:tav tm="0">
                                          <p:val>
                                            <p:fltVal val="360"/>
                                          </p:val>
                                        </p:tav>
                                        <p:tav tm="100000">
                                          <p:val>
                                            <p:fltVal val="0"/>
                                          </p:val>
                                        </p:tav>
                                      </p:tavLst>
                                    </p:anim>
                                    <p:animEffect transition="in" filter="fade">
                                      <p:cBhvr>
                                        <p:cTn id="92" dur="1500"/>
                                        <p:tgtEl>
                                          <p:spTgt spid="53"/>
                                        </p:tgtEl>
                                      </p:cBhvr>
                                    </p:animEffect>
                                  </p:childTnLst>
                                </p:cTn>
                              </p:par>
                              <p:par>
                                <p:cTn id="93" presetID="42" presetClass="path" presetSubtype="0" decel="100000" fill="hold" nodeType="withEffect">
                                  <p:stCondLst>
                                    <p:cond delay="1200"/>
                                  </p:stCondLst>
                                  <p:childTnLst>
                                    <p:animMotion origin="layout" path="M 2.08333E-7 -3.7037E-7 L 2.08333E-7 0.43426 " pathEditMode="relative" rAng="0" ptsTypes="AA">
                                      <p:cBhvr>
                                        <p:cTn id="94" dur="2000" spd="-100000" fill="hold"/>
                                        <p:tgtEl>
                                          <p:spTgt spid="53"/>
                                        </p:tgtEl>
                                        <p:attrNameLst>
                                          <p:attrName>ppt_x</p:attrName>
                                          <p:attrName>ppt_y</p:attrName>
                                        </p:attrNameLst>
                                      </p:cBhvr>
                                      <p:rCtr x="0" y="21713"/>
                                    </p:animMotion>
                                  </p:childTnLst>
                                </p:cTn>
                              </p:par>
                              <p:par>
                                <p:cTn id="95" presetID="2" presetClass="entr" presetSubtype="8" accel="50000" decel="50000" fill="hold" nodeType="withEffect">
                                  <p:stCondLst>
                                    <p:cond delay="1000"/>
                                  </p:stCondLst>
                                  <p:childTnLst>
                                    <p:set>
                                      <p:cBhvr>
                                        <p:cTn id="96" dur="1" fill="hold">
                                          <p:stCondLst>
                                            <p:cond delay="0"/>
                                          </p:stCondLst>
                                        </p:cTn>
                                        <p:tgtEl>
                                          <p:spTgt spid="111"/>
                                        </p:tgtEl>
                                        <p:attrNameLst>
                                          <p:attrName>style.visibility</p:attrName>
                                        </p:attrNameLst>
                                      </p:cBhvr>
                                      <p:to>
                                        <p:strVal val="visible"/>
                                      </p:to>
                                    </p:set>
                                    <p:anim calcmode="lin" valueType="num">
                                      <p:cBhvr additive="base">
                                        <p:cTn id="97" dur="2000" fill="hold"/>
                                        <p:tgtEl>
                                          <p:spTgt spid="111"/>
                                        </p:tgtEl>
                                        <p:attrNameLst>
                                          <p:attrName>ppt_x</p:attrName>
                                        </p:attrNameLst>
                                      </p:cBhvr>
                                      <p:tavLst>
                                        <p:tav tm="0">
                                          <p:val>
                                            <p:strVal val="0-#ppt_w/2"/>
                                          </p:val>
                                        </p:tav>
                                        <p:tav tm="100000">
                                          <p:val>
                                            <p:strVal val="#ppt_x"/>
                                          </p:val>
                                        </p:tav>
                                      </p:tavLst>
                                    </p:anim>
                                    <p:anim calcmode="lin" valueType="num">
                                      <p:cBhvr additive="base">
                                        <p:cTn id="98" dur="2000" fill="hold"/>
                                        <p:tgtEl>
                                          <p:spTgt spid="111"/>
                                        </p:tgtEl>
                                        <p:attrNameLst>
                                          <p:attrName>ppt_y</p:attrName>
                                        </p:attrNameLst>
                                      </p:cBhvr>
                                      <p:tavLst>
                                        <p:tav tm="0">
                                          <p:val>
                                            <p:strVal val="#ppt_y"/>
                                          </p:val>
                                        </p:tav>
                                        <p:tav tm="100000">
                                          <p:val>
                                            <p:strVal val="#ppt_y"/>
                                          </p:val>
                                        </p:tav>
                                      </p:tavLst>
                                    </p:anim>
                                  </p:childTnLst>
                                </p:cTn>
                              </p:par>
                              <p:par>
                                <p:cTn id="99" presetID="10" presetClass="entr" presetSubtype="0" fill="hold" nodeType="withEffect">
                                  <p:stCondLst>
                                    <p:cond delay="1000"/>
                                  </p:stCondLst>
                                  <p:childTnLst>
                                    <p:set>
                                      <p:cBhvr>
                                        <p:cTn id="100" dur="1" fill="hold">
                                          <p:stCondLst>
                                            <p:cond delay="0"/>
                                          </p:stCondLst>
                                        </p:cTn>
                                        <p:tgtEl>
                                          <p:spTgt spid="112"/>
                                        </p:tgtEl>
                                        <p:attrNameLst>
                                          <p:attrName>style.visibility</p:attrName>
                                        </p:attrNameLst>
                                      </p:cBhvr>
                                      <p:to>
                                        <p:strVal val="visible"/>
                                      </p:to>
                                    </p:set>
                                    <p:animEffect transition="in" filter="fade">
                                      <p:cBhvr>
                                        <p:cTn id="101" dur="1000"/>
                                        <p:tgtEl>
                                          <p:spTgt spid="112"/>
                                        </p:tgtEl>
                                      </p:cBhvr>
                                    </p:animEffect>
                                  </p:childTnLst>
                                </p:cTn>
                              </p:par>
                              <p:par>
                                <p:cTn id="102" presetID="42" presetClass="path" presetSubtype="0" decel="100000" fill="hold" nodeType="withEffect">
                                  <p:stCondLst>
                                    <p:cond delay="1000"/>
                                  </p:stCondLst>
                                  <p:childTnLst>
                                    <p:animMotion origin="layout" path="M 3.95833E-6 -2.59259E-6 L 3.95833E-6 -0.05717 " pathEditMode="relative" rAng="0" ptsTypes="AA">
                                      <p:cBhvr>
                                        <p:cTn id="103" dur="1500" spd="-100000" fill="hold"/>
                                        <p:tgtEl>
                                          <p:spTgt spid="112"/>
                                        </p:tgtEl>
                                        <p:attrNameLst>
                                          <p:attrName>ppt_x</p:attrName>
                                          <p:attrName>ppt_y</p:attrName>
                                        </p:attrNameLst>
                                      </p:cBhvr>
                                      <p:rCtr x="0" y="-2870"/>
                                    </p:animMotion>
                                  </p:childTnLst>
                                </p:cTn>
                              </p:par>
                              <p:par>
                                <p:cTn id="104" presetID="10" presetClass="entr" presetSubtype="0" fill="hold" nodeType="withEffect">
                                  <p:stCondLst>
                                    <p:cond delay="1400"/>
                                  </p:stCondLst>
                                  <p:childTnLst>
                                    <p:set>
                                      <p:cBhvr>
                                        <p:cTn id="105" dur="1" fill="hold">
                                          <p:stCondLst>
                                            <p:cond delay="0"/>
                                          </p:stCondLst>
                                        </p:cTn>
                                        <p:tgtEl>
                                          <p:spTgt spid="133"/>
                                        </p:tgtEl>
                                        <p:attrNameLst>
                                          <p:attrName>style.visibility</p:attrName>
                                        </p:attrNameLst>
                                      </p:cBhvr>
                                      <p:to>
                                        <p:strVal val="visible"/>
                                      </p:to>
                                    </p:set>
                                    <p:animEffect transition="in" filter="fade">
                                      <p:cBhvr>
                                        <p:cTn id="106" dur="1000"/>
                                        <p:tgtEl>
                                          <p:spTgt spid="133"/>
                                        </p:tgtEl>
                                      </p:cBhvr>
                                    </p:animEffect>
                                  </p:childTnLst>
                                </p:cTn>
                              </p:par>
                              <p:par>
                                <p:cTn id="107" presetID="42" presetClass="path" presetSubtype="0" decel="100000" fill="hold" nodeType="withEffect">
                                  <p:stCondLst>
                                    <p:cond delay="1400"/>
                                  </p:stCondLst>
                                  <p:childTnLst>
                                    <p:animMotion origin="layout" path="M 4.16667E-7 3.7037E-6 L 4.16667E-7 -0.05718 " pathEditMode="relative" rAng="0" ptsTypes="AA">
                                      <p:cBhvr>
                                        <p:cTn id="108" dur="1500" spd="-100000" fill="hold"/>
                                        <p:tgtEl>
                                          <p:spTgt spid="133"/>
                                        </p:tgtEl>
                                        <p:attrNameLst>
                                          <p:attrName>ppt_x</p:attrName>
                                          <p:attrName>ppt_y</p:attrName>
                                        </p:attrNameLst>
                                      </p:cBhvr>
                                      <p:rCtr x="0" y="-2870"/>
                                    </p:animMotion>
                                  </p:childTnLst>
                                </p:cTn>
                              </p:par>
                              <p:par>
                                <p:cTn id="109" presetID="10" presetClass="entr" presetSubtype="0" fill="hold" nodeType="withEffect">
                                  <p:stCondLst>
                                    <p:cond delay="1800"/>
                                  </p:stCondLst>
                                  <p:childTnLst>
                                    <p:set>
                                      <p:cBhvr>
                                        <p:cTn id="110" dur="1" fill="hold">
                                          <p:stCondLst>
                                            <p:cond delay="0"/>
                                          </p:stCondLst>
                                        </p:cTn>
                                        <p:tgtEl>
                                          <p:spTgt spid="134"/>
                                        </p:tgtEl>
                                        <p:attrNameLst>
                                          <p:attrName>style.visibility</p:attrName>
                                        </p:attrNameLst>
                                      </p:cBhvr>
                                      <p:to>
                                        <p:strVal val="visible"/>
                                      </p:to>
                                    </p:set>
                                    <p:animEffect transition="in" filter="fade">
                                      <p:cBhvr>
                                        <p:cTn id="111" dur="1000"/>
                                        <p:tgtEl>
                                          <p:spTgt spid="134"/>
                                        </p:tgtEl>
                                      </p:cBhvr>
                                    </p:animEffect>
                                  </p:childTnLst>
                                </p:cTn>
                              </p:par>
                              <p:par>
                                <p:cTn id="112" presetID="42" presetClass="path" presetSubtype="0" decel="100000" fill="hold" nodeType="withEffect">
                                  <p:stCondLst>
                                    <p:cond delay="1800"/>
                                  </p:stCondLst>
                                  <p:childTnLst>
                                    <p:animMotion origin="layout" path="M -1.875E-6 2.59259E-6 L -1.875E-6 -0.05718 " pathEditMode="relative" rAng="0" ptsTypes="AA">
                                      <p:cBhvr>
                                        <p:cTn id="113" dur="1500" spd="-100000" fill="hold"/>
                                        <p:tgtEl>
                                          <p:spTgt spid="134"/>
                                        </p:tgtEl>
                                        <p:attrNameLst>
                                          <p:attrName>ppt_x</p:attrName>
                                          <p:attrName>ppt_y</p:attrName>
                                        </p:attrNameLst>
                                      </p:cBhvr>
                                      <p:rCtr x="0" y="-2870"/>
                                    </p:animMotion>
                                  </p:childTnLst>
                                </p:cTn>
                              </p:par>
                              <p:par>
                                <p:cTn id="114" presetID="10" presetClass="entr" presetSubtype="0" fill="hold" nodeType="withEffect">
                                  <p:stCondLst>
                                    <p:cond delay="2200"/>
                                  </p:stCondLst>
                                  <p:childTnLst>
                                    <p:set>
                                      <p:cBhvr>
                                        <p:cTn id="115" dur="1" fill="hold">
                                          <p:stCondLst>
                                            <p:cond delay="0"/>
                                          </p:stCondLst>
                                        </p:cTn>
                                        <p:tgtEl>
                                          <p:spTgt spid="135"/>
                                        </p:tgtEl>
                                        <p:attrNameLst>
                                          <p:attrName>style.visibility</p:attrName>
                                        </p:attrNameLst>
                                      </p:cBhvr>
                                      <p:to>
                                        <p:strVal val="visible"/>
                                      </p:to>
                                    </p:set>
                                    <p:animEffect transition="in" filter="fade">
                                      <p:cBhvr>
                                        <p:cTn id="116" dur="1000"/>
                                        <p:tgtEl>
                                          <p:spTgt spid="135"/>
                                        </p:tgtEl>
                                      </p:cBhvr>
                                    </p:animEffect>
                                  </p:childTnLst>
                                </p:cTn>
                              </p:par>
                              <p:par>
                                <p:cTn id="117" presetID="42" presetClass="path" presetSubtype="0" decel="100000" fill="hold" nodeType="withEffect">
                                  <p:stCondLst>
                                    <p:cond delay="2200"/>
                                  </p:stCondLst>
                                  <p:childTnLst>
                                    <p:animMotion origin="layout" path="M 1.11022E-16 -2.59259E-6 L 1.11022E-16 -0.05717 " pathEditMode="relative" rAng="0" ptsTypes="AA">
                                      <p:cBhvr>
                                        <p:cTn id="118" dur="1500" spd="-100000" fill="hold"/>
                                        <p:tgtEl>
                                          <p:spTgt spid="135"/>
                                        </p:tgtEl>
                                        <p:attrNameLst>
                                          <p:attrName>ppt_x</p:attrName>
                                          <p:attrName>ppt_y</p:attrName>
                                        </p:attrNameLst>
                                      </p:cBhvr>
                                      <p:rCtr x="0" y="-2870"/>
                                    </p:animMotion>
                                  </p:childTnLst>
                                </p:cTn>
                              </p:par>
                              <p:par>
                                <p:cTn id="119" presetID="10" presetClass="entr" presetSubtype="0" fill="hold" nodeType="withEffect">
                                  <p:stCondLst>
                                    <p:cond delay="1200"/>
                                  </p:stCondLst>
                                  <p:childTnLst>
                                    <p:set>
                                      <p:cBhvr>
                                        <p:cTn id="120" dur="1" fill="hold">
                                          <p:stCondLst>
                                            <p:cond delay="0"/>
                                          </p:stCondLst>
                                        </p:cTn>
                                        <p:tgtEl>
                                          <p:spTgt spid="136"/>
                                        </p:tgtEl>
                                        <p:attrNameLst>
                                          <p:attrName>style.visibility</p:attrName>
                                        </p:attrNameLst>
                                      </p:cBhvr>
                                      <p:to>
                                        <p:strVal val="visible"/>
                                      </p:to>
                                    </p:set>
                                    <p:animEffect transition="in" filter="fade">
                                      <p:cBhvr>
                                        <p:cTn id="121" dur="1000"/>
                                        <p:tgtEl>
                                          <p:spTgt spid="136"/>
                                        </p:tgtEl>
                                      </p:cBhvr>
                                    </p:animEffect>
                                  </p:childTnLst>
                                </p:cTn>
                              </p:par>
                              <p:par>
                                <p:cTn id="122" presetID="42" presetClass="path" presetSubtype="0" decel="100000" fill="hold" nodeType="withEffect">
                                  <p:stCondLst>
                                    <p:cond delay="1200"/>
                                  </p:stCondLst>
                                  <p:childTnLst>
                                    <p:animMotion origin="layout" path="M 5E-6 4.07407E-6 L 5E-6 0.05463 " pathEditMode="relative" rAng="0" ptsTypes="AA">
                                      <p:cBhvr>
                                        <p:cTn id="123" dur="1500" spd="-100000" fill="hold"/>
                                        <p:tgtEl>
                                          <p:spTgt spid="136"/>
                                        </p:tgtEl>
                                        <p:attrNameLst>
                                          <p:attrName>ppt_x</p:attrName>
                                          <p:attrName>ppt_y</p:attrName>
                                        </p:attrNameLst>
                                      </p:cBhvr>
                                      <p:rCtr x="0" y="2731"/>
                                    </p:animMotion>
                                  </p:childTnLst>
                                </p:cTn>
                              </p:par>
                              <p:par>
                                <p:cTn id="124" presetID="10" presetClass="entr" presetSubtype="0" fill="hold" nodeType="withEffect">
                                  <p:stCondLst>
                                    <p:cond delay="1600"/>
                                  </p:stCondLst>
                                  <p:childTnLst>
                                    <p:set>
                                      <p:cBhvr>
                                        <p:cTn id="125" dur="1" fill="hold">
                                          <p:stCondLst>
                                            <p:cond delay="0"/>
                                          </p:stCondLst>
                                        </p:cTn>
                                        <p:tgtEl>
                                          <p:spTgt spid="137"/>
                                        </p:tgtEl>
                                        <p:attrNameLst>
                                          <p:attrName>style.visibility</p:attrName>
                                        </p:attrNameLst>
                                      </p:cBhvr>
                                      <p:to>
                                        <p:strVal val="visible"/>
                                      </p:to>
                                    </p:set>
                                    <p:animEffect transition="in" filter="fade">
                                      <p:cBhvr>
                                        <p:cTn id="126" dur="1000"/>
                                        <p:tgtEl>
                                          <p:spTgt spid="137"/>
                                        </p:tgtEl>
                                      </p:cBhvr>
                                    </p:animEffect>
                                  </p:childTnLst>
                                </p:cTn>
                              </p:par>
                              <p:par>
                                <p:cTn id="127" presetID="42" presetClass="path" presetSubtype="0" decel="100000" fill="hold" nodeType="withEffect">
                                  <p:stCondLst>
                                    <p:cond delay="1600"/>
                                  </p:stCondLst>
                                  <p:childTnLst>
                                    <p:animMotion origin="layout" path="M -3.125E-6 4.07407E-6 L -3.125E-6 0.05463 " pathEditMode="relative" rAng="0" ptsTypes="AA">
                                      <p:cBhvr>
                                        <p:cTn id="128" dur="1500" spd="-100000" fill="hold"/>
                                        <p:tgtEl>
                                          <p:spTgt spid="137"/>
                                        </p:tgtEl>
                                        <p:attrNameLst>
                                          <p:attrName>ppt_x</p:attrName>
                                          <p:attrName>ppt_y</p:attrName>
                                        </p:attrNameLst>
                                      </p:cBhvr>
                                      <p:rCtr x="0" y="2731"/>
                                    </p:animMotion>
                                  </p:childTnLst>
                                </p:cTn>
                              </p:par>
                              <p:par>
                                <p:cTn id="129" presetID="10" presetClass="entr" presetSubtype="0" fill="hold" nodeType="withEffect">
                                  <p:stCondLst>
                                    <p:cond delay="2000"/>
                                  </p:stCondLst>
                                  <p:childTnLst>
                                    <p:set>
                                      <p:cBhvr>
                                        <p:cTn id="130" dur="1" fill="hold">
                                          <p:stCondLst>
                                            <p:cond delay="0"/>
                                          </p:stCondLst>
                                        </p:cTn>
                                        <p:tgtEl>
                                          <p:spTgt spid="138"/>
                                        </p:tgtEl>
                                        <p:attrNameLst>
                                          <p:attrName>style.visibility</p:attrName>
                                        </p:attrNameLst>
                                      </p:cBhvr>
                                      <p:to>
                                        <p:strVal val="visible"/>
                                      </p:to>
                                    </p:set>
                                    <p:animEffect transition="in" filter="fade">
                                      <p:cBhvr>
                                        <p:cTn id="131" dur="1000"/>
                                        <p:tgtEl>
                                          <p:spTgt spid="138"/>
                                        </p:tgtEl>
                                      </p:cBhvr>
                                    </p:animEffect>
                                  </p:childTnLst>
                                </p:cTn>
                              </p:par>
                              <p:par>
                                <p:cTn id="132" presetID="42" presetClass="path" presetSubtype="0" decel="100000" fill="hold" nodeType="withEffect">
                                  <p:stCondLst>
                                    <p:cond delay="2000"/>
                                  </p:stCondLst>
                                  <p:childTnLst>
                                    <p:animMotion origin="layout" path="M -8.33333E-7 4.07407E-6 L -8.33333E-7 0.05463 " pathEditMode="relative" rAng="0" ptsTypes="AA">
                                      <p:cBhvr>
                                        <p:cTn id="133" dur="1500" spd="-100000" fill="hold"/>
                                        <p:tgtEl>
                                          <p:spTgt spid="138"/>
                                        </p:tgtEl>
                                        <p:attrNameLst>
                                          <p:attrName>ppt_x</p:attrName>
                                          <p:attrName>ppt_y</p:attrName>
                                        </p:attrNameLst>
                                      </p:cBhvr>
                                      <p:rCtr x="0" y="2731"/>
                                    </p:animMotion>
                                  </p:childTnLst>
                                </p:cTn>
                              </p:par>
                              <p:par>
                                <p:cTn id="134" presetID="10" presetClass="entr" presetSubtype="0" fill="hold" nodeType="withEffect">
                                  <p:stCondLst>
                                    <p:cond delay="1000"/>
                                  </p:stCondLst>
                                  <p:childTnLst>
                                    <p:set>
                                      <p:cBhvr>
                                        <p:cTn id="135" dur="1" fill="hold">
                                          <p:stCondLst>
                                            <p:cond delay="0"/>
                                          </p:stCondLst>
                                        </p:cTn>
                                        <p:tgtEl>
                                          <p:spTgt spid="3"/>
                                        </p:tgtEl>
                                        <p:attrNameLst>
                                          <p:attrName>style.visibility</p:attrName>
                                        </p:attrNameLst>
                                      </p:cBhvr>
                                      <p:to>
                                        <p:strVal val="visible"/>
                                      </p:to>
                                    </p:set>
                                    <p:animEffect transition="in" filter="fade">
                                      <p:cBhvr>
                                        <p:cTn id="136" dur="1000"/>
                                        <p:tgtEl>
                                          <p:spTgt spid="3"/>
                                        </p:tgtEl>
                                      </p:cBhvr>
                                    </p:animEffect>
                                  </p:childTnLst>
                                </p:cTn>
                              </p:par>
                              <p:par>
                                <p:cTn id="137" presetID="10" presetClass="entr" presetSubtype="0" fill="hold" nodeType="withEffect">
                                  <p:stCondLst>
                                    <p:cond delay="1000"/>
                                  </p:stCondLst>
                                  <p:childTnLst>
                                    <p:set>
                                      <p:cBhvr>
                                        <p:cTn id="138" dur="1" fill="hold">
                                          <p:stCondLst>
                                            <p:cond delay="0"/>
                                          </p:stCondLst>
                                        </p:cTn>
                                        <p:tgtEl>
                                          <p:spTgt spid="65"/>
                                        </p:tgtEl>
                                        <p:attrNameLst>
                                          <p:attrName>style.visibility</p:attrName>
                                        </p:attrNameLst>
                                      </p:cBhvr>
                                      <p:to>
                                        <p:strVal val="visible"/>
                                      </p:to>
                                    </p:set>
                                    <p:animEffect transition="in" filter="fade">
                                      <p:cBhvr>
                                        <p:cTn id="139"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350731EF-20C0-F149-BE61-247D36CF0DD8}"/>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10312" y="1562307"/>
            <a:ext cx="8771376" cy="3733386"/>
          </a:xfrm>
          <a:prstGeom prst="rect">
            <a:avLst/>
          </a:prstGeom>
        </p:spPr>
      </p:pic>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3145413"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Destek ve Teşvikler</a:t>
            </a: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3464570"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95D49485-F777-DA4C-A61E-571D1097669E}"/>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9" name="Group 8">
            <a:extLst>
              <a:ext uri="{FF2B5EF4-FFF2-40B4-BE49-F238E27FC236}">
                <a16:creationId xmlns:a16="http://schemas.microsoft.com/office/drawing/2014/main" id="{E513B502-ACE7-F146-8D47-29BE9894BD59}"/>
              </a:ext>
            </a:extLst>
          </p:cNvPr>
          <p:cNvGrpSpPr/>
          <p:nvPr/>
        </p:nvGrpSpPr>
        <p:grpSpPr>
          <a:xfrm>
            <a:off x="2088214" y="2173079"/>
            <a:ext cx="1565194" cy="1565194"/>
            <a:chOff x="1692132" y="2329341"/>
            <a:chExt cx="1565194" cy="1565194"/>
          </a:xfrm>
          <a:effectLst>
            <a:outerShdw blurRad="254000" dist="101600" dir="5400000" algn="t" rotWithShape="0">
              <a:prstClr val="black">
                <a:alpha val="35000"/>
              </a:prstClr>
            </a:outerShdw>
          </a:effectLst>
        </p:grpSpPr>
        <p:sp>
          <p:nvSpPr>
            <p:cNvPr id="67" name="Freeform 66">
              <a:extLst>
                <a:ext uri="{FF2B5EF4-FFF2-40B4-BE49-F238E27FC236}">
                  <a16:creationId xmlns:a16="http://schemas.microsoft.com/office/drawing/2014/main" id="{7C6073DA-4C95-4844-B28D-AEDEE5F71A4D}"/>
                </a:ext>
              </a:extLst>
            </p:cNvPr>
            <p:cNvSpPr/>
            <p:nvPr/>
          </p:nvSpPr>
          <p:spPr>
            <a:xfrm rot="16200000">
              <a:off x="1692132" y="2329341"/>
              <a:ext cx="1565194" cy="1565194"/>
            </a:xfrm>
            <a:custGeom>
              <a:avLst/>
              <a:gdLst>
                <a:gd name="connsiteX0" fmla="*/ 2215682 w 2215682"/>
                <a:gd name="connsiteY0" fmla="*/ 224053 h 2215682"/>
                <a:gd name="connsiteX1" fmla="*/ 2215682 w 2215682"/>
                <a:gd name="connsiteY1" fmla="*/ 1120237 h 2215682"/>
                <a:gd name="connsiteX2" fmla="*/ 2211549 w 2215682"/>
                <a:gd name="connsiteY2" fmla="*/ 1161235 h 2215682"/>
                <a:gd name="connsiteX3" fmla="*/ 2208492 w 2215682"/>
                <a:gd name="connsiteY3" fmla="*/ 1221773 h 2215682"/>
                <a:gd name="connsiteX4" fmla="*/ 1107104 w 2215682"/>
                <a:gd name="connsiteY4" fmla="*/ 2215682 h 2215682"/>
                <a:gd name="connsiteX5" fmla="*/ 0 w 2215682"/>
                <a:gd name="connsiteY5" fmla="*/ 1108578 h 2215682"/>
                <a:gd name="connsiteX6" fmla="*/ 993909 w 2215682"/>
                <a:gd name="connsiteY6" fmla="*/ 7190 h 2215682"/>
                <a:gd name="connsiteX7" fmla="*/ 1054447 w 2215682"/>
                <a:gd name="connsiteY7" fmla="*/ 4133 h 2215682"/>
                <a:gd name="connsiteX8" fmla="*/ 1095445 w 2215682"/>
                <a:gd name="connsiteY8" fmla="*/ 0 h 2215682"/>
                <a:gd name="connsiteX9" fmla="*/ 1991629 w 2215682"/>
                <a:gd name="connsiteY9" fmla="*/ 0 h 2215682"/>
                <a:gd name="connsiteX10" fmla="*/ 2215682 w 2215682"/>
                <a:gd name="connsiteY10" fmla="*/ 224053 h 221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5682" h="2215682">
                  <a:moveTo>
                    <a:pt x="2215682" y="224053"/>
                  </a:moveTo>
                  <a:lnTo>
                    <a:pt x="2215682" y="1120237"/>
                  </a:lnTo>
                  <a:lnTo>
                    <a:pt x="2211549" y="1161235"/>
                  </a:lnTo>
                  <a:lnTo>
                    <a:pt x="2208492" y="1221773"/>
                  </a:lnTo>
                  <a:cubicBezTo>
                    <a:pt x="2151797" y="1780037"/>
                    <a:pt x="1680326" y="2215682"/>
                    <a:pt x="1107104" y="2215682"/>
                  </a:cubicBezTo>
                  <a:cubicBezTo>
                    <a:pt x="495667" y="2215682"/>
                    <a:pt x="0" y="1720015"/>
                    <a:pt x="0" y="1108578"/>
                  </a:cubicBezTo>
                  <a:cubicBezTo>
                    <a:pt x="0" y="535356"/>
                    <a:pt x="435645" y="63885"/>
                    <a:pt x="993909" y="7190"/>
                  </a:cubicBezTo>
                  <a:lnTo>
                    <a:pt x="1054447" y="4133"/>
                  </a:lnTo>
                  <a:lnTo>
                    <a:pt x="1095445" y="0"/>
                  </a:lnTo>
                  <a:lnTo>
                    <a:pt x="1991629" y="0"/>
                  </a:lnTo>
                  <a:cubicBezTo>
                    <a:pt x="2115370" y="0"/>
                    <a:pt x="2215682" y="100312"/>
                    <a:pt x="2215682" y="224053"/>
                  </a:cubicBezTo>
                  <a:close/>
                </a:path>
              </a:pathLst>
            </a:cu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68" name="Oval 67">
              <a:extLst>
                <a:ext uri="{FF2B5EF4-FFF2-40B4-BE49-F238E27FC236}">
                  <a16:creationId xmlns:a16="http://schemas.microsoft.com/office/drawing/2014/main" id="{05F5AE5F-0B74-6F49-82F5-368A62E745B3}"/>
                </a:ext>
              </a:extLst>
            </p:cNvPr>
            <p:cNvSpPr/>
            <p:nvPr/>
          </p:nvSpPr>
          <p:spPr>
            <a:xfrm>
              <a:off x="1782022" y="2419229"/>
              <a:ext cx="1389308" cy="1389307"/>
            </a:xfrm>
            <a:prstGeom prst="ellipse">
              <a:avLst/>
            </a:prstGeom>
            <a:solidFill>
              <a:schemeClr val="bg1">
                <a:lumMod val="95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x-none" sz="1600"/>
            </a:p>
          </p:txBody>
        </p:sp>
        <p:pic>
          <p:nvPicPr>
            <p:cNvPr id="66" name="Graphic 65">
              <a:extLst>
                <a:ext uri="{FF2B5EF4-FFF2-40B4-BE49-F238E27FC236}">
                  <a16:creationId xmlns:a16="http://schemas.microsoft.com/office/drawing/2014/main" id="{375C05D8-F811-0B40-B785-D94F5698BE8A}"/>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flipH="1">
              <a:off x="2097736" y="2733943"/>
              <a:ext cx="745549" cy="745549"/>
            </a:xfrm>
            <a:prstGeom prst="rect">
              <a:avLst/>
            </a:prstGeom>
          </p:spPr>
        </p:pic>
        <p:grpSp>
          <p:nvGrpSpPr>
            <p:cNvPr id="6" name="Group 5">
              <a:extLst>
                <a:ext uri="{FF2B5EF4-FFF2-40B4-BE49-F238E27FC236}">
                  <a16:creationId xmlns:a16="http://schemas.microsoft.com/office/drawing/2014/main" id="{6C2E5EEB-1EC0-9543-813E-537C1742F20E}"/>
                </a:ext>
              </a:extLst>
            </p:cNvPr>
            <p:cNvGrpSpPr/>
            <p:nvPr/>
          </p:nvGrpSpPr>
          <p:grpSpPr>
            <a:xfrm>
              <a:off x="1783249" y="2415923"/>
              <a:ext cx="180534" cy="181628"/>
              <a:chOff x="1783249" y="2415923"/>
              <a:chExt cx="180534" cy="181628"/>
            </a:xfrm>
          </p:grpSpPr>
          <p:pic>
            <p:nvPicPr>
              <p:cNvPr id="62" name="Graphic 61">
                <a:extLst>
                  <a:ext uri="{FF2B5EF4-FFF2-40B4-BE49-F238E27FC236}">
                    <a16:creationId xmlns:a16="http://schemas.microsoft.com/office/drawing/2014/main" id="{19991155-09E0-7641-9FDC-862A7FF033F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783249" y="2415923"/>
                <a:ext cx="180534" cy="181628"/>
              </a:xfrm>
              <a:prstGeom prst="rect">
                <a:avLst/>
              </a:prstGeom>
            </p:spPr>
          </p:pic>
          <p:sp>
            <p:nvSpPr>
              <p:cNvPr id="63" name="Freeform 62">
                <a:extLst>
                  <a:ext uri="{FF2B5EF4-FFF2-40B4-BE49-F238E27FC236}">
                    <a16:creationId xmlns:a16="http://schemas.microsoft.com/office/drawing/2014/main" id="{C5535463-1FD5-7F44-8C4A-0324B8F31B6B}"/>
                  </a:ext>
                </a:extLst>
              </p:cNvPr>
              <p:cNvSpPr>
                <a:spLocks noChangeArrowheads="1"/>
              </p:cNvSpPr>
              <p:nvPr/>
            </p:nvSpPr>
            <p:spPr bwMode="auto">
              <a:xfrm>
                <a:off x="1838426" y="2473237"/>
                <a:ext cx="70181" cy="66999"/>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tx1">
                  <a:lumMod val="85000"/>
                  <a:lumOff val="1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95000"/>
                    </a:schemeClr>
                  </a:solidFill>
                  <a:effectLst/>
                  <a:uLnTx/>
                  <a:uFillTx/>
                  <a:latin typeface="Calibri" panose="020F0502020204030204"/>
                  <a:ea typeface="+mn-ea"/>
                  <a:cs typeface="+mn-cs"/>
                </a:endParaRPr>
              </a:p>
            </p:txBody>
          </p:sp>
        </p:grpSp>
      </p:grpSp>
      <p:grpSp>
        <p:nvGrpSpPr>
          <p:cNvPr id="10" name="Group 9">
            <a:extLst>
              <a:ext uri="{FF2B5EF4-FFF2-40B4-BE49-F238E27FC236}">
                <a16:creationId xmlns:a16="http://schemas.microsoft.com/office/drawing/2014/main" id="{EFB2B546-829C-8947-8666-9885C0AEC2AE}"/>
              </a:ext>
            </a:extLst>
          </p:cNvPr>
          <p:cNvGrpSpPr/>
          <p:nvPr/>
        </p:nvGrpSpPr>
        <p:grpSpPr>
          <a:xfrm>
            <a:off x="5322094" y="2173079"/>
            <a:ext cx="1565194" cy="1565194"/>
            <a:chOff x="5322093" y="2329341"/>
            <a:chExt cx="1565194" cy="1565194"/>
          </a:xfrm>
          <a:effectLst>
            <a:outerShdw blurRad="254000" dist="101600" dir="5400000" algn="t" rotWithShape="0">
              <a:prstClr val="black">
                <a:alpha val="35000"/>
              </a:prstClr>
            </a:outerShdw>
          </a:effectLst>
        </p:grpSpPr>
        <p:sp>
          <p:nvSpPr>
            <p:cNvPr id="76" name="Freeform 75">
              <a:extLst>
                <a:ext uri="{FF2B5EF4-FFF2-40B4-BE49-F238E27FC236}">
                  <a16:creationId xmlns:a16="http://schemas.microsoft.com/office/drawing/2014/main" id="{ECB9AF2B-51F9-504D-9060-70BB32C42A2F}"/>
                </a:ext>
              </a:extLst>
            </p:cNvPr>
            <p:cNvSpPr/>
            <p:nvPr/>
          </p:nvSpPr>
          <p:spPr>
            <a:xfrm rot="16200000">
              <a:off x="5322093" y="2329341"/>
              <a:ext cx="1565194" cy="1565194"/>
            </a:xfrm>
            <a:custGeom>
              <a:avLst/>
              <a:gdLst>
                <a:gd name="connsiteX0" fmla="*/ 2215682 w 2215682"/>
                <a:gd name="connsiteY0" fmla="*/ 224053 h 2215682"/>
                <a:gd name="connsiteX1" fmla="*/ 2215682 w 2215682"/>
                <a:gd name="connsiteY1" fmla="*/ 1120237 h 2215682"/>
                <a:gd name="connsiteX2" fmla="*/ 2211549 w 2215682"/>
                <a:gd name="connsiteY2" fmla="*/ 1161235 h 2215682"/>
                <a:gd name="connsiteX3" fmla="*/ 2208492 w 2215682"/>
                <a:gd name="connsiteY3" fmla="*/ 1221773 h 2215682"/>
                <a:gd name="connsiteX4" fmla="*/ 1107104 w 2215682"/>
                <a:gd name="connsiteY4" fmla="*/ 2215682 h 2215682"/>
                <a:gd name="connsiteX5" fmla="*/ 0 w 2215682"/>
                <a:gd name="connsiteY5" fmla="*/ 1108578 h 2215682"/>
                <a:gd name="connsiteX6" fmla="*/ 993909 w 2215682"/>
                <a:gd name="connsiteY6" fmla="*/ 7190 h 2215682"/>
                <a:gd name="connsiteX7" fmla="*/ 1054447 w 2215682"/>
                <a:gd name="connsiteY7" fmla="*/ 4133 h 2215682"/>
                <a:gd name="connsiteX8" fmla="*/ 1095445 w 2215682"/>
                <a:gd name="connsiteY8" fmla="*/ 0 h 2215682"/>
                <a:gd name="connsiteX9" fmla="*/ 1991629 w 2215682"/>
                <a:gd name="connsiteY9" fmla="*/ 0 h 2215682"/>
                <a:gd name="connsiteX10" fmla="*/ 2215682 w 2215682"/>
                <a:gd name="connsiteY10" fmla="*/ 224053 h 221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5682" h="2215682">
                  <a:moveTo>
                    <a:pt x="2215682" y="224053"/>
                  </a:moveTo>
                  <a:lnTo>
                    <a:pt x="2215682" y="1120237"/>
                  </a:lnTo>
                  <a:lnTo>
                    <a:pt x="2211549" y="1161235"/>
                  </a:lnTo>
                  <a:lnTo>
                    <a:pt x="2208492" y="1221773"/>
                  </a:lnTo>
                  <a:cubicBezTo>
                    <a:pt x="2151797" y="1780037"/>
                    <a:pt x="1680326" y="2215682"/>
                    <a:pt x="1107104" y="2215682"/>
                  </a:cubicBezTo>
                  <a:cubicBezTo>
                    <a:pt x="495667" y="2215682"/>
                    <a:pt x="0" y="1720015"/>
                    <a:pt x="0" y="1108578"/>
                  </a:cubicBezTo>
                  <a:cubicBezTo>
                    <a:pt x="0" y="535356"/>
                    <a:pt x="435645" y="63885"/>
                    <a:pt x="993909" y="7190"/>
                  </a:cubicBezTo>
                  <a:lnTo>
                    <a:pt x="1054447" y="4133"/>
                  </a:lnTo>
                  <a:lnTo>
                    <a:pt x="1095445" y="0"/>
                  </a:lnTo>
                  <a:lnTo>
                    <a:pt x="1991629" y="0"/>
                  </a:lnTo>
                  <a:cubicBezTo>
                    <a:pt x="2115370" y="0"/>
                    <a:pt x="2215682" y="100312"/>
                    <a:pt x="2215682" y="224053"/>
                  </a:cubicBezTo>
                  <a:close/>
                </a:path>
              </a:pathLst>
            </a:cu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77" name="Oval 76">
              <a:extLst>
                <a:ext uri="{FF2B5EF4-FFF2-40B4-BE49-F238E27FC236}">
                  <a16:creationId xmlns:a16="http://schemas.microsoft.com/office/drawing/2014/main" id="{9748AE09-A52F-F744-9EA5-03544172F332}"/>
                </a:ext>
              </a:extLst>
            </p:cNvPr>
            <p:cNvSpPr/>
            <p:nvPr/>
          </p:nvSpPr>
          <p:spPr>
            <a:xfrm>
              <a:off x="5411983" y="2419229"/>
              <a:ext cx="1389307" cy="1389307"/>
            </a:xfrm>
            <a:prstGeom prst="ellipse">
              <a:avLst/>
            </a:prstGeom>
            <a:solidFill>
              <a:schemeClr val="bg1">
                <a:lumMod val="95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x-none" sz="1600"/>
            </a:p>
          </p:txBody>
        </p:sp>
        <p:pic>
          <p:nvPicPr>
            <p:cNvPr id="75" name="Graphic 74">
              <a:extLst>
                <a:ext uri="{FF2B5EF4-FFF2-40B4-BE49-F238E27FC236}">
                  <a16:creationId xmlns:a16="http://schemas.microsoft.com/office/drawing/2014/main" id="{B7A9422F-5E2D-9C4D-90C6-46CD9F0EDF02}"/>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flipH="1">
              <a:off x="5727697" y="2723201"/>
              <a:ext cx="745549" cy="745549"/>
            </a:xfrm>
            <a:prstGeom prst="rect">
              <a:avLst/>
            </a:prstGeom>
          </p:spPr>
        </p:pic>
        <p:grpSp>
          <p:nvGrpSpPr>
            <p:cNvPr id="7" name="Group 6">
              <a:extLst>
                <a:ext uri="{FF2B5EF4-FFF2-40B4-BE49-F238E27FC236}">
                  <a16:creationId xmlns:a16="http://schemas.microsoft.com/office/drawing/2014/main" id="{94A6EF20-A33F-BD48-87F5-BB02E4912077}"/>
                </a:ext>
              </a:extLst>
            </p:cNvPr>
            <p:cNvGrpSpPr/>
            <p:nvPr/>
          </p:nvGrpSpPr>
          <p:grpSpPr>
            <a:xfrm>
              <a:off x="5413210" y="2415923"/>
              <a:ext cx="180534" cy="181628"/>
              <a:chOff x="5413210" y="2415923"/>
              <a:chExt cx="180534" cy="181628"/>
            </a:xfrm>
          </p:grpSpPr>
          <p:pic>
            <p:nvPicPr>
              <p:cNvPr id="72" name="Graphic 71">
                <a:extLst>
                  <a:ext uri="{FF2B5EF4-FFF2-40B4-BE49-F238E27FC236}">
                    <a16:creationId xmlns:a16="http://schemas.microsoft.com/office/drawing/2014/main" id="{AD81428D-9459-CB42-8697-093D9BA8110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413210" y="2415923"/>
                <a:ext cx="180534" cy="181628"/>
              </a:xfrm>
              <a:prstGeom prst="rect">
                <a:avLst/>
              </a:prstGeom>
            </p:spPr>
          </p:pic>
          <p:sp>
            <p:nvSpPr>
              <p:cNvPr id="73" name="Freeform 72">
                <a:extLst>
                  <a:ext uri="{FF2B5EF4-FFF2-40B4-BE49-F238E27FC236}">
                    <a16:creationId xmlns:a16="http://schemas.microsoft.com/office/drawing/2014/main" id="{AE28B246-DECE-4144-AF57-2FE9A9DEC92C}"/>
                  </a:ext>
                </a:extLst>
              </p:cNvPr>
              <p:cNvSpPr>
                <a:spLocks noChangeArrowheads="1"/>
              </p:cNvSpPr>
              <p:nvPr/>
            </p:nvSpPr>
            <p:spPr bwMode="auto">
              <a:xfrm>
                <a:off x="5468387" y="2473237"/>
                <a:ext cx="70182" cy="66999"/>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tx1">
                  <a:lumMod val="85000"/>
                  <a:lumOff val="1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95000"/>
                    </a:schemeClr>
                  </a:solidFill>
                  <a:effectLst/>
                  <a:uLnTx/>
                  <a:uFillTx/>
                  <a:latin typeface="Calibri" panose="020F0502020204030204"/>
                  <a:ea typeface="+mn-ea"/>
                  <a:cs typeface="+mn-cs"/>
                </a:endParaRPr>
              </a:p>
            </p:txBody>
          </p:sp>
        </p:grpSp>
      </p:grpSp>
      <p:grpSp>
        <p:nvGrpSpPr>
          <p:cNvPr id="11" name="Group 10">
            <a:extLst>
              <a:ext uri="{FF2B5EF4-FFF2-40B4-BE49-F238E27FC236}">
                <a16:creationId xmlns:a16="http://schemas.microsoft.com/office/drawing/2014/main" id="{A2821F64-99D3-7E4D-8D11-4C74B43B67D8}"/>
              </a:ext>
            </a:extLst>
          </p:cNvPr>
          <p:cNvGrpSpPr/>
          <p:nvPr/>
        </p:nvGrpSpPr>
        <p:grpSpPr>
          <a:xfrm>
            <a:off x="8555974" y="2173079"/>
            <a:ext cx="1565194" cy="1565194"/>
            <a:chOff x="8952055" y="2329341"/>
            <a:chExt cx="1565194" cy="1565194"/>
          </a:xfrm>
          <a:effectLst>
            <a:outerShdw blurRad="254000" dist="101600" dir="5400000" algn="t" rotWithShape="0">
              <a:prstClr val="black">
                <a:alpha val="35000"/>
              </a:prstClr>
            </a:outerShdw>
          </a:effectLst>
        </p:grpSpPr>
        <p:sp>
          <p:nvSpPr>
            <p:cNvPr id="85" name="Freeform 84">
              <a:extLst>
                <a:ext uri="{FF2B5EF4-FFF2-40B4-BE49-F238E27FC236}">
                  <a16:creationId xmlns:a16="http://schemas.microsoft.com/office/drawing/2014/main" id="{044FF527-16EA-324F-ABDB-F92630B6B6D3}"/>
                </a:ext>
              </a:extLst>
            </p:cNvPr>
            <p:cNvSpPr/>
            <p:nvPr/>
          </p:nvSpPr>
          <p:spPr>
            <a:xfrm rot="16200000">
              <a:off x="8952055" y="2329341"/>
              <a:ext cx="1565194" cy="1565194"/>
            </a:xfrm>
            <a:custGeom>
              <a:avLst/>
              <a:gdLst>
                <a:gd name="connsiteX0" fmla="*/ 2215682 w 2215682"/>
                <a:gd name="connsiteY0" fmla="*/ 224053 h 2215682"/>
                <a:gd name="connsiteX1" fmla="*/ 2215682 w 2215682"/>
                <a:gd name="connsiteY1" fmla="*/ 1120237 h 2215682"/>
                <a:gd name="connsiteX2" fmla="*/ 2211549 w 2215682"/>
                <a:gd name="connsiteY2" fmla="*/ 1161235 h 2215682"/>
                <a:gd name="connsiteX3" fmla="*/ 2208492 w 2215682"/>
                <a:gd name="connsiteY3" fmla="*/ 1221773 h 2215682"/>
                <a:gd name="connsiteX4" fmla="*/ 1107104 w 2215682"/>
                <a:gd name="connsiteY4" fmla="*/ 2215682 h 2215682"/>
                <a:gd name="connsiteX5" fmla="*/ 0 w 2215682"/>
                <a:gd name="connsiteY5" fmla="*/ 1108578 h 2215682"/>
                <a:gd name="connsiteX6" fmla="*/ 993909 w 2215682"/>
                <a:gd name="connsiteY6" fmla="*/ 7190 h 2215682"/>
                <a:gd name="connsiteX7" fmla="*/ 1054447 w 2215682"/>
                <a:gd name="connsiteY7" fmla="*/ 4133 h 2215682"/>
                <a:gd name="connsiteX8" fmla="*/ 1095445 w 2215682"/>
                <a:gd name="connsiteY8" fmla="*/ 0 h 2215682"/>
                <a:gd name="connsiteX9" fmla="*/ 1991629 w 2215682"/>
                <a:gd name="connsiteY9" fmla="*/ 0 h 2215682"/>
                <a:gd name="connsiteX10" fmla="*/ 2215682 w 2215682"/>
                <a:gd name="connsiteY10" fmla="*/ 224053 h 221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5682" h="2215682">
                  <a:moveTo>
                    <a:pt x="2215682" y="224053"/>
                  </a:moveTo>
                  <a:lnTo>
                    <a:pt x="2215682" y="1120237"/>
                  </a:lnTo>
                  <a:lnTo>
                    <a:pt x="2211549" y="1161235"/>
                  </a:lnTo>
                  <a:lnTo>
                    <a:pt x="2208492" y="1221773"/>
                  </a:lnTo>
                  <a:cubicBezTo>
                    <a:pt x="2151797" y="1780037"/>
                    <a:pt x="1680326" y="2215682"/>
                    <a:pt x="1107104" y="2215682"/>
                  </a:cubicBezTo>
                  <a:cubicBezTo>
                    <a:pt x="495667" y="2215682"/>
                    <a:pt x="0" y="1720015"/>
                    <a:pt x="0" y="1108578"/>
                  </a:cubicBezTo>
                  <a:cubicBezTo>
                    <a:pt x="0" y="535356"/>
                    <a:pt x="435645" y="63885"/>
                    <a:pt x="993909" y="7190"/>
                  </a:cubicBezTo>
                  <a:lnTo>
                    <a:pt x="1054447" y="4133"/>
                  </a:lnTo>
                  <a:lnTo>
                    <a:pt x="1095445" y="0"/>
                  </a:lnTo>
                  <a:lnTo>
                    <a:pt x="1991629" y="0"/>
                  </a:lnTo>
                  <a:cubicBezTo>
                    <a:pt x="2115370" y="0"/>
                    <a:pt x="2215682" y="100312"/>
                    <a:pt x="2215682" y="224053"/>
                  </a:cubicBezTo>
                  <a:close/>
                </a:path>
              </a:pathLst>
            </a:custGeom>
            <a:gradFill>
              <a:gsLst>
                <a:gs pos="37000">
                  <a:schemeClr val="accent3"/>
                </a:gs>
                <a:gs pos="100000">
                  <a:schemeClr val="accent1"/>
                </a:gs>
                <a:gs pos="0">
                  <a:schemeClr val="accent4"/>
                </a:gs>
                <a:gs pos="70000">
                  <a:schemeClr val="accent2"/>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86" name="Oval 85">
              <a:extLst>
                <a:ext uri="{FF2B5EF4-FFF2-40B4-BE49-F238E27FC236}">
                  <a16:creationId xmlns:a16="http://schemas.microsoft.com/office/drawing/2014/main" id="{279D881E-AE4D-D04B-BB0D-1EEE5F0E3BC4}"/>
                </a:ext>
              </a:extLst>
            </p:cNvPr>
            <p:cNvSpPr/>
            <p:nvPr/>
          </p:nvSpPr>
          <p:spPr>
            <a:xfrm>
              <a:off x="9041945" y="2419229"/>
              <a:ext cx="1389307" cy="1389307"/>
            </a:xfrm>
            <a:prstGeom prst="ellipse">
              <a:avLst/>
            </a:prstGeom>
            <a:solidFill>
              <a:schemeClr val="bg1">
                <a:lumMod val="95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x-none" sz="1600"/>
            </a:p>
          </p:txBody>
        </p:sp>
        <p:pic>
          <p:nvPicPr>
            <p:cNvPr id="84" name="Graphic 83">
              <a:extLst>
                <a:ext uri="{FF2B5EF4-FFF2-40B4-BE49-F238E27FC236}">
                  <a16:creationId xmlns:a16="http://schemas.microsoft.com/office/drawing/2014/main" id="{585E529D-5E8E-384D-8F24-9FF243AAD0C3}"/>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9287693" y="2685456"/>
              <a:ext cx="885492" cy="885492"/>
            </a:xfrm>
            <a:prstGeom prst="rect">
              <a:avLst/>
            </a:prstGeom>
          </p:spPr>
        </p:pic>
        <p:grpSp>
          <p:nvGrpSpPr>
            <p:cNvPr id="8" name="Group 7">
              <a:extLst>
                <a:ext uri="{FF2B5EF4-FFF2-40B4-BE49-F238E27FC236}">
                  <a16:creationId xmlns:a16="http://schemas.microsoft.com/office/drawing/2014/main" id="{DCD8A79D-9FB9-474E-A469-0A9FF4156230}"/>
                </a:ext>
              </a:extLst>
            </p:cNvPr>
            <p:cNvGrpSpPr/>
            <p:nvPr/>
          </p:nvGrpSpPr>
          <p:grpSpPr>
            <a:xfrm>
              <a:off x="9043172" y="2415923"/>
              <a:ext cx="180534" cy="181628"/>
              <a:chOff x="9043172" y="2415923"/>
              <a:chExt cx="180534" cy="181628"/>
            </a:xfrm>
          </p:grpSpPr>
          <p:pic>
            <p:nvPicPr>
              <p:cNvPr id="81" name="Graphic 80">
                <a:extLst>
                  <a:ext uri="{FF2B5EF4-FFF2-40B4-BE49-F238E27FC236}">
                    <a16:creationId xmlns:a16="http://schemas.microsoft.com/office/drawing/2014/main" id="{2FE0AEF5-5DD5-CE44-BE3A-9BD26F262DB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043172" y="2415923"/>
                <a:ext cx="180534" cy="181628"/>
              </a:xfrm>
              <a:prstGeom prst="rect">
                <a:avLst/>
              </a:prstGeom>
            </p:spPr>
          </p:pic>
          <p:sp>
            <p:nvSpPr>
              <p:cNvPr id="82" name="Freeform 81">
                <a:extLst>
                  <a:ext uri="{FF2B5EF4-FFF2-40B4-BE49-F238E27FC236}">
                    <a16:creationId xmlns:a16="http://schemas.microsoft.com/office/drawing/2014/main" id="{BAEE483D-C4AB-DE49-A5D3-73E97AF83133}"/>
                  </a:ext>
                </a:extLst>
              </p:cNvPr>
              <p:cNvSpPr>
                <a:spLocks noChangeArrowheads="1"/>
              </p:cNvSpPr>
              <p:nvPr/>
            </p:nvSpPr>
            <p:spPr bwMode="auto">
              <a:xfrm>
                <a:off x="9098349" y="2473237"/>
                <a:ext cx="70182" cy="66999"/>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chemeClr val="tx1">
                  <a:lumMod val="85000"/>
                  <a:lumOff val="1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95000"/>
                    </a:schemeClr>
                  </a:solidFill>
                  <a:effectLst/>
                  <a:uLnTx/>
                  <a:uFillTx/>
                  <a:latin typeface="Calibri" panose="020F0502020204030204"/>
                  <a:ea typeface="+mn-ea"/>
                  <a:cs typeface="+mn-cs"/>
                </a:endParaRPr>
              </a:p>
            </p:txBody>
          </p:sp>
        </p:grpSp>
      </p:grpSp>
      <p:pic>
        <p:nvPicPr>
          <p:cNvPr id="142" name="Picture 141">
            <a:extLst>
              <a:ext uri="{FF2B5EF4-FFF2-40B4-BE49-F238E27FC236}">
                <a16:creationId xmlns:a16="http://schemas.microsoft.com/office/drawing/2014/main" id="{AE8AD486-A7C8-6144-A3F9-E078FE2361D0}"/>
              </a:ext>
            </a:extLst>
          </p:cNvPr>
          <p:cNvPicPr>
            <a:picLocks noChangeAspect="1"/>
          </p:cNvPicPr>
          <p:nvPr/>
        </p:nvPicPr>
        <p:blipFill rotWithShape="1">
          <a:blip r:embed="rId13"/>
          <a:srcRect t="59108" b="-1"/>
          <a:stretch/>
        </p:blipFill>
        <p:spPr>
          <a:xfrm>
            <a:off x="0" y="4052987"/>
            <a:ext cx="12192000" cy="2801964"/>
          </a:xfrm>
          <a:prstGeom prst="rect">
            <a:avLst/>
          </a:prstGeom>
        </p:spPr>
      </p:pic>
      <p:grpSp>
        <p:nvGrpSpPr>
          <p:cNvPr id="143" name="Group 142">
            <a:extLst>
              <a:ext uri="{FF2B5EF4-FFF2-40B4-BE49-F238E27FC236}">
                <a16:creationId xmlns:a16="http://schemas.microsoft.com/office/drawing/2014/main" id="{8522917C-BC96-B04F-ABB9-05656DAA3D90}"/>
              </a:ext>
            </a:extLst>
          </p:cNvPr>
          <p:cNvGrpSpPr/>
          <p:nvPr/>
        </p:nvGrpSpPr>
        <p:grpSpPr>
          <a:xfrm>
            <a:off x="0" y="5893180"/>
            <a:ext cx="12192000" cy="964820"/>
            <a:chOff x="0" y="5893180"/>
            <a:chExt cx="12192000" cy="964820"/>
          </a:xfrm>
        </p:grpSpPr>
        <p:sp>
          <p:nvSpPr>
            <p:cNvPr id="144" name="Freeform 143">
              <a:extLst>
                <a:ext uri="{FF2B5EF4-FFF2-40B4-BE49-F238E27FC236}">
                  <a16:creationId xmlns:a16="http://schemas.microsoft.com/office/drawing/2014/main" id="{F5CD5434-C8F4-684C-BE3B-88F7E7CF0152}"/>
                </a:ext>
              </a:extLst>
            </p:cNvPr>
            <p:cNvSpPr/>
            <p:nvPr/>
          </p:nvSpPr>
          <p:spPr>
            <a:xfrm>
              <a:off x="0" y="5893180"/>
              <a:ext cx="12192000" cy="964820"/>
            </a:xfrm>
            <a:custGeom>
              <a:avLst/>
              <a:gdLst>
                <a:gd name="connsiteX0" fmla="*/ 10627753 w 12192000"/>
                <a:gd name="connsiteY0" fmla="*/ 0 h 964820"/>
                <a:gd name="connsiteX1" fmla="*/ 10644531 w 12192000"/>
                <a:gd name="connsiteY1" fmla="*/ 0 h 964820"/>
                <a:gd name="connsiteX2" fmla="*/ 12175222 w 12192000"/>
                <a:gd name="connsiteY2" fmla="*/ 0 h 964820"/>
                <a:gd name="connsiteX3" fmla="*/ 12192000 w 12192000"/>
                <a:gd name="connsiteY3" fmla="*/ 0 h 964820"/>
                <a:gd name="connsiteX4" fmla="*/ 12192000 w 12192000"/>
                <a:gd name="connsiteY4" fmla="*/ 40690 h 964820"/>
                <a:gd name="connsiteX5" fmla="*/ 12192000 w 12192000"/>
                <a:gd name="connsiteY5" fmla="*/ 924130 h 964820"/>
                <a:gd name="connsiteX6" fmla="*/ 12192000 w 12192000"/>
                <a:gd name="connsiteY6" fmla="*/ 964820 h 964820"/>
                <a:gd name="connsiteX7" fmla="*/ 12175222 w 12192000"/>
                <a:gd name="connsiteY7" fmla="*/ 964820 h 964820"/>
                <a:gd name="connsiteX8" fmla="*/ 0 w 12192000"/>
                <a:gd name="connsiteY8" fmla="*/ 964820 h 964820"/>
                <a:gd name="connsiteX9" fmla="*/ 0 w 12192000"/>
                <a:gd name="connsiteY9" fmla="*/ 309562 h 964820"/>
                <a:gd name="connsiteX10" fmla="*/ 917809 w 12192000"/>
                <a:gd name="connsiteY10" fmla="*/ 309562 h 964820"/>
                <a:gd name="connsiteX11" fmla="*/ 934587 w 12192000"/>
                <a:gd name="connsiteY11" fmla="*/ 309562 h 964820"/>
                <a:gd name="connsiteX12" fmla="*/ 1062070 w 12192000"/>
                <a:gd name="connsiteY12" fmla="*/ 309562 h 964820"/>
                <a:gd name="connsiteX13" fmla="*/ 1078848 w 12192000"/>
                <a:gd name="connsiteY13" fmla="*/ 309562 h 964820"/>
                <a:gd name="connsiteX14" fmla="*/ 10044335 w 12192000"/>
                <a:gd name="connsiteY14" fmla="*/ 309562 h 964820"/>
                <a:gd name="connsiteX15" fmla="*/ 10051769 w 12192000"/>
                <a:gd name="connsiteY15" fmla="*/ 309562 h 964820"/>
                <a:gd name="connsiteX16" fmla="*/ 10124685 w 12192000"/>
                <a:gd name="connsiteY16" fmla="*/ 297556 h 964820"/>
                <a:gd name="connsiteX17" fmla="*/ 10196772 w 12192000"/>
                <a:gd name="connsiteY17" fmla="*/ 260008 h 964820"/>
                <a:gd name="connsiteX18" fmla="*/ 10475317 w 12192000"/>
                <a:gd name="connsiteY18" fmla="*/ 50777 h 964820"/>
                <a:gd name="connsiteX19" fmla="*/ 10627753 w 12192000"/>
                <a:gd name="connsiteY19" fmla="*/ 0 h 9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964820">
                  <a:moveTo>
                    <a:pt x="10627753" y="0"/>
                  </a:moveTo>
                  <a:lnTo>
                    <a:pt x="10644531" y="0"/>
                  </a:lnTo>
                  <a:lnTo>
                    <a:pt x="12175222" y="0"/>
                  </a:lnTo>
                  <a:lnTo>
                    <a:pt x="12192000" y="0"/>
                  </a:lnTo>
                  <a:lnTo>
                    <a:pt x="12192000" y="40690"/>
                  </a:lnTo>
                  <a:lnTo>
                    <a:pt x="12192000" y="924130"/>
                  </a:lnTo>
                  <a:lnTo>
                    <a:pt x="12192000" y="964820"/>
                  </a:lnTo>
                  <a:lnTo>
                    <a:pt x="12175222" y="964820"/>
                  </a:lnTo>
                  <a:lnTo>
                    <a:pt x="0" y="964820"/>
                  </a:lnTo>
                  <a:lnTo>
                    <a:pt x="0" y="309562"/>
                  </a:lnTo>
                  <a:lnTo>
                    <a:pt x="917809" y="309562"/>
                  </a:lnTo>
                  <a:lnTo>
                    <a:pt x="934587" y="309562"/>
                  </a:lnTo>
                  <a:lnTo>
                    <a:pt x="1062070" y="309562"/>
                  </a:lnTo>
                  <a:lnTo>
                    <a:pt x="1078848" y="309562"/>
                  </a:lnTo>
                  <a:lnTo>
                    <a:pt x="10044335" y="309562"/>
                  </a:lnTo>
                  <a:lnTo>
                    <a:pt x="10051769" y="309562"/>
                  </a:lnTo>
                  <a:lnTo>
                    <a:pt x="10124685" y="297556"/>
                  </a:lnTo>
                  <a:cubicBezTo>
                    <a:pt x="10150550" y="288915"/>
                    <a:pt x="10175038" y="276220"/>
                    <a:pt x="10196772" y="260008"/>
                  </a:cubicBezTo>
                  <a:lnTo>
                    <a:pt x="10475317" y="50777"/>
                  </a:lnTo>
                  <a:cubicBezTo>
                    <a:pt x="10518783" y="18353"/>
                    <a:pt x="10573268" y="0"/>
                    <a:pt x="10627753" y="0"/>
                  </a:cubicBezTo>
                  <a:close/>
                </a:path>
              </a:pathLst>
            </a:custGeom>
            <a:solidFill>
              <a:schemeClr val="accent5"/>
            </a:solidFill>
            <a:ln w="76200">
              <a:noFill/>
            </a:ln>
            <a:effectLst>
              <a:outerShdw blurRad="190500" dist="38100" dir="16200000"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5" name="Freeform 144">
              <a:extLst>
                <a:ext uri="{FF2B5EF4-FFF2-40B4-BE49-F238E27FC236}">
                  <a16:creationId xmlns:a16="http://schemas.microsoft.com/office/drawing/2014/main" id="{891EF1F7-0867-474A-8F4D-4FD35E60C930}"/>
                </a:ext>
              </a:extLst>
            </p:cNvPr>
            <p:cNvSpPr/>
            <p:nvPr/>
          </p:nvSpPr>
          <p:spPr>
            <a:xfrm>
              <a:off x="0" y="5933870"/>
              <a:ext cx="12192000" cy="924130"/>
            </a:xfrm>
            <a:custGeom>
              <a:avLst/>
              <a:gdLst>
                <a:gd name="connsiteX0" fmla="*/ 12192000 w 12192000"/>
                <a:gd name="connsiteY0" fmla="*/ 0 h 924130"/>
                <a:gd name="connsiteX1" fmla="*/ 10644531 w 12192000"/>
                <a:gd name="connsiteY1" fmla="*/ 0 h 924130"/>
                <a:gd name="connsiteX2" fmla="*/ 10492095 w 12192000"/>
                <a:gd name="connsiteY2" fmla="*/ 50777 h 924130"/>
                <a:gd name="connsiteX3" fmla="*/ 10213550 w 12192000"/>
                <a:gd name="connsiteY3" fmla="*/ 260008 h 924130"/>
                <a:gd name="connsiteX4" fmla="*/ 10061113 w 12192000"/>
                <a:gd name="connsiteY4" fmla="*/ 310786 h 924130"/>
                <a:gd name="connsiteX5" fmla="*/ 10061113 w 12192000"/>
                <a:gd name="connsiteY5" fmla="*/ 309562 h 924130"/>
                <a:gd name="connsiteX6" fmla="*/ 1078848 w 12192000"/>
                <a:gd name="connsiteY6" fmla="*/ 309562 h 924130"/>
                <a:gd name="connsiteX7" fmla="*/ 934587 w 12192000"/>
                <a:gd name="connsiteY7" fmla="*/ 309562 h 924130"/>
                <a:gd name="connsiteX8" fmla="*/ 0 w 12192000"/>
                <a:gd name="connsiteY8" fmla="*/ 309562 h 924130"/>
                <a:gd name="connsiteX9" fmla="*/ 0 w 12192000"/>
                <a:gd name="connsiteY9" fmla="*/ 924130 h 924130"/>
                <a:gd name="connsiteX10" fmla="*/ 12192000 w 12192000"/>
                <a:gd name="connsiteY10" fmla="*/ 924130 h 9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924130">
                  <a:moveTo>
                    <a:pt x="12192000" y="0"/>
                  </a:moveTo>
                  <a:lnTo>
                    <a:pt x="10644531" y="0"/>
                  </a:lnTo>
                  <a:cubicBezTo>
                    <a:pt x="10590046" y="0"/>
                    <a:pt x="10535561" y="18353"/>
                    <a:pt x="10492095" y="50777"/>
                  </a:cubicBezTo>
                  <a:lnTo>
                    <a:pt x="10213550" y="260008"/>
                  </a:lnTo>
                  <a:cubicBezTo>
                    <a:pt x="10170083" y="292432"/>
                    <a:pt x="10115598" y="310786"/>
                    <a:pt x="10061113" y="310786"/>
                  </a:cubicBezTo>
                  <a:lnTo>
                    <a:pt x="10061113" y="309562"/>
                  </a:lnTo>
                  <a:lnTo>
                    <a:pt x="1078848" y="309562"/>
                  </a:lnTo>
                  <a:lnTo>
                    <a:pt x="934587" y="309562"/>
                  </a:lnTo>
                  <a:lnTo>
                    <a:pt x="0" y="309562"/>
                  </a:lnTo>
                  <a:lnTo>
                    <a:pt x="0" y="924130"/>
                  </a:lnTo>
                  <a:lnTo>
                    <a:pt x="12192000" y="924130"/>
                  </a:lnTo>
                  <a:close/>
                </a:path>
              </a:pathLst>
            </a:custGeom>
            <a:solidFill>
              <a:schemeClr val="bg1">
                <a:lumMod val="9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6" name="Picture 145">
              <a:extLst>
                <a:ext uri="{FF2B5EF4-FFF2-40B4-BE49-F238E27FC236}">
                  <a16:creationId xmlns:a16="http://schemas.microsoft.com/office/drawing/2014/main" id="{BC7E6FA1-5741-904C-AC5E-8B97F27C237B}"/>
                </a:ext>
              </a:extLst>
            </p:cNvPr>
            <p:cNvPicPr>
              <a:picLocks noChangeAspect="1"/>
            </p:cNvPicPr>
            <p:nvPr/>
          </p:nvPicPr>
          <p:blipFill>
            <a:blip r:embed="rId14">
              <a:alphaModFix/>
            </a:blip>
            <a:stretch>
              <a:fillRect/>
            </a:stretch>
          </p:blipFill>
          <p:spPr>
            <a:xfrm>
              <a:off x="10614742" y="6106942"/>
              <a:ext cx="1339696" cy="596839"/>
            </a:xfrm>
            <a:prstGeom prst="rect">
              <a:avLst/>
            </a:prstGeom>
          </p:spPr>
        </p:pic>
      </p:grpSp>
      <p:sp>
        <p:nvSpPr>
          <p:cNvPr id="162" name="Oval 161">
            <a:extLst>
              <a:ext uri="{FF2B5EF4-FFF2-40B4-BE49-F238E27FC236}">
                <a16:creationId xmlns:a16="http://schemas.microsoft.com/office/drawing/2014/main" id="{AF028FB1-1C96-1945-8698-67448F1C1519}"/>
              </a:ext>
            </a:extLst>
          </p:cNvPr>
          <p:cNvSpPr/>
          <p:nvPr/>
        </p:nvSpPr>
        <p:spPr>
          <a:xfrm>
            <a:off x="450571" y="6378575"/>
            <a:ext cx="344372" cy="344368"/>
          </a:xfrm>
          <a:prstGeom prst="ellipse">
            <a:avLst/>
          </a:prstGeom>
          <a:solidFill>
            <a:srgbClr val="F3C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4" name="Foliennummernplatzhalter 7">
            <a:extLst>
              <a:ext uri="{FF2B5EF4-FFF2-40B4-BE49-F238E27FC236}">
                <a16:creationId xmlns:a16="http://schemas.microsoft.com/office/drawing/2014/main" id="{A44235FC-BF9B-6F49-A947-4846E1D610D6}"/>
              </a:ext>
            </a:extLst>
          </p:cNvPr>
          <p:cNvSpPr txBox="1">
            <a:spLocks/>
          </p:cNvSpPr>
          <p:nvPr/>
        </p:nvSpPr>
        <p:spPr>
          <a:xfrm>
            <a:off x="424319"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8</a:t>
            </a:fld>
            <a:endParaRPr lang="de-DE" dirty="0"/>
          </a:p>
        </p:txBody>
      </p:sp>
      <p:sp>
        <p:nvSpPr>
          <p:cNvPr id="154" name="Rectangle 153">
            <a:extLst>
              <a:ext uri="{FF2B5EF4-FFF2-40B4-BE49-F238E27FC236}">
                <a16:creationId xmlns:a16="http://schemas.microsoft.com/office/drawing/2014/main" id="{C6168561-72F0-0B4D-8529-4E33FD3DA650}"/>
              </a:ext>
            </a:extLst>
          </p:cNvPr>
          <p:cNvSpPr/>
          <p:nvPr/>
        </p:nvSpPr>
        <p:spPr>
          <a:xfrm>
            <a:off x="31242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9" name="Picture 38">
            <a:extLst>
              <a:ext uri="{FF2B5EF4-FFF2-40B4-BE49-F238E27FC236}">
                <a16:creationId xmlns:a16="http://schemas.microsoft.com/office/drawing/2014/main" id="{439ACE6B-14F8-BC4B-8B47-E57CBA816E6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15">
                    <a14:imgEffect>
                      <a14:saturation sat="0"/>
                    </a14:imgEffect>
                  </a14:imgLayer>
                </a14:imgProps>
              </a:ext>
            </a:extLst>
          </a:blip>
          <a:srcRect t="66632" b="-1"/>
          <a:stretch/>
        </p:blipFill>
        <p:spPr>
          <a:xfrm>
            <a:off x="1710312" y="4049938"/>
            <a:ext cx="8771376" cy="1245755"/>
          </a:xfrm>
          <a:prstGeom prst="rect">
            <a:avLst/>
          </a:prstGeom>
        </p:spPr>
      </p:pic>
      <p:sp>
        <p:nvSpPr>
          <p:cNvPr id="88" name="TextBox 87">
            <a:extLst>
              <a:ext uri="{FF2B5EF4-FFF2-40B4-BE49-F238E27FC236}">
                <a16:creationId xmlns:a16="http://schemas.microsoft.com/office/drawing/2014/main" id="{A87AC82E-AAE6-8346-88AA-C2C126534AA6}"/>
              </a:ext>
            </a:extLst>
          </p:cNvPr>
          <p:cNvSpPr txBox="1"/>
          <p:nvPr/>
        </p:nvSpPr>
        <p:spPr>
          <a:xfrm>
            <a:off x="2038692" y="4043559"/>
            <a:ext cx="1664238" cy="726353"/>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2600"/>
              </a:lnSpc>
            </a:pPr>
            <a:r>
              <a:rPr lang="tr-TR" sz="1900" b="1" dirty="0">
                <a:gradFill>
                  <a:gsLst>
                    <a:gs pos="100000">
                      <a:schemeClr val="tx1">
                        <a:lumMod val="85000"/>
                        <a:lumOff val="15000"/>
                      </a:schemeClr>
                    </a:gs>
                    <a:gs pos="3000">
                      <a:schemeClr val="tx1">
                        <a:lumMod val="65000"/>
                        <a:lumOff val="35000"/>
                      </a:schemeClr>
                    </a:gs>
                  </a:gsLst>
                  <a:lin ang="5400000" scaled="0"/>
                </a:gradFill>
              </a:rPr>
              <a:t>Gönüllü</a:t>
            </a:r>
            <a:br>
              <a:rPr lang="tr-TR" sz="1900" b="1" dirty="0">
                <a:gradFill>
                  <a:gsLst>
                    <a:gs pos="100000">
                      <a:schemeClr val="tx1">
                        <a:lumMod val="85000"/>
                        <a:lumOff val="15000"/>
                      </a:schemeClr>
                    </a:gs>
                    <a:gs pos="3000">
                      <a:schemeClr val="tx1">
                        <a:lumMod val="65000"/>
                        <a:lumOff val="35000"/>
                      </a:schemeClr>
                    </a:gs>
                  </a:gsLst>
                  <a:lin ang="5400000" scaled="0"/>
                </a:gradFill>
              </a:rPr>
            </a:br>
            <a:r>
              <a:rPr lang="tr-TR" sz="1900" b="1" dirty="0">
                <a:gradFill>
                  <a:gsLst>
                    <a:gs pos="100000">
                      <a:schemeClr val="tx1">
                        <a:lumMod val="85000"/>
                        <a:lumOff val="15000"/>
                      </a:schemeClr>
                    </a:gs>
                    <a:gs pos="3000">
                      <a:schemeClr val="tx1">
                        <a:lumMod val="65000"/>
                        <a:lumOff val="35000"/>
                      </a:schemeClr>
                    </a:gs>
                  </a:gsLst>
                  <a:lin ang="5400000" scaled="0"/>
                </a:gradFill>
              </a:rPr>
              <a:t>Anlaşmalar</a:t>
            </a:r>
          </a:p>
        </p:txBody>
      </p:sp>
      <p:sp>
        <p:nvSpPr>
          <p:cNvPr id="89" name="TextBox 88">
            <a:extLst>
              <a:ext uri="{FF2B5EF4-FFF2-40B4-BE49-F238E27FC236}">
                <a16:creationId xmlns:a16="http://schemas.microsoft.com/office/drawing/2014/main" id="{F43AA3DB-5DA1-F140-9421-7E4F0E8DB45C}"/>
              </a:ext>
            </a:extLst>
          </p:cNvPr>
          <p:cNvSpPr txBox="1"/>
          <p:nvPr/>
        </p:nvSpPr>
        <p:spPr>
          <a:xfrm>
            <a:off x="5010480" y="4043559"/>
            <a:ext cx="2188420" cy="726353"/>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2600"/>
              </a:lnSpc>
            </a:pPr>
            <a:r>
              <a:rPr lang="tr-TR" sz="1900" b="1" dirty="0">
                <a:gradFill>
                  <a:gsLst>
                    <a:gs pos="100000">
                      <a:schemeClr val="tx1">
                        <a:lumMod val="85000"/>
                        <a:lumOff val="15000"/>
                      </a:schemeClr>
                    </a:gs>
                    <a:gs pos="3000">
                      <a:schemeClr val="tx1">
                        <a:lumMod val="65000"/>
                        <a:lumOff val="35000"/>
                      </a:schemeClr>
                    </a:gs>
                  </a:gsLst>
                  <a:lin ang="5400000" scaled="0"/>
                </a:gradFill>
              </a:rPr>
              <a:t>Verimlilik</a:t>
            </a:r>
          </a:p>
          <a:p>
            <a:pPr>
              <a:lnSpc>
                <a:spcPts val="2600"/>
              </a:lnSpc>
            </a:pPr>
            <a:r>
              <a:rPr lang="tr-TR" sz="1900" b="1" dirty="0">
                <a:gradFill>
                  <a:gsLst>
                    <a:gs pos="100000">
                      <a:schemeClr val="tx1">
                        <a:lumMod val="85000"/>
                        <a:lumOff val="15000"/>
                      </a:schemeClr>
                    </a:gs>
                    <a:gs pos="3000">
                      <a:schemeClr val="tx1">
                        <a:lumMod val="65000"/>
                        <a:lumOff val="35000"/>
                      </a:schemeClr>
                    </a:gs>
                  </a:gsLst>
                  <a:lin ang="5400000" scaled="0"/>
                </a:gradFill>
              </a:rPr>
              <a:t>Artırıcı Projeler</a:t>
            </a:r>
          </a:p>
        </p:txBody>
      </p:sp>
      <p:sp>
        <p:nvSpPr>
          <p:cNvPr id="90" name="TextBox 89">
            <a:extLst>
              <a:ext uri="{FF2B5EF4-FFF2-40B4-BE49-F238E27FC236}">
                <a16:creationId xmlns:a16="http://schemas.microsoft.com/office/drawing/2014/main" id="{F854B25B-5FCB-724C-9400-1F3BEE9137C5}"/>
              </a:ext>
            </a:extLst>
          </p:cNvPr>
          <p:cNvSpPr txBox="1"/>
          <p:nvPr/>
        </p:nvSpPr>
        <p:spPr>
          <a:xfrm>
            <a:off x="8613853" y="4043559"/>
            <a:ext cx="1449435" cy="726353"/>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nSpc>
                <a:spcPts val="2600"/>
              </a:lnSpc>
            </a:pPr>
            <a:r>
              <a:rPr lang="tr-TR" sz="1900" b="1" dirty="0">
                <a:gradFill>
                  <a:gsLst>
                    <a:gs pos="100000">
                      <a:schemeClr val="tx1">
                        <a:lumMod val="85000"/>
                        <a:lumOff val="15000"/>
                      </a:schemeClr>
                    </a:gs>
                    <a:gs pos="3000">
                      <a:schemeClr val="tx1">
                        <a:lumMod val="65000"/>
                        <a:lumOff val="35000"/>
                      </a:schemeClr>
                    </a:gs>
                  </a:gsLst>
                  <a:lin ang="5400000" scaled="0"/>
                </a:gradFill>
              </a:rPr>
              <a:t>5. Bölge</a:t>
            </a:r>
          </a:p>
          <a:p>
            <a:pPr>
              <a:lnSpc>
                <a:spcPts val="2600"/>
              </a:lnSpc>
            </a:pPr>
            <a:r>
              <a:rPr lang="tr-TR" sz="1900" b="1" dirty="0">
                <a:gradFill>
                  <a:gsLst>
                    <a:gs pos="100000">
                      <a:schemeClr val="tx1">
                        <a:lumMod val="85000"/>
                        <a:lumOff val="15000"/>
                      </a:schemeClr>
                    </a:gs>
                    <a:gs pos="3000">
                      <a:schemeClr val="tx1">
                        <a:lumMod val="65000"/>
                        <a:lumOff val="35000"/>
                      </a:schemeClr>
                    </a:gs>
                  </a:gsLst>
                  <a:lin ang="5400000" scaled="0"/>
                </a:gradFill>
              </a:rPr>
              <a:t>Teşvikleri</a:t>
            </a:r>
          </a:p>
        </p:txBody>
      </p:sp>
      <p:sp>
        <p:nvSpPr>
          <p:cNvPr id="40" name="TextBox 39">
            <a:extLst>
              <a:ext uri="{FF2B5EF4-FFF2-40B4-BE49-F238E27FC236}">
                <a16:creationId xmlns:a16="http://schemas.microsoft.com/office/drawing/2014/main" id="{B4C03B17-8007-FE4D-B298-F1EB35A4D6F1}"/>
              </a:ext>
            </a:extLst>
          </p:cNvPr>
          <p:cNvSpPr txBox="1"/>
          <p:nvPr/>
        </p:nvSpPr>
        <p:spPr>
          <a:xfrm>
            <a:off x="865227" y="6410768"/>
            <a:ext cx="3119765"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TÜRKİYE’DE ENERJİ VERİMLİLİĞİ</a:t>
            </a:r>
          </a:p>
        </p:txBody>
      </p:sp>
    </p:spTree>
    <p:extLst>
      <p:ext uri="{BB962C8B-B14F-4D97-AF65-F5344CB8AC3E}">
        <p14:creationId xmlns:p14="http://schemas.microsoft.com/office/powerpoint/2010/main" val="2676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par>
                                <p:cTn id="12" presetID="42" presetClass="path" presetSubtype="0" decel="100000" fill="hold" grpId="1" nodeType="withEffect">
                                  <p:stCondLst>
                                    <p:cond delay="200"/>
                                  </p:stCondLst>
                                  <p:childTnLst>
                                    <p:animMotion origin="layout" path="M 1.875E-6 3.7037E-6 L -0.04766 -0.00186 " pathEditMode="relative" rAng="0" ptsTypes="AA">
                                      <p:cBhvr>
                                        <p:cTn id="13" dur="1000" spd="-100000" fill="hold"/>
                                        <p:tgtEl>
                                          <p:spTgt spid="41"/>
                                        </p:tgtEl>
                                        <p:attrNameLst>
                                          <p:attrName>ppt_x</p:attrName>
                                          <p:attrName>ppt_y</p:attrName>
                                        </p:attrNameLst>
                                      </p:cBhvr>
                                      <p:rCtr x="-2383" y="-93"/>
                                    </p:animMotion>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10" presetClass="entr" presetSubtype="0" fill="hold" grpId="0" nodeType="withEffect">
                                  <p:stCondLst>
                                    <p:cond delay="130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1000"/>
                                        <p:tgtEl>
                                          <p:spTgt spid="88"/>
                                        </p:tgtEl>
                                      </p:cBhvr>
                                    </p:animEffect>
                                  </p:childTnLst>
                                </p:cTn>
                              </p:par>
                              <p:par>
                                <p:cTn id="21" presetID="42" presetClass="path" presetSubtype="0" decel="100000" fill="hold" grpId="1" nodeType="withEffect">
                                  <p:stCondLst>
                                    <p:cond delay="1300"/>
                                  </p:stCondLst>
                                  <p:childTnLst>
                                    <p:animMotion origin="layout" path="M 3.33333E-6 -2.59259E-6 L 3.33333E-6 0.0294 " pathEditMode="relative" rAng="0" ptsTypes="AA">
                                      <p:cBhvr>
                                        <p:cTn id="22" dur="1000" spd="-100000" fill="hold"/>
                                        <p:tgtEl>
                                          <p:spTgt spid="88"/>
                                        </p:tgtEl>
                                        <p:attrNameLst>
                                          <p:attrName>ppt_x</p:attrName>
                                          <p:attrName>ppt_y</p:attrName>
                                        </p:attrNameLst>
                                      </p:cBhvr>
                                      <p:rCtr x="0" y="1458"/>
                                    </p:animMotion>
                                  </p:childTnLst>
                                </p:cTn>
                              </p:par>
                              <p:par>
                                <p:cTn id="23" presetID="10" presetClass="entr" presetSubtype="0" fill="hold" grpId="0" nodeType="withEffect">
                                  <p:stCondLst>
                                    <p:cond delay="150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1000"/>
                                        <p:tgtEl>
                                          <p:spTgt spid="89"/>
                                        </p:tgtEl>
                                      </p:cBhvr>
                                    </p:animEffect>
                                  </p:childTnLst>
                                </p:cTn>
                              </p:par>
                              <p:par>
                                <p:cTn id="26" presetID="42" presetClass="path" presetSubtype="0" decel="100000" fill="hold" grpId="1" nodeType="withEffect">
                                  <p:stCondLst>
                                    <p:cond delay="1500"/>
                                  </p:stCondLst>
                                  <p:childTnLst>
                                    <p:animMotion origin="layout" path="M -1.04167E-6 -2.59259E-6 L -1.04167E-6 0.0294 " pathEditMode="relative" rAng="0" ptsTypes="AA">
                                      <p:cBhvr>
                                        <p:cTn id="27" dur="1000" spd="-100000" fill="hold"/>
                                        <p:tgtEl>
                                          <p:spTgt spid="89"/>
                                        </p:tgtEl>
                                        <p:attrNameLst>
                                          <p:attrName>ppt_x</p:attrName>
                                          <p:attrName>ppt_y</p:attrName>
                                        </p:attrNameLst>
                                      </p:cBhvr>
                                      <p:rCtr x="0" y="1458"/>
                                    </p:animMotion>
                                  </p:childTnLst>
                                </p:cTn>
                              </p:par>
                              <p:par>
                                <p:cTn id="28" presetID="10" presetClass="entr" presetSubtype="0" fill="hold" grpId="0" nodeType="withEffect">
                                  <p:stCondLst>
                                    <p:cond delay="170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1000"/>
                                        <p:tgtEl>
                                          <p:spTgt spid="90"/>
                                        </p:tgtEl>
                                      </p:cBhvr>
                                    </p:animEffect>
                                  </p:childTnLst>
                                </p:cTn>
                              </p:par>
                              <p:par>
                                <p:cTn id="31" presetID="42" presetClass="path" presetSubtype="0" decel="100000" fill="hold" grpId="1" nodeType="withEffect">
                                  <p:stCondLst>
                                    <p:cond delay="1700"/>
                                  </p:stCondLst>
                                  <p:childTnLst>
                                    <p:animMotion origin="layout" path="M 4.58333E-6 -2.59259E-6 L 4.58333E-6 0.0294 " pathEditMode="relative" rAng="0" ptsTypes="AA">
                                      <p:cBhvr>
                                        <p:cTn id="32" dur="1000" spd="-100000" fill="hold"/>
                                        <p:tgtEl>
                                          <p:spTgt spid="90"/>
                                        </p:tgtEl>
                                        <p:attrNameLst>
                                          <p:attrName>ppt_x</p:attrName>
                                          <p:attrName>ppt_y</p:attrName>
                                        </p:attrNameLst>
                                      </p:cBhvr>
                                      <p:rCtr x="0" y="1458"/>
                                    </p:animMotion>
                                  </p:childTnLst>
                                </p:cTn>
                              </p:par>
                              <p:par>
                                <p:cTn id="33" presetID="10" presetClass="entr" presetSubtype="0" fill="hold" nodeType="withEffect">
                                  <p:stCondLst>
                                    <p:cond delay="5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49" presetClass="entr" presetSubtype="0" decel="100000" fill="hold" nodeType="withEffect">
                                  <p:stCondLst>
                                    <p:cond delay="50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fltVal val="0"/>
                                          </p:val>
                                        </p:tav>
                                        <p:tav tm="100000">
                                          <p:val>
                                            <p:strVal val="#ppt_w"/>
                                          </p:val>
                                        </p:tav>
                                      </p:tavLst>
                                    </p:anim>
                                    <p:anim calcmode="lin" valueType="num">
                                      <p:cBhvr>
                                        <p:cTn id="39" dur="1500" fill="hold"/>
                                        <p:tgtEl>
                                          <p:spTgt spid="9"/>
                                        </p:tgtEl>
                                        <p:attrNameLst>
                                          <p:attrName>ppt_h</p:attrName>
                                        </p:attrNameLst>
                                      </p:cBhvr>
                                      <p:tavLst>
                                        <p:tav tm="0">
                                          <p:val>
                                            <p:fltVal val="0"/>
                                          </p:val>
                                        </p:tav>
                                        <p:tav tm="100000">
                                          <p:val>
                                            <p:strVal val="#ppt_h"/>
                                          </p:val>
                                        </p:tav>
                                      </p:tavLst>
                                    </p:anim>
                                    <p:anim calcmode="lin" valueType="num">
                                      <p:cBhvr>
                                        <p:cTn id="40" dur="1500" fill="hold"/>
                                        <p:tgtEl>
                                          <p:spTgt spid="9"/>
                                        </p:tgtEl>
                                        <p:attrNameLst>
                                          <p:attrName>style.rotation</p:attrName>
                                        </p:attrNameLst>
                                      </p:cBhvr>
                                      <p:tavLst>
                                        <p:tav tm="0">
                                          <p:val>
                                            <p:fltVal val="360"/>
                                          </p:val>
                                        </p:tav>
                                        <p:tav tm="100000">
                                          <p:val>
                                            <p:fltVal val="0"/>
                                          </p:val>
                                        </p:tav>
                                      </p:tavLst>
                                    </p:anim>
                                    <p:animEffect transition="in" filter="fade">
                                      <p:cBhvr>
                                        <p:cTn id="41" dur="1500"/>
                                        <p:tgtEl>
                                          <p:spTgt spid="9"/>
                                        </p:tgtEl>
                                      </p:cBhvr>
                                    </p:animEffect>
                                  </p:childTnLst>
                                </p:cTn>
                              </p:par>
                              <p:par>
                                <p:cTn id="42" presetID="42" presetClass="path" presetSubtype="0" decel="100000" fill="hold" nodeType="withEffect">
                                  <p:stCondLst>
                                    <p:cond delay="500"/>
                                  </p:stCondLst>
                                  <p:childTnLst>
                                    <p:animMotion origin="layout" path="M 3.33333E-6 1.48148E-6 L 3.33333E-6 0.28009 " pathEditMode="relative" rAng="0" ptsTypes="AA">
                                      <p:cBhvr>
                                        <p:cTn id="43" dur="1500" spd="-100000" fill="hold"/>
                                        <p:tgtEl>
                                          <p:spTgt spid="9"/>
                                        </p:tgtEl>
                                        <p:attrNameLst>
                                          <p:attrName>ppt_x</p:attrName>
                                          <p:attrName>ppt_y</p:attrName>
                                        </p:attrNameLst>
                                      </p:cBhvr>
                                      <p:rCtr x="0" y="14005"/>
                                    </p:animMotion>
                                  </p:childTnLst>
                                </p:cTn>
                              </p:par>
                              <p:par>
                                <p:cTn id="44" presetID="10" presetClass="entr" presetSubtype="0" fill="hold" nodeType="withEffect">
                                  <p:stCondLst>
                                    <p:cond delay="70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childTnLst>
                                </p:cTn>
                              </p:par>
                              <p:par>
                                <p:cTn id="47" presetID="49" presetClass="entr" presetSubtype="0" decel="100000" fill="hold" nodeType="withEffect">
                                  <p:stCondLst>
                                    <p:cond delay="7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500" fill="hold"/>
                                        <p:tgtEl>
                                          <p:spTgt spid="10"/>
                                        </p:tgtEl>
                                        <p:attrNameLst>
                                          <p:attrName>ppt_w</p:attrName>
                                        </p:attrNameLst>
                                      </p:cBhvr>
                                      <p:tavLst>
                                        <p:tav tm="0">
                                          <p:val>
                                            <p:fltVal val="0"/>
                                          </p:val>
                                        </p:tav>
                                        <p:tav tm="100000">
                                          <p:val>
                                            <p:strVal val="#ppt_w"/>
                                          </p:val>
                                        </p:tav>
                                      </p:tavLst>
                                    </p:anim>
                                    <p:anim calcmode="lin" valueType="num">
                                      <p:cBhvr>
                                        <p:cTn id="50" dur="1500" fill="hold"/>
                                        <p:tgtEl>
                                          <p:spTgt spid="10"/>
                                        </p:tgtEl>
                                        <p:attrNameLst>
                                          <p:attrName>ppt_h</p:attrName>
                                        </p:attrNameLst>
                                      </p:cBhvr>
                                      <p:tavLst>
                                        <p:tav tm="0">
                                          <p:val>
                                            <p:fltVal val="0"/>
                                          </p:val>
                                        </p:tav>
                                        <p:tav tm="100000">
                                          <p:val>
                                            <p:strVal val="#ppt_h"/>
                                          </p:val>
                                        </p:tav>
                                      </p:tavLst>
                                    </p:anim>
                                    <p:anim calcmode="lin" valueType="num">
                                      <p:cBhvr>
                                        <p:cTn id="51" dur="1500" fill="hold"/>
                                        <p:tgtEl>
                                          <p:spTgt spid="10"/>
                                        </p:tgtEl>
                                        <p:attrNameLst>
                                          <p:attrName>style.rotation</p:attrName>
                                        </p:attrNameLst>
                                      </p:cBhvr>
                                      <p:tavLst>
                                        <p:tav tm="0">
                                          <p:val>
                                            <p:fltVal val="360"/>
                                          </p:val>
                                        </p:tav>
                                        <p:tav tm="100000">
                                          <p:val>
                                            <p:fltVal val="0"/>
                                          </p:val>
                                        </p:tav>
                                      </p:tavLst>
                                    </p:anim>
                                    <p:animEffect transition="in" filter="fade">
                                      <p:cBhvr>
                                        <p:cTn id="52" dur="1500"/>
                                        <p:tgtEl>
                                          <p:spTgt spid="10"/>
                                        </p:tgtEl>
                                      </p:cBhvr>
                                    </p:animEffect>
                                  </p:childTnLst>
                                </p:cTn>
                              </p:par>
                              <p:par>
                                <p:cTn id="53" presetID="42" presetClass="path" presetSubtype="0" decel="100000" fill="hold" nodeType="withEffect">
                                  <p:stCondLst>
                                    <p:cond delay="700"/>
                                  </p:stCondLst>
                                  <p:childTnLst>
                                    <p:animMotion origin="layout" path="M -1.04167E-6 1.48148E-6 L -1.04167E-6 0.28009 " pathEditMode="relative" rAng="0" ptsTypes="AA">
                                      <p:cBhvr>
                                        <p:cTn id="54" dur="1500" spd="-100000" fill="hold"/>
                                        <p:tgtEl>
                                          <p:spTgt spid="10"/>
                                        </p:tgtEl>
                                        <p:attrNameLst>
                                          <p:attrName>ppt_x</p:attrName>
                                          <p:attrName>ppt_y</p:attrName>
                                        </p:attrNameLst>
                                      </p:cBhvr>
                                      <p:rCtr x="0" y="14005"/>
                                    </p:animMotion>
                                  </p:childTnLst>
                                </p:cTn>
                              </p:par>
                              <p:par>
                                <p:cTn id="55" presetID="10" presetClass="entr" presetSubtype="0" fill="hold" nodeType="withEffect">
                                  <p:stCondLst>
                                    <p:cond delay="9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par>
                                <p:cTn id="58" presetID="49" presetClass="entr" presetSubtype="0" decel="100000" fill="hold" nodeType="withEffect">
                                  <p:stCondLst>
                                    <p:cond delay="900"/>
                                  </p:stCondLst>
                                  <p:childTnLst>
                                    <p:set>
                                      <p:cBhvr>
                                        <p:cTn id="59" dur="1" fill="hold">
                                          <p:stCondLst>
                                            <p:cond delay="0"/>
                                          </p:stCondLst>
                                        </p:cTn>
                                        <p:tgtEl>
                                          <p:spTgt spid="11"/>
                                        </p:tgtEl>
                                        <p:attrNameLst>
                                          <p:attrName>style.visibility</p:attrName>
                                        </p:attrNameLst>
                                      </p:cBhvr>
                                      <p:to>
                                        <p:strVal val="visible"/>
                                      </p:to>
                                    </p:set>
                                    <p:anim calcmode="lin" valueType="num">
                                      <p:cBhvr>
                                        <p:cTn id="60" dur="1500" fill="hold"/>
                                        <p:tgtEl>
                                          <p:spTgt spid="11"/>
                                        </p:tgtEl>
                                        <p:attrNameLst>
                                          <p:attrName>ppt_w</p:attrName>
                                        </p:attrNameLst>
                                      </p:cBhvr>
                                      <p:tavLst>
                                        <p:tav tm="0">
                                          <p:val>
                                            <p:fltVal val="0"/>
                                          </p:val>
                                        </p:tav>
                                        <p:tav tm="100000">
                                          <p:val>
                                            <p:strVal val="#ppt_w"/>
                                          </p:val>
                                        </p:tav>
                                      </p:tavLst>
                                    </p:anim>
                                    <p:anim calcmode="lin" valueType="num">
                                      <p:cBhvr>
                                        <p:cTn id="61" dur="1500" fill="hold"/>
                                        <p:tgtEl>
                                          <p:spTgt spid="11"/>
                                        </p:tgtEl>
                                        <p:attrNameLst>
                                          <p:attrName>ppt_h</p:attrName>
                                        </p:attrNameLst>
                                      </p:cBhvr>
                                      <p:tavLst>
                                        <p:tav tm="0">
                                          <p:val>
                                            <p:fltVal val="0"/>
                                          </p:val>
                                        </p:tav>
                                        <p:tav tm="100000">
                                          <p:val>
                                            <p:strVal val="#ppt_h"/>
                                          </p:val>
                                        </p:tav>
                                      </p:tavLst>
                                    </p:anim>
                                    <p:anim calcmode="lin" valueType="num">
                                      <p:cBhvr>
                                        <p:cTn id="62" dur="1500" fill="hold"/>
                                        <p:tgtEl>
                                          <p:spTgt spid="11"/>
                                        </p:tgtEl>
                                        <p:attrNameLst>
                                          <p:attrName>style.rotation</p:attrName>
                                        </p:attrNameLst>
                                      </p:cBhvr>
                                      <p:tavLst>
                                        <p:tav tm="0">
                                          <p:val>
                                            <p:fltVal val="360"/>
                                          </p:val>
                                        </p:tav>
                                        <p:tav tm="100000">
                                          <p:val>
                                            <p:fltVal val="0"/>
                                          </p:val>
                                        </p:tav>
                                      </p:tavLst>
                                    </p:anim>
                                    <p:animEffect transition="in" filter="fade">
                                      <p:cBhvr>
                                        <p:cTn id="63" dur="1500"/>
                                        <p:tgtEl>
                                          <p:spTgt spid="11"/>
                                        </p:tgtEl>
                                      </p:cBhvr>
                                    </p:animEffect>
                                  </p:childTnLst>
                                </p:cTn>
                              </p:par>
                              <p:par>
                                <p:cTn id="64" presetID="42" presetClass="path" presetSubtype="0" decel="100000" fill="hold" nodeType="withEffect">
                                  <p:stCondLst>
                                    <p:cond delay="900"/>
                                  </p:stCondLst>
                                  <p:childTnLst>
                                    <p:animMotion origin="layout" path="M 4.375E-6 1.48148E-6 L 4.375E-6 0.28009 " pathEditMode="relative" rAng="0" ptsTypes="AA">
                                      <p:cBhvr>
                                        <p:cTn id="65" dur="1500" spd="-100000" fill="hold"/>
                                        <p:tgtEl>
                                          <p:spTgt spid="11"/>
                                        </p:tgtEl>
                                        <p:attrNameLst>
                                          <p:attrName>ppt_x</p:attrName>
                                          <p:attrName>ppt_y</p:attrName>
                                        </p:attrNameLst>
                                      </p:cBhvr>
                                      <p:rCtr x="0" y="14005"/>
                                    </p:animMotion>
                                  </p:childTnLst>
                                </p:cTn>
                              </p:par>
                            </p:childTnLst>
                          </p:cTn>
                        </p:par>
                        <p:par>
                          <p:cTn id="66" fill="hold">
                            <p:stCondLst>
                              <p:cond delay="3900"/>
                            </p:stCondLst>
                            <p:childTnLst>
                              <p:par>
                                <p:cTn id="67" presetID="10" presetClass="entr" presetSubtype="0" fill="hold" grpId="0" nodeType="afterEffect">
                                  <p:stCondLst>
                                    <p:cond delay="0"/>
                                  </p:stCondLst>
                                  <p:childTnLst>
                                    <p:set>
                                      <p:cBhvr>
                                        <p:cTn id="68" dur="1" fill="hold">
                                          <p:stCondLst>
                                            <p:cond delay="0"/>
                                          </p:stCondLst>
                                        </p:cTn>
                                        <p:tgtEl>
                                          <p:spTgt spid="154"/>
                                        </p:tgtEl>
                                        <p:attrNameLst>
                                          <p:attrName>style.visibility</p:attrName>
                                        </p:attrNameLst>
                                      </p:cBhvr>
                                      <p:to>
                                        <p:strVal val="visible"/>
                                      </p:to>
                                    </p:set>
                                    <p:animEffect transition="in" filter="fade">
                                      <p:cBhvr>
                                        <p:cTn id="69" dur="500"/>
                                        <p:tgtEl>
                                          <p:spTgt spid="154"/>
                                        </p:tgtEl>
                                      </p:cBhvr>
                                    </p:animEffect>
                                  </p:childTnLst>
                                </p:cTn>
                              </p:par>
                              <p:par>
                                <p:cTn id="70" presetID="6" presetClass="emph" presetSubtype="0" accel="50000" decel="50000" fill="hold" nodeType="withEffect">
                                  <p:stCondLst>
                                    <p:cond delay="0"/>
                                  </p:stCondLst>
                                  <p:childTnLst>
                                    <p:animScale>
                                      <p:cBhvr>
                                        <p:cTn id="71" dur="1000" fill="hold"/>
                                        <p:tgtEl>
                                          <p:spTgt spid="9"/>
                                        </p:tgtEl>
                                      </p:cBhvr>
                                      <p:by x="75000" y="75000"/>
                                    </p:animScale>
                                  </p:childTnLst>
                                </p:cTn>
                              </p:par>
                              <p:par>
                                <p:cTn id="72" presetID="6" presetClass="emph" presetSubtype="0" accel="50000" decel="50000" fill="hold" grpId="2" nodeType="withEffect">
                                  <p:stCondLst>
                                    <p:cond delay="0"/>
                                  </p:stCondLst>
                                  <p:childTnLst>
                                    <p:animScale>
                                      <p:cBhvr>
                                        <p:cTn id="73" dur="1000" fill="hold"/>
                                        <p:tgtEl>
                                          <p:spTgt spid="88"/>
                                        </p:tgtEl>
                                      </p:cBhvr>
                                      <p:by x="75000" y="75000"/>
                                    </p:animScale>
                                  </p:childTnLst>
                                </p:cTn>
                              </p:par>
                              <p:par>
                                <p:cTn id="74" presetID="6" presetClass="emph" presetSubtype="0" accel="50000" decel="50000" fill="hold" nodeType="withEffect">
                                  <p:stCondLst>
                                    <p:cond delay="0"/>
                                  </p:stCondLst>
                                  <p:childTnLst>
                                    <p:animScale>
                                      <p:cBhvr>
                                        <p:cTn id="75" dur="1000" fill="hold"/>
                                        <p:tgtEl>
                                          <p:spTgt spid="11"/>
                                        </p:tgtEl>
                                      </p:cBhvr>
                                      <p:by x="75000" y="75000"/>
                                    </p:animScale>
                                  </p:childTnLst>
                                </p:cTn>
                              </p:par>
                              <p:par>
                                <p:cTn id="76" presetID="6" presetClass="emph" presetSubtype="0" accel="50000" decel="50000" fill="hold" grpId="2" nodeType="withEffect">
                                  <p:stCondLst>
                                    <p:cond delay="0"/>
                                  </p:stCondLst>
                                  <p:childTnLst>
                                    <p:animScale>
                                      <p:cBhvr>
                                        <p:cTn id="77" dur="1000" fill="hold"/>
                                        <p:tgtEl>
                                          <p:spTgt spid="90"/>
                                        </p:tgtEl>
                                      </p:cBhvr>
                                      <p:by x="75000" y="75000"/>
                                    </p:animScale>
                                  </p:childTnLst>
                                </p:cTn>
                              </p:par>
                              <p:par>
                                <p:cTn id="78" presetID="64" presetClass="path" presetSubtype="0" accel="50000" decel="50000" fill="hold" grpId="3" nodeType="withEffect">
                                  <p:stCondLst>
                                    <p:cond delay="0"/>
                                  </p:stCondLst>
                                  <p:childTnLst>
                                    <p:animMotion origin="layout" path="M 3.33333E-6 -2.59259E-6 L 3.33333E-6 -0.04051 " pathEditMode="relative" rAng="0" ptsTypes="AA">
                                      <p:cBhvr>
                                        <p:cTn id="79" dur="1000" fill="hold"/>
                                        <p:tgtEl>
                                          <p:spTgt spid="88"/>
                                        </p:tgtEl>
                                        <p:attrNameLst>
                                          <p:attrName>ppt_x</p:attrName>
                                          <p:attrName>ppt_y</p:attrName>
                                        </p:attrNameLst>
                                      </p:cBhvr>
                                      <p:rCtr x="0" y="-2037"/>
                                    </p:animMotion>
                                  </p:childTnLst>
                                </p:cTn>
                              </p:par>
                              <p:par>
                                <p:cTn id="80" presetID="64" presetClass="path" presetSubtype="0" accel="50000" decel="50000" fill="hold" grpId="3" nodeType="withEffect">
                                  <p:stCondLst>
                                    <p:cond delay="0"/>
                                  </p:stCondLst>
                                  <p:childTnLst>
                                    <p:animMotion origin="layout" path="M 4.58333E-6 -2.59259E-6 L 4.58333E-6 -0.04375 " pathEditMode="relative" rAng="0" ptsTypes="AA">
                                      <p:cBhvr>
                                        <p:cTn id="81" dur="1000" fill="hold"/>
                                        <p:tgtEl>
                                          <p:spTgt spid="90"/>
                                        </p:tgtEl>
                                        <p:attrNameLst>
                                          <p:attrName>ppt_x</p:attrName>
                                          <p:attrName>ppt_y</p:attrName>
                                        </p:attrNameLst>
                                      </p:cBhvr>
                                      <p:rCtr x="0" y="-2199"/>
                                    </p:animMotion>
                                  </p:childTnLst>
                                </p:cTn>
                              </p:par>
                              <p:par>
                                <p:cTn id="82" presetID="6" presetClass="emph" presetSubtype="0" accel="50000" decel="50000" fill="hold" nodeType="withEffect">
                                  <p:stCondLst>
                                    <p:cond delay="0"/>
                                  </p:stCondLst>
                                  <p:childTnLst>
                                    <p:animScale>
                                      <p:cBhvr>
                                        <p:cTn id="83" dur="1000" fill="hold"/>
                                        <p:tgtEl>
                                          <p:spTgt spid="10"/>
                                        </p:tgtEl>
                                      </p:cBhvr>
                                      <p:by x="110000" y="110000"/>
                                    </p:animScale>
                                  </p:childTnLst>
                                </p:cTn>
                              </p:par>
                              <p:par>
                                <p:cTn id="84" presetID="6" presetClass="emph" presetSubtype="0" accel="50000" decel="50000" fill="hold" grpId="2" nodeType="withEffect">
                                  <p:stCondLst>
                                    <p:cond delay="0"/>
                                  </p:stCondLst>
                                  <p:childTnLst>
                                    <p:animScale>
                                      <p:cBhvr>
                                        <p:cTn id="85" dur="1000" fill="hold"/>
                                        <p:tgtEl>
                                          <p:spTgt spid="8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64" grpId="0" animBg="1"/>
      <p:bldP spid="154" grpId="0" animBg="1"/>
      <p:bldP spid="88" grpId="0"/>
      <p:bldP spid="88" grpId="1"/>
      <p:bldP spid="88" grpId="2"/>
      <p:bldP spid="88" grpId="3"/>
      <p:bldP spid="89" grpId="0"/>
      <p:bldP spid="89" grpId="1"/>
      <p:bldP spid="89" grpId="2"/>
      <p:bldP spid="90" grpId="0"/>
      <p:bldP spid="90" grpId="1"/>
      <p:bldP spid="90" grpId="2"/>
      <p:bldP spid="90" grpId="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59">
            <a:extLst>
              <a:ext uri="{FF2B5EF4-FFF2-40B4-BE49-F238E27FC236}">
                <a16:creationId xmlns:a16="http://schemas.microsoft.com/office/drawing/2014/main" id="{706B73EA-671C-1B41-9030-E65C0145B677}"/>
              </a:ext>
            </a:extLst>
          </p:cNvPr>
          <p:cNvSpPr/>
          <p:nvPr/>
        </p:nvSpPr>
        <p:spPr>
          <a:xfrm>
            <a:off x="7635948" y="3862115"/>
            <a:ext cx="842124" cy="286238"/>
          </a:xfrm>
          <a:prstGeom prst="roundRect">
            <a:avLst>
              <a:gd name="adj" fmla="val 14935"/>
            </a:avLst>
          </a:prstGeom>
          <a:gradFill>
            <a:gsLst>
              <a:gs pos="99000">
                <a:schemeClr val="accent3"/>
              </a:gs>
              <a:gs pos="0">
                <a:schemeClr val="accent5">
                  <a:lumMod val="34000"/>
                  <a:lumOff val="6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200"/>
          </a:p>
        </p:txBody>
      </p:sp>
      <p:sp>
        <p:nvSpPr>
          <p:cNvPr id="50" name="Rounded Rectangle 49">
            <a:extLst>
              <a:ext uri="{FF2B5EF4-FFF2-40B4-BE49-F238E27FC236}">
                <a16:creationId xmlns:a16="http://schemas.microsoft.com/office/drawing/2014/main" id="{F57B385F-362E-0840-A07D-9D148FC1972A}"/>
              </a:ext>
            </a:extLst>
          </p:cNvPr>
          <p:cNvSpPr/>
          <p:nvPr/>
        </p:nvSpPr>
        <p:spPr>
          <a:xfrm>
            <a:off x="3238214" y="3860871"/>
            <a:ext cx="1364724" cy="286238"/>
          </a:xfrm>
          <a:prstGeom prst="roundRect">
            <a:avLst>
              <a:gd name="adj" fmla="val 14935"/>
            </a:avLst>
          </a:prstGeom>
          <a:gradFill>
            <a:gsLst>
              <a:gs pos="99000">
                <a:schemeClr val="accent3"/>
              </a:gs>
              <a:gs pos="0">
                <a:schemeClr val="accent5">
                  <a:lumMod val="34000"/>
                  <a:lumOff val="6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200"/>
          </a:p>
        </p:txBody>
      </p:sp>
      <p:sp>
        <p:nvSpPr>
          <p:cNvPr id="51" name="Rounded Rectangle 50">
            <a:extLst>
              <a:ext uri="{FF2B5EF4-FFF2-40B4-BE49-F238E27FC236}">
                <a16:creationId xmlns:a16="http://schemas.microsoft.com/office/drawing/2014/main" id="{75499CDA-93C7-A441-9C58-742C87BE4D2D}"/>
              </a:ext>
            </a:extLst>
          </p:cNvPr>
          <p:cNvSpPr/>
          <p:nvPr/>
        </p:nvSpPr>
        <p:spPr>
          <a:xfrm>
            <a:off x="2155758" y="2552350"/>
            <a:ext cx="3389081" cy="286238"/>
          </a:xfrm>
          <a:prstGeom prst="roundRect">
            <a:avLst>
              <a:gd name="adj" fmla="val 14935"/>
            </a:avLst>
          </a:prstGeom>
          <a:gradFill>
            <a:gsLst>
              <a:gs pos="99000">
                <a:schemeClr val="accent3"/>
              </a:gs>
              <a:gs pos="0">
                <a:schemeClr val="accent5">
                  <a:lumMod val="34000"/>
                  <a:lumOff val="6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200"/>
          </a:p>
        </p:txBody>
      </p:sp>
      <p:sp>
        <p:nvSpPr>
          <p:cNvPr id="56" name="Rounded Rectangle 55">
            <a:extLst>
              <a:ext uri="{FF2B5EF4-FFF2-40B4-BE49-F238E27FC236}">
                <a16:creationId xmlns:a16="http://schemas.microsoft.com/office/drawing/2014/main" id="{3D8EA3A5-3131-8846-B1E2-4AEF65E4C733}"/>
              </a:ext>
            </a:extLst>
          </p:cNvPr>
          <p:cNvSpPr/>
          <p:nvPr/>
        </p:nvSpPr>
        <p:spPr>
          <a:xfrm>
            <a:off x="2152319" y="3203074"/>
            <a:ext cx="1969355" cy="286238"/>
          </a:xfrm>
          <a:prstGeom prst="roundRect">
            <a:avLst>
              <a:gd name="adj" fmla="val 14935"/>
            </a:avLst>
          </a:prstGeom>
          <a:gradFill>
            <a:gsLst>
              <a:gs pos="99000">
                <a:schemeClr val="accent3"/>
              </a:gs>
              <a:gs pos="0">
                <a:schemeClr val="accent5">
                  <a:lumMod val="34000"/>
                  <a:lumOff val="6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200"/>
          </a:p>
        </p:txBody>
      </p:sp>
      <p:sp>
        <p:nvSpPr>
          <p:cNvPr id="58" name="Rounded Rectangle 57">
            <a:extLst>
              <a:ext uri="{FF2B5EF4-FFF2-40B4-BE49-F238E27FC236}">
                <a16:creationId xmlns:a16="http://schemas.microsoft.com/office/drawing/2014/main" id="{C76B0BAE-1B16-714B-9901-29813A70AC0F}"/>
              </a:ext>
            </a:extLst>
          </p:cNvPr>
          <p:cNvSpPr/>
          <p:nvPr/>
        </p:nvSpPr>
        <p:spPr>
          <a:xfrm>
            <a:off x="6650131" y="4525462"/>
            <a:ext cx="1689472" cy="286238"/>
          </a:xfrm>
          <a:prstGeom prst="roundRect">
            <a:avLst>
              <a:gd name="adj" fmla="val 14935"/>
            </a:avLst>
          </a:prstGeom>
          <a:gradFill>
            <a:gsLst>
              <a:gs pos="99000">
                <a:schemeClr val="accent3"/>
              </a:gs>
              <a:gs pos="0">
                <a:schemeClr val="accent5">
                  <a:lumMod val="34000"/>
                  <a:lumOff val="6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200"/>
          </a:p>
        </p:txBody>
      </p:sp>
      <p:sp>
        <p:nvSpPr>
          <p:cNvPr id="59" name="Rounded Rectangle 58">
            <a:extLst>
              <a:ext uri="{FF2B5EF4-FFF2-40B4-BE49-F238E27FC236}">
                <a16:creationId xmlns:a16="http://schemas.microsoft.com/office/drawing/2014/main" id="{FE474FB3-842B-E247-848B-4AAAA7E05315}"/>
              </a:ext>
            </a:extLst>
          </p:cNvPr>
          <p:cNvSpPr/>
          <p:nvPr/>
        </p:nvSpPr>
        <p:spPr>
          <a:xfrm>
            <a:off x="2060639" y="1892880"/>
            <a:ext cx="3350132" cy="286238"/>
          </a:xfrm>
          <a:prstGeom prst="roundRect">
            <a:avLst>
              <a:gd name="adj" fmla="val 14935"/>
            </a:avLst>
          </a:prstGeom>
          <a:gradFill>
            <a:gsLst>
              <a:gs pos="99000">
                <a:schemeClr val="accent3"/>
              </a:gs>
              <a:gs pos="0">
                <a:schemeClr val="accent5">
                  <a:lumMod val="34000"/>
                  <a:lumOff val="6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sz="1200"/>
          </a:p>
        </p:txBody>
      </p:sp>
      <p:sp>
        <p:nvSpPr>
          <p:cNvPr id="281" name="TextBox 280">
            <a:extLst>
              <a:ext uri="{FF2B5EF4-FFF2-40B4-BE49-F238E27FC236}">
                <a16:creationId xmlns:a16="http://schemas.microsoft.com/office/drawing/2014/main" id="{07F8F655-7171-EF41-8C9A-A5F1A0A4471F}"/>
              </a:ext>
            </a:extLst>
          </p:cNvPr>
          <p:cNvSpPr txBox="1"/>
          <p:nvPr/>
        </p:nvSpPr>
        <p:spPr>
          <a:xfrm>
            <a:off x="896357" y="2531782"/>
            <a:ext cx="7598170" cy="31495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1880"/>
              </a:lnSpc>
            </a:pPr>
            <a:r>
              <a:rPr lang="tr-TR" sz="1500" spc="0" dirty="0">
                <a:solidFill>
                  <a:schemeClr val="tx1">
                    <a:lumMod val="85000"/>
                    <a:lumOff val="15000"/>
                  </a:schemeClr>
                </a:solidFill>
              </a:rPr>
              <a:t>İşletmelerin Ticaret Odası veya Sanayi Odasına kayıtlı olması gerekmektedir.</a:t>
            </a:r>
          </a:p>
        </p:txBody>
      </p:sp>
      <p:sp>
        <p:nvSpPr>
          <p:cNvPr id="282" name="TextBox 281">
            <a:extLst>
              <a:ext uri="{FF2B5EF4-FFF2-40B4-BE49-F238E27FC236}">
                <a16:creationId xmlns:a16="http://schemas.microsoft.com/office/drawing/2014/main" id="{A89D25D2-8E3C-6349-A056-D77E880919AE}"/>
              </a:ext>
            </a:extLst>
          </p:cNvPr>
          <p:cNvSpPr txBox="1"/>
          <p:nvPr/>
        </p:nvSpPr>
        <p:spPr>
          <a:xfrm>
            <a:off x="896357" y="3189466"/>
            <a:ext cx="7585153" cy="31495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1880"/>
              </a:lnSpc>
            </a:pPr>
            <a:r>
              <a:rPr lang="tr-TR" sz="1500" spc="0" dirty="0">
                <a:solidFill>
                  <a:schemeClr val="tx1">
                    <a:lumMod val="85000"/>
                    <a:lumOff val="15000"/>
                  </a:schemeClr>
                </a:solidFill>
              </a:rPr>
              <a:t>İşletmelerin ISO 50001 Sertifika başvurusunu yapmış olması gerekmektedir.</a:t>
            </a:r>
          </a:p>
        </p:txBody>
      </p:sp>
      <p:sp>
        <p:nvSpPr>
          <p:cNvPr id="41" name="TextBox 40">
            <a:extLst>
              <a:ext uri="{FF2B5EF4-FFF2-40B4-BE49-F238E27FC236}">
                <a16:creationId xmlns:a16="http://schemas.microsoft.com/office/drawing/2014/main" id="{44BF3F1E-1825-D643-B97E-5A6596E458C9}"/>
              </a:ext>
            </a:extLst>
          </p:cNvPr>
          <p:cNvSpPr txBox="1"/>
          <p:nvPr/>
        </p:nvSpPr>
        <p:spPr>
          <a:xfrm>
            <a:off x="319157" y="324924"/>
            <a:ext cx="4373313" cy="415498"/>
          </a:xfrm>
          <a:prstGeom prst="rect">
            <a:avLst/>
          </a:prstGeom>
          <a:noFill/>
        </p:spPr>
        <p:txBody>
          <a:bodyPr wrap="none" rtlCol="0" anchor="t" anchorCtr="0">
            <a:spAutoFit/>
          </a:bodyPr>
          <a:lstStyle/>
          <a:p>
            <a:r>
              <a:rPr lang="tr-TR" sz="21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VAP için Beklenen Kriterler</a:t>
            </a:r>
          </a:p>
        </p:txBody>
      </p:sp>
      <p:cxnSp>
        <p:nvCxnSpPr>
          <p:cNvPr id="42" name="Straight Connector 41">
            <a:extLst>
              <a:ext uri="{FF2B5EF4-FFF2-40B4-BE49-F238E27FC236}">
                <a16:creationId xmlns:a16="http://schemas.microsoft.com/office/drawing/2014/main" id="{7912483E-1357-CF49-B574-083C103EF552}"/>
              </a:ext>
            </a:extLst>
          </p:cNvPr>
          <p:cNvCxnSpPr>
            <a:cxnSpLocks/>
          </p:cNvCxnSpPr>
          <p:nvPr/>
        </p:nvCxnSpPr>
        <p:spPr>
          <a:xfrm>
            <a:off x="0" y="825211"/>
            <a:ext cx="4556760" cy="0"/>
          </a:xfrm>
          <a:prstGeom prst="line">
            <a:avLst/>
          </a:prstGeom>
          <a:ln w="4445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95D49485-F777-DA4C-A61E-571D1097669E}"/>
              </a:ext>
            </a:extLst>
          </p:cNvPr>
          <p:cNvSpPr/>
          <p:nvPr/>
        </p:nvSpPr>
        <p:spPr>
          <a:xfrm>
            <a:off x="0" y="0"/>
            <a:ext cx="226031" cy="22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8" name="TextBox 157">
            <a:extLst>
              <a:ext uri="{FF2B5EF4-FFF2-40B4-BE49-F238E27FC236}">
                <a16:creationId xmlns:a16="http://schemas.microsoft.com/office/drawing/2014/main" id="{5D56590F-53DC-6A4F-8815-7C0B8C3ADF26}"/>
              </a:ext>
            </a:extLst>
          </p:cNvPr>
          <p:cNvSpPr txBox="1"/>
          <p:nvPr/>
        </p:nvSpPr>
        <p:spPr>
          <a:xfrm>
            <a:off x="865227" y="6410768"/>
            <a:ext cx="3119765" cy="276999"/>
          </a:xfrm>
          <a:prstGeom prst="rect">
            <a:avLst/>
          </a:prstGeom>
          <a:noFill/>
        </p:spPr>
        <p:txBody>
          <a:bodyPr wrap="none" rtlCol="0" anchor="ctr" anchorCtr="0">
            <a:spAutoFit/>
          </a:bodyPr>
          <a:lstStyle/>
          <a:p>
            <a:r>
              <a:rPr lang="tr-TR" sz="1200" b="1" dirty="0">
                <a:gradFill>
                  <a:gsLst>
                    <a:gs pos="100000">
                      <a:schemeClr val="tx1">
                        <a:lumMod val="85000"/>
                        <a:lumOff val="15000"/>
                      </a:schemeClr>
                    </a:gs>
                    <a:gs pos="0">
                      <a:schemeClr val="tx1">
                        <a:lumMod val="75000"/>
                        <a:lumOff val="25000"/>
                      </a:schemeClr>
                    </a:gs>
                  </a:gsLst>
                  <a:lin ang="5400000" scaled="0"/>
                </a:gradFill>
                <a:latin typeface="Verdana" panose="020B0604030504040204" pitchFamily="34" charset="0"/>
                <a:ea typeface="Verdana" panose="020B0604030504040204" pitchFamily="34" charset="0"/>
                <a:cs typeface="Verdana" panose="020B0604030504040204" pitchFamily="34" charset="0"/>
              </a:rPr>
              <a:t>TÜRKİYE’DE ENERJİ VERİMLİLİĞİ</a:t>
            </a:r>
          </a:p>
        </p:txBody>
      </p:sp>
      <p:cxnSp>
        <p:nvCxnSpPr>
          <p:cNvPr id="17" name="Straight Connector 16">
            <a:extLst>
              <a:ext uri="{FF2B5EF4-FFF2-40B4-BE49-F238E27FC236}">
                <a16:creationId xmlns:a16="http://schemas.microsoft.com/office/drawing/2014/main" id="{81C0DD73-E836-D446-A630-2D64553371CE}"/>
              </a:ext>
            </a:extLst>
          </p:cNvPr>
          <p:cNvCxnSpPr>
            <a:cxnSpLocks/>
          </p:cNvCxnSpPr>
          <p:nvPr/>
        </p:nvCxnSpPr>
        <p:spPr>
          <a:xfrm>
            <a:off x="2" y="2360419"/>
            <a:ext cx="10908000" cy="0"/>
          </a:xfrm>
          <a:prstGeom prst="line">
            <a:avLst/>
          </a:prstGeom>
          <a:ln w="12700" cap="rnd">
            <a:solidFill>
              <a:schemeClr val="bg1">
                <a:lumMod val="75000"/>
              </a:schemeClr>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18764A47-A519-634D-B744-5A6B87515AE6}"/>
              </a:ext>
            </a:extLst>
          </p:cNvPr>
          <p:cNvCxnSpPr>
            <a:cxnSpLocks/>
          </p:cNvCxnSpPr>
          <p:nvPr/>
        </p:nvCxnSpPr>
        <p:spPr>
          <a:xfrm>
            <a:off x="2" y="3675787"/>
            <a:ext cx="10908000" cy="0"/>
          </a:xfrm>
          <a:prstGeom prst="line">
            <a:avLst/>
          </a:prstGeom>
          <a:ln w="12700" cap="rnd">
            <a:solidFill>
              <a:schemeClr val="bg1">
                <a:lumMod val="75000"/>
              </a:schemeClr>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77F8524-60DA-914E-81FE-14644A02D728}"/>
              </a:ext>
            </a:extLst>
          </p:cNvPr>
          <p:cNvCxnSpPr>
            <a:cxnSpLocks/>
          </p:cNvCxnSpPr>
          <p:nvPr/>
        </p:nvCxnSpPr>
        <p:spPr>
          <a:xfrm>
            <a:off x="2" y="4333471"/>
            <a:ext cx="10908000" cy="0"/>
          </a:xfrm>
          <a:prstGeom prst="line">
            <a:avLst/>
          </a:prstGeom>
          <a:ln w="12700" cap="rnd">
            <a:solidFill>
              <a:schemeClr val="bg1">
                <a:lumMod val="75000"/>
              </a:schemeClr>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113D3AB9-D22C-974E-BDE0-0DDBE6AA426C}"/>
              </a:ext>
            </a:extLst>
          </p:cNvPr>
          <p:cNvCxnSpPr>
            <a:cxnSpLocks/>
          </p:cNvCxnSpPr>
          <p:nvPr/>
        </p:nvCxnSpPr>
        <p:spPr>
          <a:xfrm>
            <a:off x="2" y="3018103"/>
            <a:ext cx="10908000" cy="0"/>
          </a:xfrm>
          <a:prstGeom prst="line">
            <a:avLst/>
          </a:prstGeom>
          <a:ln w="12700" cap="rnd">
            <a:solidFill>
              <a:schemeClr val="bg1">
                <a:lumMod val="75000"/>
              </a:schemeClr>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259" name="TextBox 258">
            <a:extLst>
              <a:ext uri="{FF2B5EF4-FFF2-40B4-BE49-F238E27FC236}">
                <a16:creationId xmlns:a16="http://schemas.microsoft.com/office/drawing/2014/main" id="{983BEF7E-CFDF-A645-9A2A-8ACC7BEC80FF}"/>
              </a:ext>
            </a:extLst>
          </p:cNvPr>
          <p:cNvSpPr txBox="1"/>
          <p:nvPr/>
        </p:nvSpPr>
        <p:spPr>
          <a:xfrm>
            <a:off x="896357" y="1874098"/>
            <a:ext cx="7323159" cy="31495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1880"/>
              </a:lnSpc>
            </a:pPr>
            <a:r>
              <a:rPr lang="tr-TR" sz="1500" spc="0" dirty="0">
                <a:solidFill>
                  <a:schemeClr val="tx1">
                    <a:lumMod val="85000"/>
                    <a:lumOff val="15000"/>
                  </a:schemeClr>
                </a:solidFill>
              </a:rPr>
              <a:t>Yıllık enerji tüketimi 500 TEP ve üzerinde olan işletmeler VAP yapabilirler. </a:t>
            </a:r>
          </a:p>
        </p:txBody>
      </p:sp>
      <p:sp>
        <p:nvSpPr>
          <p:cNvPr id="260" name="TextBox 259">
            <a:extLst>
              <a:ext uri="{FF2B5EF4-FFF2-40B4-BE49-F238E27FC236}">
                <a16:creationId xmlns:a16="http://schemas.microsoft.com/office/drawing/2014/main" id="{8347A807-3FB6-8D48-9AB5-EBD7A574E983}"/>
              </a:ext>
            </a:extLst>
          </p:cNvPr>
          <p:cNvSpPr txBox="1"/>
          <p:nvPr/>
        </p:nvSpPr>
        <p:spPr>
          <a:xfrm>
            <a:off x="896357" y="4504834"/>
            <a:ext cx="10261848" cy="31495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1880"/>
              </a:lnSpc>
            </a:pPr>
            <a:r>
              <a:rPr lang="tr-TR" sz="1500" spc="0" dirty="0">
                <a:solidFill>
                  <a:schemeClr val="tx1">
                    <a:lumMod val="85000"/>
                    <a:lumOff val="15000"/>
                  </a:schemeClr>
                </a:solidFill>
              </a:rPr>
              <a:t>VAP başvuruları için dönem koşulu kaldırılmıştır. İşletmeler istedikleri zaman VAP başvurusu yapabilirler.</a:t>
            </a:r>
          </a:p>
        </p:txBody>
      </p:sp>
      <p:sp>
        <p:nvSpPr>
          <p:cNvPr id="262" name="TextBox 261">
            <a:extLst>
              <a:ext uri="{FF2B5EF4-FFF2-40B4-BE49-F238E27FC236}">
                <a16:creationId xmlns:a16="http://schemas.microsoft.com/office/drawing/2014/main" id="{64FEBF03-FCDA-A743-BAF0-7608D169256A}"/>
              </a:ext>
            </a:extLst>
          </p:cNvPr>
          <p:cNvSpPr txBox="1"/>
          <p:nvPr/>
        </p:nvSpPr>
        <p:spPr>
          <a:xfrm>
            <a:off x="896357" y="3847150"/>
            <a:ext cx="8164415" cy="314958"/>
          </a:xfrm>
          <a:prstGeom prst="rect">
            <a:avLst/>
          </a:prstGeom>
          <a:noFill/>
        </p:spPr>
        <p:txBody>
          <a:bodyPr wrap="none" rtlCol="0" anchor="ctr" anchorCtr="0">
            <a:spAutoFit/>
          </a:bodyPr>
          <a:lstStyle>
            <a:defPPr>
              <a:defRPr lang="en-US"/>
            </a:defPPr>
            <a:lvl1pPr algn="ctr">
              <a:lnSpc>
                <a:spcPts val="2220"/>
              </a:lnSpc>
              <a:defRPr sz="1400" spc="-5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1880"/>
              </a:lnSpc>
            </a:pPr>
            <a:r>
              <a:rPr lang="tr-TR" sz="1500" spc="0" dirty="0">
                <a:solidFill>
                  <a:schemeClr val="tx1">
                    <a:lumMod val="85000"/>
                    <a:lumOff val="15000"/>
                  </a:schemeClr>
                </a:solidFill>
              </a:rPr>
              <a:t>VAP için üst proje limiti 5.000.000 TL’dir, destek alınabilecek oran ise net %30’dur.</a:t>
            </a:r>
          </a:p>
        </p:txBody>
      </p:sp>
      <p:sp>
        <p:nvSpPr>
          <p:cNvPr id="39" name="Freeform 38">
            <a:extLst>
              <a:ext uri="{FF2B5EF4-FFF2-40B4-BE49-F238E27FC236}">
                <a16:creationId xmlns:a16="http://schemas.microsoft.com/office/drawing/2014/main" id="{6BFBAD9A-4E06-9643-B994-99DDBDE3D636}"/>
              </a:ext>
            </a:extLst>
          </p:cNvPr>
          <p:cNvSpPr>
            <a:spLocks noChangeArrowheads="1"/>
          </p:cNvSpPr>
          <p:nvPr/>
        </p:nvSpPr>
        <p:spPr bwMode="auto">
          <a:xfrm flipV="1">
            <a:off x="470877" y="1958748"/>
            <a:ext cx="202865" cy="145656"/>
          </a:xfrm>
          <a:custGeom>
            <a:avLst/>
            <a:gdLst>
              <a:gd name="connsiteX0" fmla="*/ 710021 w 710021"/>
              <a:gd name="connsiteY0" fmla="*/ 232214 h 463447"/>
              <a:gd name="connsiteX1" fmla="*/ 692781 w 710021"/>
              <a:gd name="connsiteY1" fmla="*/ 193594 h 463447"/>
              <a:gd name="connsiteX2" fmla="*/ 497463 w 710021"/>
              <a:gd name="connsiteY2" fmla="*/ 16044 h 463447"/>
              <a:gd name="connsiteX3" fmla="*/ 396478 w 710021"/>
              <a:gd name="connsiteY3" fmla="*/ 54044 h 463447"/>
              <a:gd name="connsiteX4" fmla="*/ 396478 w 710021"/>
              <a:gd name="connsiteY4" fmla="*/ 131654 h 463447"/>
              <a:gd name="connsiteX5" fmla="*/ 53615 w 710021"/>
              <a:gd name="connsiteY5" fmla="*/ 131654 h 463447"/>
              <a:gd name="connsiteX6" fmla="*/ 0 w 710021"/>
              <a:gd name="connsiteY6" fmla="*/ 180393 h 463447"/>
              <a:gd name="connsiteX7" fmla="*/ 0 w 710021"/>
              <a:gd name="connsiteY7" fmla="*/ 283296 h 463447"/>
              <a:gd name="connsiteX8" fmla="*/ 53615 w 710021"/>
              <a:gd name="connsiteY8" fmla="*/ 332032 h 463447"/>
              <a:gd name="connsiteX9" fmla="*/ 396478 w 710021"/>
              <a:gd name="connsiteY9" fmla="*/ 332031 h 463447"/>
              <a:gd name="connsiteX10" fmla="*/ 396478 w 710021"/>
              <a:gd name="connsiteY10" fmla="*/ 409764 h 463447"/>
              <a:gd name="connsiteX11" fmla="*/ 497463 w 710021"/>
              <a:gd name="connsiteY11" fmla="*/ 447644 h 463447"/>
              <a:gd name="connsiteX12" fmla="*/ 692781 w 710021"/>
              <a:gd name="connsiteY12" fmla="*/ 270091 h 463447"/>
              <a:gd name="connsiteX13" fmla="*/ 710021 w 710021"/>
              <a:gd name="connsiteY13" fmla="*/ 232214 h 46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0021" h="463447">
                <a:moveTo>
                  <a:pt x="710021" y="232214"/>
                </a:moveTo>
                <a:cubicBezTo>
                  <a:pt x="710021" y="218641"/>
                  <a:pt x="704320" y="204822"/>
                  <a:pt x="692781" y="193594"/>
                </a:cubicBezTo>
                <a:lnTo>
                  <a:pt x="497463" y="16044"/>
                </a:lnTo>
                <a:cubicBezTo>
                  <a:pt x="460273" y="-18135"/>
                  <a:pt x="396478" y="5926"/>
                  <a:pt x="396478" y="54044"/>
                </a:cubicBezTo>
                <a:lnTo>
                  <a:pt x="396478" y="131654"/>
                </a:lnTo>
                <a:lnTo>
                  <a:pt x="53615" y="131654"/>
                </a:lnTo>
                <a:cubicBezTo>
                  <a:pt x="24160" y="131654"/>
                  <a:pt x="0" y="153618"/>
                  <a:pt x="0" y="180393"/>
                </a:cubicBezTo>
                <a:lnTo>
                  <a:pt x="0" y="283296"/>
                </a:lnTo>
                <a:cubicBezTo>
                  <a:pt x="0" y="310193"/>
                  <a:pt x="24160" y="332032"/>
                  <a:pt x="53615" y="332032"/>
                </a:cubicBezTo>
                <a:lnTo>
                  <a:pt x="396478" y="332031"/>
                </a:lnTo>
                <a:lnTo>
                  <a:pt x="396478" y="409764"/>
                </a:lnTo>
                <a:cubicBezTo>
                  <a:pt x="396478" y="457390"/>
                  <a:pt x="460273" y="481451"/>
                  <a:pt x="497463" y="447644"/>
                </a:cubicBezTo>
                <a:lnTo>
                  <a:pt x="692781" y="270091"/>
                </a:lnTo>
                <a:cubicBezTo>
                  <a:pt x="704320" y="259604"/>
                  <a:pt x="710021" y="246033"/>
                  <a:pt x="710021" y="232214"/>
                </a:cubicBezTo>
                <a:close/>
              </a:path>
            </a:pathLst>
          </a:custGeom>
          <a:gradFill>
            <a:gsLst>
              <a:gs pos="2000">
                <a:schemeClr val="tx1">
                  <a:lumMod val="85000"/>
                  <a:lumOff val="15000"/>
                </a:schemeClr>
              </a:gs>
              <a:gs pos="100000">
                <a:schemeClr val="tx1">
                  <a:lumMod val="75000"/>
                  <a:lumOff val="25000"/>
                </a:scheme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40" name="Freeform 39">
            <a:extLst>
              <a:ext uri="{FF2B5EF4-FFF2-40B4-BE49-F238E27FC236}">
                <a16:creationId xmlns:a16="http://schemas.microsoft.com/office/drawing/2014/main" id="{FAF69489-7801-E543-8F04-50228ADDDEF0}"/>
              </a:ext>
            </a:extLst>
          </p:cNvPr>
          <p:cNvSpPr>
            <a:spLocks noChangeArrowheads="1"/>
          </p:cNvSpPr>
          <p:nvPr/>
        </p:nvSpPr>
        <p:spPr bwMode="auto">
          <a:xfrm flipV="1">
            <a:off x="470877" y="4589486"/>
            <a:ext cx="202865" cy="145656"/>
          </a:xfrm>
          <a:custGeom>
            <a:avLst/>
            <a:gdLst>
              <a:gd name="connsiteX0" fmla="*/ 710021 w 710021"/>
              <a:gd name="connsiteY0" fmla="*/ 232214 h 463447"/>
              <a:gd name="connsiteX1" fmla="*/ 692781 w 710021"/>
              <a:gd name="connsiteY1" fmla="*/ 193594 h 463447"/>
              <a:gd name="connsiteX2" fmla="*/ 497463 w 710021"/>
              <a:gd name="connsiteY2" fmla="*/ 16044 h 463447"/>
              <a:gd name="connsiteX3" fmla="*/ 396478 w 710021"/>
              <a:gd name="connsiteY3" fmla="*/ 54044 h 463447"/>
              <a:gd name="connsiteX4" fmla="*/ 396478 w 710021"/>
              <a:gd name="connsiteY4" fmla="*/ 131654 h 463447"/>
              <a:gd name="connsiteX5" fmla="*/ 53615 w 710021"/>
              <a:gd name="connsiteY5" fmla="*/ 131654 h 463447"/>
              <a:gd name="connsiteX6" fmla="*/ 0 w 710021"/>
              <a:gd name="connsiteY6" fmla="*/ 180393 h 463447"/>
              <a:gd name="connsiteX7" fmla="*/ 0 w 710021"/>
              <a:gd name="connsiteY7" fmla="*/ 283296 h 463447"/>
              <a:gd name="connsiteX8" fmla="*/ 53615 w 710021"/>
              <a:gd name="connsiteY8" fmla="*/ 332032 h 463447"/>
              <a:gd name="connsiteX9" fmla="*/ 396478 w 710021"/>
              <a:gd name="connsiteY9" fmla="*/ 332031 h 463447"/>
              <a:gd name="connsiteX10" fmla="*/ 396478 w 710021"/>
              <a:gd name="connsiteY10" fmla="*/ 409764 h 463447"/>
              <a:gd name="connsiteX11" fmla="*/ 497463 w 710021"/>
              <a:gd name="connsiteY11" fmla="*/ 447644 h 463447"/>
              <a:gd name="connsiteX12" fmla="*/ 692781 w 710021"/>
              <a:gd name="connsiteY12" fmla="*/ 270091 h 463447"/>
              <a:gd name="connsiteX13" fmla="*/ 710021 w 710021"/>
              <a:gd name="connsiteY13" fmla="*/ 232214 h 46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0021" h="463447">
                <a:moveTo>
                  <a:pt x="710021" y="232214"/>
                </a:moveTo>
                <a:cubicBezTo>
                  <a:pt x="710021" y="218641"/>
                  <a:pt x="704320" y="204822"/>
                  <a:pt x="692781" y="193594"/>
                </a:cubicBezTo>
                <a:lnTo>
                  <a:pt x="497463" y="16044"/>
                </a:lnTo>
                <a:cubicBezTo>
                  <a:pt x="460273" y="-18135"/>
                  <a:pt x="396478" y="5926"/>
                  <a:pt x="396478" y="54044"/>
                </a:cubicBezTo>
                <a:lnTo>
                  <a:pt x="396478" y="131654"/>
                </a:lnTo>
                <a:lnTo>
                  <a:pt x="53615" y="131654"/>
                </a:lnTo>
                <a:cubicBezTo>
                  <a:pt x="24160" y="131654"/>
                  <a:pt x="0" y="153618"/>
                  <a:pt x="0" y="180393"/>
                </a:cubicBezTo>
                <a:lnTo>
                  <a:pt x="0" y="283296"/>
                </a:lnTo>
                <a:cubicBezTo>
                  <a:pt x="0" y="310193"/>
                  <a:pt x="24160" y="332032"/>
                  <a:pt x="53615" y="332032"/>
                </a:cubicBezTo>
                <a:lnTo>
                  <a:pt x="396478" y="332031"/>
                </a:lnTo>
                <a:lnTo>
                  <a:pt x="396478" y="409764"/>
                </a:lnTo>
                <a:cubicBezTo>
                  <a:pt x="396478" y="457390"/>
                  <a:pt x="460273" y="481451"/>
                  <a:pt x="497463" y="447644"/>
                </a:cubicBezTo>
                <a:lnTo>
                  <a:pt x="692781" y="270091"/>
                </a:lnTo>
                <a:cubicBezTo>
                  <a:pt x="704320" y="259604"/>
                  <a:pt x="710021" y="246033"/>
                  <a:pt x="710021" y="232214"/>
                </a:cubicBezTo>
                <a:close/>
              </a:path>
            </a:pathLst>
          </a:custGeom>
          <a:gradFill>
            <a:gsLst>
              <a:gs pos="2000">
                <a:schemeClr val="tx1">
                  <a:lumMod val="85000"/>
                  <a:lumOff val="15000"/>
                </a:schemeClr>
              </a:gs>
              <a:gs pos="100000">
                <a:schemeClr val="tx1">
                  <a:lumMod val="75000"/>
                  <a:lumOff val="25000"/>
                </a:scheme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44" name="Freeform 43">
            <a:extLst>
              <a:ext uri="{FF2B5EF4-FFF2-40B4-BE49-F238E27FC236}">
                <a16:creationId xmlns:a16="http://schemas.microsoft.com/office/drawing/2014/main" id="{2C0AD2C4-8504-0247-BFF2-D34FCE7F89A0}"/>
              </a:ext>
            </a:extLst>
          </p:cNvPr>
          <p:cNvSpPr>
            <a:spLocks noChangeArrowheads="1"/>
          </p:cNvSpPr>
          <p:nvPr/>
        </p:nvSpPr>
        <p:spPr bwMode="auto">
          <a:xfrm flipV="1">
            <a:off x="470877" y="3931801"/>
            <a:ext cx="202865" cy="145656"/>
          </a:xfrm>
          <a:custGeom>
            <a:avLst/>
            <a:gdLst>
              <a:gd name="connsiteX0" fmla="*/ 710021 w 710021"/>
              <a:gd name="connsiteY0" fmla="*/ 232214 h 463447"/>
              <a:gd name="connsiteX1" fmla="*/ 692781 w 710021"/>
              <a:gd name="connsiteY1" fmla="*/ 193594 h 463447"/>
              <a:gd name="connsiteX2" fmla="*/ 497463 w 710021"/>
              <a:gd name="connsiteY2" fmla="*/ 16044 h 463447"/>
              <a:gd name="connsiteX3" fmla="*/ 396478 w 710021"/>
              <a:gd name="connsiteY3" fmla="*/ 54044 h 463447"/>
              <a:gd name="connsiteX4" fmla="*/ 396478 w 710021"/>
              <a:gd name="connsiteY4" fmla="*/ 131654 h 463447"/>
              <a:gd name="connsiteX5" fmla="*/ 53615 w 710021"/>
              <a:gd name="connsiteY5" fmla="*/ 131654 h 463447"/>
              <a:gd name="connsiteX6" fmla="*/ 0 w 710021"/>
              <a:gd name="connsiteY6" fmla="*/ 180393 h 463447"/>
              <a:gd name="connsiteX7" fmla="*/ 0 w 710021"/>
              <a:gd name="connsiteY7" fmla="*/ 283296 h 463447"/>
              <a:gd name="connsiteX8" fmla="*/ 53615 w 710021"/>
              <a:gd name="connsiteY8" fmla="*/ 332032 h 463447"/>
              <a:gd name="connsiteX9" fmla="*/ 396478 w 710021"/>
              <a:gd name="connsiteY9" fmla="*/ 332031 h 463447"/>
              <a:gd name="connsiteX10" fmla="*/ 396478 w 710021"/>
              <a:gd name="connsiteY10" fmla="*/ 409764 h 463447"/>
              <a:gd name="connsiteX11" fmla="*/ 497463 w 710021"/>
              <a:gd name="connsiteY11" fmla="*/ 447644 h 463447"/>
              <a:gd name="connsiteX12" fmla="*/ 692781 w 710021"/>
              <a:gd name="connsiteY12" fmla="*/ 270091 h 463447"/>
              <a:gd name="connsiteX13" fmla="*/ 710021 w 710021"/>
              <a:gd name="connsiteY13" fmla="*/ 232214 h 46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0021" h="463447">
                <a:moveTo>
                  <a:pt x="710021" y="232214"/>
                </a:moveTo>
                <a:cubicBezTo>
                  <a:pt x="710021" y="218641"/>
                  <a:pt x="704320" y="204822"/>
                  <a:pt x="692781" y="193594"/>
                </a:cubicBezTo>
                <a:lnTo>
                  <a:pt x="497463" y="16044"/>
                </a:lnTo>
                <a:cubicBezTo>
                  <a:pt x="460273" y="-18135"/>
                  <a:pt x="396478" y="5926"/>
                  <a:pt x="396478" y="54044"/>
                </a:cubicBezTo>
                <a:lnTo>
                  <a:pt x="396478" y="131654"/>
                </a:lnTo>
                <a:lnTo>
                  <a:pt x="53615" y="131654"/>
                </a:lnTo>
                <a:cubicBezTo>
                  <a:pt x="24160" y="131654"/>
                  <a:pt x="0" y="153618"/>
                  <a:pt x="0" y="180393"/>
                </a:cubicBezTo>
                <a:lnTo>
                  <a:pt x="0" y="283296"/>
                </a:lnTo>
                <a:cubicBezTo>
                  <a:pt x="0" y="310193"/>
                  <a:pt x="24160" y="332032"/>
                  <a:pt x="53615" y="332032"/>
                </a:cubicBezTo>
                <a:lnTo>
                  <a:pt x="396478" y="332031"/>
                </a:lnTo>
                <a:lnTo>
                  <a:pt x="396478" y="409764"/>
                </a:lnTo>
                <a:cubicBezTo>
                  <a:pt x="396478" y="457390"/>
                  <a:pt x="460273" y="481451"/>
                  <a:pt x="497463" y="447644"/>
                </a:cubicBezTo>
                <a:lnTo>
                  <a:pt x="692781" y="270091"/>
                </a:lnTo>
                <a:cubicBezTo>
                  <a:pt x="704320" y="259604"/>
                  <a:pt x="710021" y="246033"/>
                  <a:pt x="710021" y="232214"/>
                </a:cubicBezTo>
                <a:close/>
              </a:path>
            </a:pathLst>
          </a:custGeom>
          <a:gradFill>
            <a:gsLst>
              <a:gs pos="2000">
                <a:schemeClr val="tx1">
                  <a:lumMod val="85000"/>
                  <a:lumOff val="15000"/>
                </a:schemeClr>
              </a:gs>
              <a:gs pos="100000">
                <a:schemeClr val="tx1">
                  <a:lumMod val="75000"/>
                  <a:lumOff val="25000"/>
                </a:scheme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48" name="Freeform 47">
            <a:extLst>
              <a:ext uri="{FF2B5EF4-FFF2-40B4-BE49-F238E27FC236}">
                <a16:creationId xmlns:a16="http://schemas.microsoft.com/office/drawing/2014/main" id="{C3F62D74-EB3E-544F-8CFE-3257E2FB459F}"/>
              </a:ext>
            </a:extLst>
          </p:cNvPr>
          <p:cNvSpPr>
            <a:spLocks noChangeArrowheads="1"/>
          </p:cNvSpPr>
          <p:nvPr/>
        </p:nvSpPr>
        <p:spPr bwMode="auto">
          <a:xfrm flipV="1">
            <a:off x="470877" y="2616433"/>
            <a:ext cx="202865" cy="145656"/>
          </a:xfrm>
          <a:custGeom>
            <a:avLst/>
            <a:gdLst>
              <a:gd name="connsiteX0" fmla="*/ 710021 w 710021"/>
              <a:gd name="connsiteY0" fmla="*/ 232214 h 463447"/>
              <a:gd name="connsiteX1" fmla="*/ 692781 w 710021"/>
              <a:gd name="connsiteY1" fmla="*/ 193594 h 463447"/>
              <a:gd name="connsiteX2" fmla="*/ 497463 w 710021"/>
              <a:gd name="connsiteY2" fmla="*/ 16044 h 463447"/>
              <a:gd name="connsiteX3" fmla="*/ 396478 w 710021"/>
              <a:gd name="connsiteY3" fmla="*/ 54044 h 463447"/>
              <a:gd name="connsiteX4" fmla="*/ 396478 w 710021"/>
              <a:gd name="connsiteY4" fmla="*/ 131654 h 463447"/>
              <a:gd name="connsiteX5" fmla="*/ 53615 w 710021"/>
              <a:gd name="connsiteY5" fmla="*/ 131654 h 463447"/>
              <a:gd name="connsiteX6" fmla="*/ 0 w 710021"/>
              <a:gd name="connsiteY6" fmla="*/ 180393 h 463447"/>
              <a:gd name="connsiteX7" fmla="*/ 0 w 710021"/>
              <a:gd name="connsiteY7" fmla="*/ 283296 h 463447"/>
              <a:gd name="connsiteX8" fmla="*/ 53615 w 710021"/>
              <a:gd name="connsiteY8" fmla="*/ 332032 h 463447"/>
              <a:gd name="connsiteX9" fmla="*/ 396478 w 710021"/>
              <a:gd name="connsiteY9" fmla="*/ 332031 h 463447"/>
              <a:gd name="connsiteX10" fmla="*/ 396478 w 710021"/>
              <a:gd name="connsiteY10" fmla="*/ 409764 h 463447"/>
              <a:gd name="connsiteX11" fmla="*/ 497463 w 710021"/>
              <a:gd name="connsiteY11" fmla="*/ 447644 h 463447"/>
              <a:gd name="connsiteX12" fmla="*/ 692781 w 710021"/>
              <a:gd name="connsiteY12" fmla="*/ 270091 h 463447"/>
              <a:gd name="connsiteX13" fmla="*/ 710021 w 710021"/>
              <a:gd name="connsiteY13" fmla="*/ 232214 h 46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0021" h="463447">
                <a:moveTo>
                  <a:pt x="710021" y="232214"/>
                </a:moveTo>
                <a:cubicBezTo>
                  <a:pt x="710021" y="218641"/>
                  <a:pt x="704320" y="204822"/>
                  <a:pt x="692781" y="193594"/>
                </a:cubicBezTo>
                <a:lnTo>
                  <a:pt x="497463" y="16044"/>
                </a:lnTo>
                <a:cubicBezTo>
                  <a:pt x="460273" y="-18135"/>
                  <a:pt x="396478" y="5926"/>
                  <a:pt x="396478" y="54044"/>
                </a:cubicBezTo>
                <a:lnTo>
                  <a:pt x="396478" y="131654"/>
                </a:lnTo>
                <a:lnTo>
                  <a:pt x="53615" y="131654"/>
                </a:lnTo>
                <a:cubicBezTo>
                  <a:pt x="24160" y="131654"/>
                  <a:pt x="0" y="153618"/>
                  <a:pt x="0" y="180393"/>
                </a:cubicBezTo>
                <a:lnTo>
                  <a:pt x="0" y="283296"/>
                </a:lnTo>
                <a:cubicBezTo>
                  <a:pt x="0" y="310193"/>
                  <a:pt x="24160" y="332032"/>
                  <a:pt x="53615" y="332032"/>
                </a:cubicBezTo>
                <a:lnTo>
                  <a:pt x="396478" y="332031"/>
                </a:lnTo>
                <a:lnTo>
                  <a:pt x="396478" y="409764"/>
                </a:lnTo>
                <a:cubicBezTo>
                  <a:pt x="396478" y="457390"/>
                  <a:pt x="460273" y="481451"/>
                  <a:pt x="497463" y="447644"/>
                </a:cubicBezTo>
                <a:lnTo>
                  <a:pt x="692781" y="270091"/>
                </a:lnTo>
                <a:cubicBezTo>
                  <a:pt x="704320" y="259604"/>
                  <a:pt x="710021" y="246033"/>
                  <a:pt x="710021" y="232214"/>
                </a:cubicBezTo>
                <a:close/>
              </a:path>
            </a:pathLst>
          </a:custGeom>
          <a:gradFill>
            <a:gsLst>
              <a:gs pos="2000">
                <a:schemeClr val="tx1">
                  <a:lumMod val="85000"/>
                  <a:lumOff val="15000"/>
                </a:schemeClr>
              </a:gs>
              <a:gs pos="100000">
                <a:schemeClr val="tx1">
                  <a:lumMod val="75000"/>
                  <a:lumOff val="25000"/>
                </a:scheme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49" name="Freeform 48">
            <a:extLst>
              <a:ext uri="{FF2B5EF4-FFF2-40B4-BE49-F238E27FC236}">
                <a16:creationId xmlns:a16="http://schemas.microsoft.com/office/drawing/2014/main" id="{D786139C-CE5E-7C4C-BD7F-F9A92937E60A}"/>
              </a:ext>
            </a:extLst>
          </p:cNvPr>
          <p:cNvSpPr>
            <a:spLocks noChangeArrowheads="1"/>
          </p:cNvSpPr>
          <p:nvPr/>
        </p:nvSpPr>
        <p:spPr bwMode="auto">
          <a:xfrm flipV="1">
            <a:off x="470877" y="3274117"/>
            <a:ext cx="202865" cy="145656"/>
          </a:xfrm>
          <a:custGeom>
            <a:avLst/>
            <a:gdLst>
              <a:gd name="connsiteX0" fmla="*/ 710021 w 710021"/>
              <a:gd name="connsiteY0" fmla="*/ 232214 h 463447"/>
              <a:gd name="connsiteX1" fmla="*/ 692781 w 710021"/>
              <a:gd name="connsiteY1" fmla="*/ 193594 h 463447"/>
              <a:gd name="connsiteX2" fmla="*/ 497463 w 710021"/>
              <a:gd name="connsiteY2" fmla="*/ 16044 h 463447"/>
              <a:gd name="connsiteX3" fmla="*/ 396478 w 710021"/>
              <a:gd name="connsiteY3" fmla="*/ 54044 h 463447"/>
              <a:gd name="connsiteX4" fmla="*/ 396478 w 710021"/>
              <a:gd name="connsiteY4" fmla="*/ 131654 h 463447"/>
              <a:gd name="connsiteX5" fmla="*/ 53615 w 710021"/>
              <a:gd name="connsiteY5" fmla="*/ 131654 h 463447"/>
              <a:gd name="connsiteX6" fmla="*/ 0 w 710021"/>
              <a:gd name="connsiteY6" fmla="*/ 180393 h 463447"/>
              <a:gd name="connsiteX7" fmla="*/ 0 w 710021"/>
              <a:gd name="connsiteY7" fmla="*/ 283296 h 463447"/>
              <a:gd name="connsiteX8" fmla="*/ 53615 w 710021"/>
              <a:gd name="connsiteY8" fmla="*/ 332032 h 463447"/>
              <a:gd name="connsiteX9" fmla="*/ 396478 w 710021"/>
              <a:gd name="connsiteY9" fmla="*/ 332031 h 463447"/>
              <a:gd name="connsiteX10" fmla="*/ 396478 w 710021"/>
              <a:gd name="connsiteY10" fmla="*/ 409764 h 463447"/>
              <a:gd name="connsiteX11" fmla="*/ 497463 w 710021"/>
              <a:gd name="connsiteY11" fmla="*/ 447644 h 463447"/>
              <a:gd name="connsiteX12" fmla="*/ 692781 w 710021"/>
              <a:gd name="connsiteY12" fmla="*/ 270091 h 463447"/>
              <a:gd name="connsiteX13" fmla="*/ 710021 w 710021"/>
              <a:gd name="connsiteY13" fmla="*/ 232214 h 46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0021" h="463447">
                <a:moveTo>
                  <a:pt x="710021" y="232214"/>
                </a:moveTo>
                <a:cubicBezTo>
                  <a:pt x="710021" y="218641"/>
                  <a:pt x="704320" y="204822"/>
                  <a:pt x="692781" y="193594"/>
                </a:cubicBezTo>
                <a:lnTo>
                  <a:pt x="497463" y="16044"/>
                </a:lnTo>
                <a:cubicBezTo>
                  <a:pt x="460273" y="-18135"/>
                  <a:pt x="396478" y="5926"/>
                  <a:pt x="396478" y="54044"/>
                </a:cubicBezTo>
                <a:lnTo>
                  <a:pt x="396478" y="131654"/>
                </a:lnTo>
                <a:lnTo>
                  <a:pt x="53615" y="131654"/>
                </a:lnTo>
                <a:cubicBezTo>
                  <a:pt x="24160" y="131654"/>
                  <a:pt x="0" y="153618"/>
                  <a:pt x="0" y="180393"/>
                </a:cubicBezTo>
                <a:lnTo>
                  <a:pt x="0" y="283296"/>
                </a:lnTo>
                <a:cubicBezTo>
                  <a:pt x="0" y="310193"/>
                  <a:pt x="24160" y="332032"/>
                  <a:pt x="53615" y="332032"/>
                </a:cubicBezTo>
                <a:lnTo>
                  <a:pt x="396478" y="332031"/>
                </a:lnTo>
                <a:lnTo>
                  <a:pt x="396478" y="409764"/>
                </a:lnTo>
                <a:cubicBezTo>
                  <a:pt x="396478" y="457390"/>
                  <a:pt x="460273" y="481451"/>
                  <a:pt x="497463" y="447644"/>
                </a:cubicBezTo>
                <a:lnTo>
                  <a:pt x="692781" y="270091"/>
                </a:lnTo>
                <a:cubicBezTo>
                  <a:pt x="704320" y="259604"/>
                  <a:pt x="710021" y="246033"/>
                  <a:pt x="710021" y="232214"/>
                </a:cubicBezTo>
                <a:close/>
              </a:path>
            </a:pathLst>
          </a:custGeom>
          <a:gradFill>
            <a:gsLst>
              <a:gs pos="2000">
                <a:schemeClr val="tx1">
                  <a:lumMod val="85000"/>
                  <a:lumOff val="15000"/>
                </a:schemeClr>
              </a:gs>
              <a:gs pos="100000">
                <a:schemeClr val="tx1">
                  <a:lumMod val="75000"/>
                  <a:lumOff val="25000"/>
                </a:scheme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Tree>
    <p:extLst>
      <p:ext uri="{BB962C8B-B14F-4D97-AF65-F5344CB8AC3E}">
        <p14:creationId xmlns:p14="http://schemas.microsoft.com/office/powerpoint/2010/main" val="348730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par>
                                <p:cTn id="12" presetID="42" presetClass="path" presetSubtype="0" decel="100000" fill="hold" grpId="1" nodeType="withEffect">
                                  <p:stCondLst>
                                    <p:cond delay="200"/>
                                  </p:stCondLst>
                                  <p:childTnLst>
                                    <p:animMotion origin="layout" path="M 1.25E-6 3.7037E-6 L -0.04766 -0.00186 " pathEditMode="relative" rAng="0" ptsTypes="AA">
                                      <p:cBhvr>
                                        <p:cTn id="13" dur="1000" spd="-100000" fill="hold"/>
                                        <p:tgtEl>
                                          <p:spTgt spid="41"/>
                                        </p:tgtEl>
                                        <p:attrNameLst>
                                          <p:attrName>ppt_x</p:attrName>
                                          <p:attrName>ppt_y</p:attrName>
                                        </p:attrNameLst>
                                      </p:cBhvr>
                                      <p:rCtr x="-2383" y="-93"/>
                                    </p:animMotion>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9"/>
                                        </p:tgtEl>
                                        <p:attrNameLst>
                                          <p:attrName>style.visibility</p:attrName>
                                        </p:attrNameLst>
                                      </p:cBhvr>
                                      <p:to>
                                        <p:strVal val="visible"/>
                                      </p:to>
                                    </p:set>
                                    <p:animEffect transition="in" filter="fade">
                                      <p:cBhvr>
                                        <p:cTn id="20" dur="1500"/>
                                        <p:tgtEl>
                                          <p:spTgt spid="259"/>
                                        </p:tgtEl>
                                      </p:cBhvr>
                                    </p:animEffect>
                                  </p:childTnLst>
                                </p:cTn>
                              </p:par>
                              <p:par>
                                <p:cTn id="21" presetID="42" presetClass="path" presetSubtype="0" decel="100000" fill="hold" grpId="1" nodeType="withEffect">
                                  <p:stCondLst>
                                    <p:cond delay="0"/>
                                  </p:stCondLst>
                                  <p:childTnLst>
                                    <p:animMotion origin="layout" path="M 1.875E-6 3.7037E-6 L 1.875E-6 0.05578 " pathEditMode="relative" rAng="0" ptsTypes="AA">
                                      <p:cBhvr>
                                        <p:cTn id="22" dur="1500" spd="-100000" fill="hold"/>
                                        <p:tgtEl>
                                          <p:spTgt spid="259"/>
                                        </p:tgtEl>
                                        <p:attrNameLst>
                                          <p:attrName>ppt_x</p:attrName>
                                          <p:attrName>ppt_y</p:attrName>
                                        </p:attrNameLst>
                                      </p:cBhvr>
                                      <p:rCtr x="0" y="2778"/>
                                    </p:animMotion>
                                  </p:childTnLst>
                                </p:cTn>
                              </p:par>
                              <p:par>
                                <p:cTn id="23" presetID="10" presetClass="entr" presetSubtype="0" fill="hold" grpId="0" nodeType="withEffect">
                                  <p:stCondLst>
                                    <p:cond delay="400"/>
                                  </p:stCondLst>
                                  <p:childTnLst>
                                    <p:set>
                                      <p:cBhvr>
                                        <p:cTn id="24" dur="1" fill="hold">
                                          <p:stCondLst>
                                            <p:cond delay="0"/>
                                          </p:stCondLst>
                                        </p:cTn>
                                        <p:tgtEl>
                                          <p:spTgt spid="260"/>
                                        </p:tgtEl>
                                        <p:attrNameLst>
                                          <p:attrName>style.visibility</p:attrName>
                                        </p:attrNameLst>
                                      </p:cBhvr>
                                      <p:to>
                                        <p:strVal val="visible"/>
                                      </p:to>
                                    </p:set>
                                    <p:animEffect transition="in" filter="fade">
                                      <p:cBhvr>
                                        <p:cTn id="25" dur="1500"/>
                                        <p:tgtEl>
                                          <p:spTgt spid="260"/>
                                        </p:tgtEl>
                                      </p:cBhvr>
                                    </p:animEffect>
                                  </p:childTnLst>
                                </p:cTn>
                              </p:par>
                              <p:par>
                                <p:cTn id="26" presetID="42" presetClass="path" presetSubtype="0" decel="100000" fill="hold" grpId="1" nodeType="withEffect">
                                  <p:stCondLst>
                                    <p:cond delay="400"/>
                                  </p:stCondLst>
                                  <p:childTnLst>
                                    <p:animMotion origin="layout" path="M -1.04167E-6 -1.11111E-6 L -1.04167E-6 0.05579 " pathEditMode="relative" rAng="0" ptsTypes="AA">
                                      <p:cBhvr>
                                        <p:cTn id="27" dur="1500" spd="-100000" fill="hold"/>
                                        <p:tgtEl>
                                          <p:spTgt spid="260"/>
                                        </p:tgtEl>
                                        <p:attrNameLst>
                                          <p:attrName>ppt_x</p:attrName>
                                          <p:attrName>ppt_y</p:attrName>
                                        </p:attrNameLst>
                                      </p:cBhvr>
                                      <p:rCtr x="0" y="2778"/>
                                    </p:animMotion>
                                  </p:childTnLst>
                                </p:cTn>
                              </p:par>
                              <p:par>
                                <p:cTn id="28" presetID="10" presetClass="entr" presetSubtype="0" fill="hold" grpId="0" nodeType="withEffect">
                                  <p:stCondLst>
                                    <p:cond delay="300"/>
                                  </p:stCondLst>
                                  <p:childTnLst>
                                    <p:set>
                                      <p:cBhvr>
                                        <p:cTn id="29" dur="1" fill="hold">
                                          <p:stCondLst>
                                            <p:cond delay="0"/>
                                          </p:stCondLst>
                                        </p:cTn>
                                        <p:tgtEl>
                                          <p:spTgt spid="262"/>
                                        </p:tgtEl>
                                        <p:attrNameLst>
                                          <p:attrName>style.visibility</p:attrName>
                                        </p:attrNameLst>
                                      </p:cBhvr>
                                      <p:to>
                                        <p:strVal val="visible"/>
                                      </p:to>
                                    </p:set>
                                    <p:animEffect transition="in" filter="fade">
                                      <p:cBhvr>
                                        <p:cTn id="30" dur="1500"/>
                                        <p:tgtEl>
                                          <p:spTgt spid="262"/>
                                        </p:tgtEl>
                                      </p:cBhvr>
                                    </p:animEffect>
                                  </p:childTnLst>
                                </p:cTn>
                              </p:par>
                              <p:par>
                                <p:cTn id="31" presetID="42" presetClass="path" presetSubtype="0" decel="100000" fill="hold" grpId="1" nodeType="withEffect">
                                  <p:stCondLst>
                                    <p:cond delay="300"/>
                                  </p:stCondLst>
                                  <p:childTnLst>
                                    <p:animMotion origin="layout" path="M -3.33333E-6 3.7037E-6 L -3.33333E-6 0.05578 " pathEditMode="relative" rAng="0" ptsTypes="AA">
                                      <p:cBhvr>
                                        <p:cTn id="32" dur="1500" spd="-100000" fill="hold"/>
                                        <p:tgtEl>
                                          <p:spTgt spid="262"/>
                                        </p:tgtEl>
                                        <p:attrNameLst>
                                          <p:attrName>ppt_x</p:attrName>
                                          <p:attrName>ppt_y</p:attrName>
                                        </p:attrNameLst>
                                      </p:cBhvr>
                                      <p:rCtr x="0" y="2778"/>
                                    </p:animMotion>
                                  </p:childTnLst>
                                </p:cTn>
                              </p:par>
                              <p:par>
                                <p:cTn id="33" presetID="10" presetClass="entr" presetSubtype="0" fill="hold" grpId="0" nodeType="withEffect">
                                  <p:stCondLst>
                                    <p:cond delay="100"/>
                                  </p:stCondLst>
                                  <p:childTnLst>
                                    <p:set>
                                      <p:cBhvr>
                                        <p:cTn id="34" dur="1" fill="hold">
                                          <p:stCondLst>
                                            <p:cond delay="0"/>
                                          </p:stCondLst>
                                        </p:cTn>
                                        <p:tgtEl>
                                          <p:spTgt spid="281"/>
                                        </p:tgtEl>
                                        <p:attrNameLst>
                                          <p:attrName>style.visibility</p:attrName>
                                        </p:attrNameLst>
                                      </p:cBhvr>
                                      <p:to>
                                        <p:strVal val="visible"/>
                                      </p:to>
                                    </p:set>
                                    <p:animEffect transition="in" filter="fade">
                                      <p:cBhvr>
                                        <p:cTn id="35" dur="1500"/>
                                        <p:tgtEl>
                                          <p:spTgt spid="281"/>
                                        </p:tgtEl>
                                      </p:cBhvr>
                                    </p:animEffect>
                                  </p:childTnLst>
                                </p:cTn>
                              </p:par>
                              <p:par>
                                <p:cTn id="36" presetID="42" presetClass="path" presetSubtype="0" decel="100000" fill="hold" grpId="1" nodeType="withEffect">
                                  <p:stCondLst>
                                    <p:cond delay="100"/>
                                  </p:stCondLst>
                                  <p:childTnLst>
                                    <p:animMotion origin="layout" path="M 3.75E-6 3.7037E-7 L 3.75E-6 0.05579 " pathEditMode="relative" rAng="0" ptsTypes="AA">
                                      <p:cBhvr>
                                        <p:cTn id="37" dur="1500" spd="-100000" fill="hold"/>
                                        <p:tgtEl>
                                          <p:spTgt spid="281"/>
                                        </p:tgtEl>
                                        <p:attrNameLst>
                                          <p:attrName>ppt_x</p:attrName>
                                          <p:attrName>ppt_y</p:attrName>
                                        </p:attrNameLst>
                                      </p:cBhvr>
                                      <p:rCtr x="0" y="2778"/>
                                    </p:animMotion>
                                  </p:childTnLst>
                                </p:cTn>
                              </p:par>
                              <p:par>
                                <p:cTn id="38" presetID="10" presetClass="entr" presetSubtype="0" fill="hold" grpId="0" nodeType="withEffect">
                                  <p:stCondLst>
                                    <p:cond delay="200"/>
                                  </p:stCondLst>
                                  <p:childTnLst>
                                    <p:set>
                                      <p:cBhvr>
                                        <p:cTn id="39" dur="1" fill="hold">
                                          <p:stCondLst>
                                            <p:cond delay="0"/>
                                          </p:stCondLst>
                                        </p:cTn>
                                        <p:tgtEl>
                                          <p:spTgt spid="282"/>
                                        </p:tgtEl>
                                        <p:attrNameLst>
                                          <p:attrName>style.visibility</p:attrName>
                                        </p:attrNameLst>
                                      </p:cBhvr>
                                      <p:to>
                                        <p:strVal val="visible"/>
                                      </p:to>
                                    </p:set>
                                    <p:animEffect transition="in" filter="fade">
                                      <p:cBhvr>
                                        <p:cTn id="40" dur="1500"/>
                                        <p:tgtEl>
                                          <p:spTgt spid="282"/>
                                        </p:tgtEl>
                                      </p:cBhvr>
                                    </p:animEffect>
                                  </p:childTnLst>
                                </p:cTn>
                              </p:par>
                              <p:par>
                                <p:cTn id="41" presetID="42" presetClass="path" presetSubtype="0" decel="100000" fill="hold" grpId="1" nodeType="withEffect">
                                  <p:stCondLst>
                                    <p:cond delay="200"/>
                                  </p:stCondLst>
                                  <p:childTnLst>
                                    <p:animMotion origin="layout" path="M 4.58333E-6 -2.96296E-6 L 4.58333E-6 0.05579 " pathEditMode="relative" rAng="0" ptsTypes="AA">
                                      <p:cBhvr>
                                        <p:cTn id="42" dur="1500" spd="-100000" fill="hold"/>
                                        <p:tgtEl>
                                          <p:spTgt spid="282"/>
                                        </p:tgtEl>
                                        <p:attrNameLst>
                                          <p:attrName>ppt_x</p:attrName>
                                          <p:attrName>ppt_y</p:attrName>
                                        </p:attrNameLst>
                                      </p:cBhvr>
                                      <p:rCtr x="0" y="2778"/>
                                    </p:animMotion>
                                  </p:childTnLst>
                                </p:cTn>
                              </p:par>
                              <p:par>
                                <p:cTn id="43" presetID="1" presetClass="entr" presetSubtype="0" fill="hold" grpId="0" nodeType="withEffect">
                                  <p:stCondLst>
                                    <p:cond delay="1000"/>
                                  </p:stCondLst>
                                  <p:childTnLst>
                                    <p:set>
                                      <p:cBhvr>
                                        <p:cTn id="44" dur="1" fill="hold">
                                          <p:stCondLst>
                                            <p:cond delay="499"/>
                                          </p:stCondLst>
                                        </p:cTn>
                                        <p:tgtEl>
                                          <p:spTgt spid="59"/>
                                        </p:tgtEl>
                                        <p:attrNameLst>
                                          <p:attrName>style.visibility</p:attrName>
                                        </p:attrNameLst>
                                      </p:cBhvr>
                                      <p:to>
                                        <p:strVal val="visible"/>
                                      </p:to>
                                    </p:set>
                                  </p:childTnLst>
                                </p:cTn>
                              </p:par>
                              <p:par>
                                <p:cTn id="45" presetID="6" presetClass="emph" presetSubtype="0" accel="100000" autoRev="1" fill="hold" grpId="1" nodeType="withEffect">
                                  <p:stCondLst>
                                    <p:cond delay="1000"/>
                                  </p:stCondLst>
                                  <p:childTnLst>
                                    <p:animScale>
                                      <p:cBhvr>
                                        <p:cTn id="46" dur="500" fill="hold"/>
                                        <p:tgtEl>
                                          <p:spTgt spid="59"/>
                                        </p:tgtEl>
                                      </p:cBhvr>
                                      <p:by x="0" y="0"/>
                                    </p:animScale>
                                  </p:childTnLst>
                                </p:cTn>
                              </p:par>
                              <p:par>
                                <p:cTn id="47" presetID="1" presetClass="entr" presetSubtype="0" fill="hold" grpId="0" nodeType="withEffect">
                                  <p:stCondLst>
                                    <p:cond delay="1250"/>
                                  </p:stCondLst>
                                  <p:childTnLst>
                                    <p:set>
                                      <p:cBhvr>
                                        <p:cTn id="48" dur="1" fill="hold">
                                          <p:stCondLst>
                                            <p:cond delay="499"/>
                                          </p:stCondLst>
                                        </p:cTn>
                                        <p:tgtEl>
                                          <p:spTgt spid="58"/>
                                        </p:tgtEl>
                                        <p:attrNameLst>
                                          <p:attrName>style.visibility</p:attrName>
                                        </p:attrNameLst>
                                      </p:cBhvr>
                                      <p:to>
                                        <p:strVal val="visible"/>
                                      </p:to>
                                    </p:set>
                                  </p:childTnLst>
                                </p:cTn>
                              </p:par>
                              <p:par>
                                <p:cTn id="49" presetID="6" presetClass="emph" presetSubtype="0" accel="100000" autoRev="1" fill="hold" grpId="1" nodeType="withEffect">
                                  <p:stCondLst>
                                    <p:cond delay="1250"/>
                                  </p:stCondLst>
                                  <p:childTnLst>
                                    <p:animScale>
                                      <p:cBhvr>
                                        <p:cTn id="50" dur="500" fill="hold"/>
                                        <p:tgtEl>
                                          <p:spTgt spid="58"/>
                                        </p:tgtEl>
                                      </p:cBhvr>
                                      <p:by x="0" y="0"/>
                                    </p:animScale>
                                  </p:childTnLst>
                                </p:cTn>
                              </p:par>
                              <p:par>
                                <p:cTn id="51" presetID="1" presetClass="entr" presetSubtype="0" fill="hold" grpId="0" nodeType="withEffect">
                                  <p:stCondLst>
                                    <p:cond delay="1100"/>
                                  </p:stCondLst>
                                  <p:childTnLst>
                                    <p:set>
                                      <p:cBhvr>
                                        <p:cTn id="52" dur="1" fill="hold">
                                          <p:stCondLst>
                                            <p:cond delay="499"/>
                                          </p:stCondLst>
                                        </p:cTn>
                                        <p:tgtEl>
                                          <p:spTgt spid="56"/>
                                        </p:tgtEl>
                                        <p:attrNameLst>
                                          <p:attrName>style.visibility</p:attrName>
                                        </p:attrNameLst>
                                      </p:cBhvr>
                                      <p:to>
                                        <p:strVal val="visible"/>
                                      </p:to>
                                    </p:set>
                                  </p:childTnLst>
                                </p:cTn>
                              </p:par>
                              <p:par>
                                <p:cTn id="53" presetID="6" presetClass="emph" presetSubtype="0" accel="100000" autoRev="1" fill="hold" grpId="1" nodeType="withEffect">
                                  <p:stCondLst>
                                    <p:cond delay="1100"/>
                                  </p:stCondLst>
                                  <p:childTnLst>
                                    <p:animScale>
                                      <p:cBhvr>
                                        <p:cTn id="54" dur="500" fill="hold"/>
                                        <p:tgtEl>
                                          <p:spTgt spid="56"/>
                                        </p:tgtEl>
                                      </p:cBhvr>
                                      <p:by x="0" y="0"/>
                                    </p:animScale>
                                  </p:childTnLst>
                                </p:cTn>
                              </p:par>
                              <p:par>
                                <p:cTn id="55" presetID="1" presetClass="entr" presetSubtype="0" fill="hold" grpId="0" nodeType="withEffect">
                                  <p:stCondLst>
                                    <p:cond delay="1050"/>
                                  </p:stCondLst>
                                  <p:childTnLst>
                                    <p:set>
                                      <p:cBhvr>
                                        <p:cTn id="56" dur="1" fill="hold">
                                          <p:stCondLst>
                                            <p:cond delay="499"/>
                                          </p:stCondLst>
                                        </p:cTn>
                                        <p:tgtEl>
                                          <p:spTgt spid="51"/>
                                        </p:tgtEl>
                                        <p:attrNameLst>
                                          <p:attrName>style.visibility</p:attrName>
                                        </p:attrNameLst>
                                      </p:cBhvr>
                                      <p:to>
                                        <p:strVal val="visible"/>
                                      </p:to>
                                    </p:set>
                                  </p:childTnLst>
                                </p:cTn>
                              </p:par>
                              <p:par>
                                <p:cTn id="57" presetID="6" presetClass="emph" presetSubtype="0" accel="100000" autoRev="1" fill="hold" grpId="1" nodeType="withEffect">
                                  <p:stCondLst>
                                    <p:cond delay="1050"/>
                                  </p:stCondLst>
                                  <p:childTnLst>
                                    <p:animScale>
                                      <p:cBhvr>
                                        <p:cTn id="58" dur="500" fill="hold"/>
                                        <p:tgtEl>
                                          <p:spTgt spid="51"/>
                                        </p:tgtEl>
                                      </p:cBhvr>
                                      <p:by x="0" y="0"/>
                                    </p:animScale>
                                  </p:childTnLst>
                                </p:cTn>
                              </p:par>
                              <p:par>
                                <p:cTn id="59" presetID="1" presetClass="entr" presetSubtype="0" fill="hold" grpId="0" nodeType="withEffect">
                                  <p:stCondLst>
                                    <p:cond delay="1150"/>
                                  </p:stCondLst>
                                  <p:childTnLst>
                                    <p:set>
                                      <p:cBhvr>
                                        <p:cTn id="60" dur="1" fill="hold">
                                          <p:stCondLst>
                                            <p:cond delay="499"/>
                                          </p:stCondLst>
                                        </p:cTn>
                                        <p:tgtEl>
                                          <p:spTgt spid="50"/>
                                        </p:tgtEl>
                                        <p:attrNameLst>
                                          <p:attrName>style.visibility</p:attrName>
                                        </p:attrNameLst>
                                      </p:cBhvr>
                                      <p:to>
                                        <p:strVal val="visible"/>
                                      </p:to>
                                    </p:set>
                                  </p:childTnLst>
                                </p:cTn>
                              </p:par>
                              <p:par>
                                <p:cTn id="61" presetID="6" presetClass="emph" presetSubtype="0" accel="100000" autoRev="1" fill="hold" grpId="1" nodeType="withEffect">
                                  <p:stCondLst>
                                    <p:cond delay="1150"/>
                                  </p:stCondLst>
                                  <p:childTnLst>
                                    <p:animScale>
                                      <p:cBhvr>
                                        <p:cTn id="62" dur="500" fill="hold"/>
                                        <p:tgtEl>
                                          <p:spTgt spid="50"/>
                                        </p:tgtEl>
                                      </p:cBhvr>
                                      <p:by x="0" y="0"/>
                                    </p:animScale>
                                  </p:childTnLst>
                                </p:cTn>
                              </p:par>
                              <p:par>
                                <p:cTn id="63" presetID="1" presetClass="entr" presetSubtype="0" fill="hold" grpId="0" nodeType="withEffect">
                                  <p:stCondLst>
                                    <p:cond delay="1200"/>
                                  </p:stCondLst>
                                  <p:childTnLst>
                                    <p:set>
                                      <p:cBhvr>
                                        <p:cTn id="64" dur="1" fill="hold">
                                          <p:stCondLst>
                                            <p:cond delay="499"/>
                                          </p:stCondLst>
                                        </p:cTn>
                                        <p:tgtEl>
                                          <p:spTgt spid="60"/>
                                        </p:tgtEl>
                                        <p:attrNameLst>
                                          <p:attrName>style.visibility</p:attrName>
                                        </p:attrNameLst>
                                      </p:cBhvr>
                                      <p:to>
                                        <p:strVal val="visible"/>
                                      </p:to>
                                    </p:set>
                                  </p:childTnLst>
                                </p:cTn>
                              </p:par>
                              <p:par>
                                <p:cTn id="65" presetID="6" presetClass="emph" presetSubtype="0" accel="100000" autoRev="1" fill="hold" grpId="1" nodeType="withEffect">
                                  <p:stCondLst>
                                    <p:cond delay="1200"/>
                                  </p:stCondLst>
                                  <p:childTnLst>
                                    <p:animScale>
                                      <p:cBhvr>
                                        <p:cTn id="66" dur="500" fill="hold"/>
                                        <p:tgtEl>
                                          <p:spTgt spid="60"/>
                                        </p:tgtEl>
                                      </p:cBhvr>
                                      <p:by x="0" y="0"/>
                                    </p:animScale>
                                  </p:childTnLst>
                                </p:cTn>
                              </p:par>
                              <p:par>
                                <p:cTn id="67" presetID="10" presetClass="entr" presetSubtype="0" fill="hold" nodeType="withEffect">
                                  <p:stCondLst>
                                    <p:cond delay="5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500"/>
                                        <p:tgtEl>
                                          <p:spTgt spid="17"/>
                                        </p:tgtEl>
                                      </p:cBhvr>
                                    </p:animEffect>
                                  </p:childTnLst>
                                </p:cTn>
                              </p:par>
                              <p:par>
                                <p:cTn id="70" presetID="42" presetClass="path" presetSubtype="0" decel="100000" fill="hold" nodeType="withEffect">
                                  <p:stCondLst>
                                    <p:cond delay="50"/>
                                  </p:stCondLst>
                                  <p:childTnLst>
                                    <p:animMotion origin="layout" path="M 4.375E-6 -2.96296E-6 L 4.375E-6 0.05579 " pathEditMode="relative" rAng="0" ptsTypes="AA">
                                      <p:cBhvr>
                                        <p:cTn id="71" dur="1500" spd="-100000" fill="hold"/>
                                        <p:tgtEl>
                                          <p:spTgt spid="17"/>
                                        </p:tgtEl>
                                        <p:attrNameLst>
                                          <p:attrName>ppt_x</p:attrName>
                                          <p:attrName>ppt_y</p:attrName>
                                        </p:attrNameLst>
                                      </p:cBhvr>
                                      <p:rCtr x="0" y="2778"/>
                                    </p:animMotion>
                                  </p:childTnLst>
                                </p:cTn>
                              </p:par>
                              <p:par>
                                <p:cTn id="72" presetID="10" presetClass="entr" presetSubtype="0" fill="hold" nodeType="withEffect">
                                  <p:stCondLst>
                                    <p:cond delay="250"/>
                                  </p:stCondLst>
                                  <p:childTnLst>
                                    <p:set>
                                      <p:cBhvr>
                                        <p:cTn id="73" dur="1" fill="hold">
                                          <p:stCondLst>
                                            <p:cond delay="0"/>
                                          </p:stCondLst>
                                        </p:cTn>
                                        <p:tgtEl>
                                          <p:spTgt spid="224"/>
                                        </p:tgtEl>
                                        <p:attrNameLst>
                                          <p:attrName>style.visibility</p:attrName>
                                        </p:attrNameLst>
                                      </p:cBhvr>
                                      <p:to>
                                        <p:strVal val="visible"/>
                                      </p:to>
                                    </p:set>
                                    <p:animEffect transition="in" filter="fade">
                                      <p:cBhvr>
                                        <p:cTn id="74" dur="1500"/>
                                        <p:tgtEl>
                                          <p:spTgt spid="224"/>
                                        </p:tgtEl>
                                      </p:cBhvr>
                                    </p:animEffect>
                                  </p:childTnLst>
                                </p:cTn>
                              </p:par>
                              <p:par>
                                <p:cTn id="75" presetID="42" presetClass="path" presetSubtype="0" decel="100000" fill="hold" nodeType="withEffect">
                                  <p:stCondLst>
                                    <p:cond delay="250"/>
                                  </p:stCondLst>
                                  <p:childTnLst>
                                    <p:animMotion origin="layout" path="M 4.375E-6 3.7037E-7 L 4.375E-6 0.05579 " pathEditMode="relative" rAng="0" ptsTypes="AA">
                                      <p:cBhvr>
                                        <p:cTn id="76" dur="1500" spd="-100000" fill="hold"/>
                                        <p:tgtEl>
                                          <p:spTgt spid="224"/>
                                        </p:tgtEl>
                                        <p:attrNameLst>
                                          <p:attrName>ppt_x</p:attrName>
                                          <p:attrName>ppt_y</p:attrName>
                                        </p:attrNameLst>
                                      </p:cBhvr>
                                      <p:rCtr x="0" y="2778"/>
                                    </p:animMotion>
                                  </p:childTnLst>
                                </p:cTn>
                              </p:par>
                              <p:par>
                                <p:cTn id="77" presetID="10" presetClass="entr" presetSubtype="0" fill="hold" nodeType="withEffect">
                                  <p:stCondLst>
                                    <p:cond delay="350"/>
                                  </p:stCondLst>
                                  <p:childTnLst>
                                    <p:set>
                                      <p:cBhvr>
                                        <p:cTn id="78" dur="1" fill="hold">
                                          <p:stCondLst>
                                            <p:cond delay="0"/>
                                          </p:stCondLst>
                                        </p:cTn>
                                        <p:tgtEl>
                                          <p:spTgt spid="226"/>
                                        </p:tgtEl>
                                        <p:attrNameLst>
                                          <p:attrName>style.visibility</p:attrName>
                                        </p:attrNameLst>
                                      </p:cBhvr>
                                      <p:to>
                                        <p:strVal val="visible"/>
                                      </p:to>
                                    </p:set>
                                    <p:animEffect transition="in" filter="fade">
                                      <p:cBhvr>
                                        <p:cTn id="79" dur="1500"/>
                                        <p:tgtEl>
                                          <p:spTgt spid="226"/>
                                        </p:tgtEl>
                                      </p:cBhvr>
                                    </p:animEffect>
                                  </p:childTnLst>
                                </p:cTn>
                              </p:par>
                              <p:par>
                                <p:cTn id="80" presetID="42" presetClass="path" presetSubtype="0" decel="100000" fill="hold" nodeType="withEffect">
                                  <p:stCondLst>
                                    <p:cond delay="350"/>
                                  </p:stCondLst>
                                  <p:childTnLst>
                                    <p:animMotion origin="layout" path="M 4.375E-6 -4.44444E-6 L 4.375E-6 0.05579 " pathEditMode="relative" rAng="0" ptsTypes="AA">
                                      <p:cBhvr>
                                        <p:cTn id="81" dur="1500" spd="-100000" fill="hold"/>
                                        <p:tgtEl>
                                          <p:spTgt spid="226"/>
                                        </p:tgtEl>
                                        <p:attrNameLst>
                                          <p:attrName>ppt_x</p:attrName>
                                          <p:attrName>ppt_y</p:attrName>
                                        </p:attrNameLst>
                                      </p:cBhvr>
                                      <p:rCtr x="0" y="2778"/>
                                    </p:animMotion>
                                  </p:childTnLst>
                                </p:cTn>
                              </p:par>
                              <p:par>
                                <p:cTn id="82" presetID="10" presetClass="entr" presetSubtype="0" fill="hold" nodeType="withEffect">
                                  <p:stCondLst>
                                    <p:cond delay="150"/>
                                  </p:stCondLst>
                                  <p:childTnLst>
                                    <p:set>
                                      <p:cBhvr>
                                        <p:cTn id="83" dur="1" fill="hold">
                                          <p:stCondLst>
                                            <p:cond delay="0"/>
                                          </p:stCondLst>
                                        </p:cTn>
                                        <p:tgtEl>
                                          <p:spTgt spid="234"/>
                                        </p:tgtEl>
                                        <p:attrNameLst>
                                          <p:attrName>style.visibility</p:attrName>
                                        </p:attrNameLst>
                                      </p:cBhvr>
                                      <p:to>
                                        <p:strVal val="visible"/>
                                      </p:to>
                                    </p:set>
                                    <p:animEffect transition="in" filter="fade">
                                      <p:cBhvr>
                                        <p:cTn id="84" dur="1500"/>
                                        <p:tgtEl>
                                          <p:spTgt spid="234"/>
                                        </p:tgtEl>
                                      </p:cBhvr>
                                    </p:animEffect>
                                  </p:childTnLst>
                                </p:cTn>
                              </p:par>
                              <p:par>
                                <p:cTn id="85" presetID="42" presetClass="path" presetSubtype="0" decel="100000" fill="hold" nodeType="withEffect">
                                  <p:stCondLst>
                                    <p:cond delay="150"/>
                                  </p:stCondLst>
                                  <p:childTnLst>
                                    <p:animMotion origin="layout" path="M 4.375E-6 3.7037E-6 L 4.375E-6 0.05578 " pathEditMode="relative" rAng="0" ptsTypes="AA">
                                      <p:cBhvr>
                                        <p:cTn id="86" dur="1500" spd="-100000" fill="hold"/>
                                        <p:tgtEl>
                                          <p:spTgt spid="234"/>
                                        </p:tgtEl>
                                        <p:attrNameLst>
                                          <p:attrName>ppt_x</p:attrName>
                                          <p:attrName>ppt_y</p:attrName>
                                        </p:attrNameLst>
                                      </p:cBhvr>
                                      <p:rCtr x="0" y="2778"/>
                                    </p:animMotion>
                                  </p:childTnLst>
                                </p:cTn>
                              </p:par>
                              <p:par>
                                <p:cTn id="87" presetID="10" presetClass="entr" presetSubtype="0" fill="hold" grpId="0" nodeType="withEffect">
                                  <p:stCondLst>
                                    <p:cond delay="50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1000"/>
                                        <p:tgtEl>
                                          <p:spTgt spid="39"/>
                                        </p:tgtEl>
                                      </p:cBhvr>
                                    </p:animEffect>
                                  </p:childTnLst>
                                </p:cTn>
                              </p:par>
                              <p:par>
                                <p:cTn id="90" presetID="42" presetClass="path" presetSubtype="0" decel="100000" fill="hold" grpId="1" nodeType="withEffect">
                                  <p:stCondLst>
                                    <p:cond delay="500"/>
                                  </p:stCondLst>
                                  <p:childTnLst>
                                    <p:animMotion origin="layout" path="M 5E-6 3.7037E-6 L -0.02071 -0.0007 " pathEditMode="relative" rAng="0" ptsTypes="AA">
                                      <p:cBhvr>
                                        <p:cTn id="91" dur="1000" spd="-100000" fill="hold"/>
                                        <p:tgtEl>
                                          <p:spTgt spid="39"/>
                                        </p:tgtEl>
                                        <p:attrNameLst>
                                          <p:attrName>ppt_x</p:attrName>
                                          <p:attrName>ppt_y</p:attrName>
                                        </p:attrNameLst>
                                      </p:cBhvr>
                                      <p:rCtr x="-1042" y="-46"/>
                                    </p:animMotion>
                                  </p:childTnLst>
                                </p:cTn>
                              </p:par>
                              <p:par>
                                <p:cTn id="92" presetID="10" presetClass="entr" presetSubtype="0" fill="hold" grpId="0" nodeType="withEffect">
                                  <p:stCondLst>
                                    <p:cond delay="90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1000"/>
                                        <p:tgtEl>
                                          <p:spTgt spid="40"/>
                                        </p:tgtEl>
                                      </p:cBhvr>
                                    </p:animEffect>
                                  </p:childTnLst>
                                </p:cTn>
                              </p:par>
                              <p:par>
                                <p:cTn id="95" presetID="42" presetClass="path" presetSubtype="0" decel="100000" fill="hold" grpId="1" nodeType="withEffect">
                                  <p:stCondLst>
                                    <p:cond delay="900"/>
                                  </p:stCondLst>
                                  <p:childTnLst>
                                    <p:animMotion origin="layout" path="M 5E-6 -1.11111E-6 L -0.02071 -0.00069 " pathEditMode="relative" rAng="0" ptsTypes="AA">
                                      <p:cBhvr>
                                        <p:cTn id="96" dur="1000" spd="-100000" fill="hold"/>
                                        <p:tgtEl>
                                          <p:spTgt spid="40"/>
                                        </p:tgtEl>
                                        <p:attrNameLst>
                                          <p:attrName>ppt_x</p:attrName>
                                          <p:attrName>ppt_y</p:attrName>
                                        </p:attrNameLst>
                                      </p:cBhvr>
                                      <p:rCtr x="-1042" y="-46"/>
                                    </p:animMotion>
                                  </p:childTnLst>
                                </p:cTn>
                              </p:par>
                              <p:par>
                                <p:cTn id="97" presetID="10" presetClass="entr" presetSubtype="0" fill="hold" grpId="0" nodeType="withEffect">
                                  <p:stCondLst>
                                    <p:cond delay="800"/>
                                  </p:stCondLst>
                                  <p:childTnLst>
                                    <p:set>
                                      <p:cBhvr>
                                        <p:cTn id="98" dur="1" fill="hold">
                                          <p:stCondLst>
                                            <p:cond delay="0"/>
                                          </p:stCondLst>
                                        </p:cTn>
                                        <p:tgtEl>
                                          <p:spTgt spid="44"/>
                                        </p:tgtEl>
                                        <p:attrNameLst>
                                          <p:attrName>style.visibility</p:attrName>
                                        </p:attrNameLst>
                                      </p:cBhvr>
                                      <p:to>
                                        <p:strVal val="visible"/>
                                      </p:to>
                                    </p:set>
                                    <p:animEffect transition="in" filter="fade">
                                      <p:cBhvr>
                                        <p:cTn id="99" dur="1000"/>
                                        <p:tgtEl>
                                          <p:spTgt spid="44"/>
                                        </p:tgtEl>
                                      </p:cBhvr>
                                    </p:animEffect>
                                  </p:childTnLst>
                                </p:cTn>
                              </p:par>
                              <p:par>
                                <p:cTn id="100" presetID="42" presetClass="path" presetSubtype="0" decel="100000" fill="hold" grpId="1" nodeType="withEffect">
                                  <p:stCondLst>
                                    <p:cond delay="800"/>
                                  </p:stCondLst>
                                  <p:childTnLst>
                                    <p:animMotion origin="layout" path="M 5E-6 3.7037E-6 L -0.02071 -0.0007 " pathEditMode="relative" rAng="0" ptsTypes="AA">
                                      <p:cBhvr>
                                        <p:cTn id="101" dur="1000" spd="-100000" fill="hold"/>
                                        <p:tgtEl>
                                          <p:spTgt spid="44"/>
                                        </p:tgtEl>
                                        <p:attrNameLst>
                                          <p:attrName>ppt_x</p:attrName>
                                          <p:attrName>ppt_y</p:attrName>
                                        </p:attrNameLst>
                                      </p:cBhvr>
                                      <p:rCtr x="-1042" y="-46"/>
                                    </p:animMotion>
                                  </p:childTnLst>
                                </p:cTn>
                              </p:par>
                              <p:par>
                                <p:cTn id="102" presetID="10" presetClass="entr" presetSubtype="0" fill="hold" grpId="0" nodeType="withEffect">
                                  <p:stCondLst>
                                    <p:cond delay="600"/>
                                  </p:stCondLst>
                                  <p:childTnLst>
                                    <p:set>
                                      <p:cBhvr>
                                        <p:cTn id="103" dur="1" fill="hold">
                                          <p:stCondLst>
                                            <p:cond delay="0"/>
                                          </p:stCondLst>
                                        </p:cTn>
                                        <p:tgtEl>
                                          <p:spTgt spid="48"/>
                                        </p:tgtEl>
                                        <p:attrNameLst>
                                          <p:attrName>style.visibility</p:attrName>
                                        </p:attrNameLst>
                                      </p:cBhvr>
                                      <p:to>
                                        <p:strVal val="visible"/>
                                      </p:to>
                                    </p:set>
                                    <p:animEffect transition="in" filter="fade">
                                      <p:cBhvr>
                                        <p:cTn id="104" dur="1000"/>
                                        <p:tgtEl>
                                          <p:spTgt spid="48"/>
                                        </p:tgtEl>
                                      </p:cBhvr>
                                    </p:animEffect>
                                  </p:childTnLst>
                                </p:cTn>
                              </p:par>
                              <p:par>
                                <p:cTn id="105" presetID="42" presetClass="path" presetSubtype="0" decel="100000" fill="hold" grpId="1" nodeType="withEffect">
                                  <p:stCondLst>
                                    <p:cond delay="600"/>
                                  </p:stCondLst>
                                  <p:childTnLst>
                                    <p:animMotion origin="layout" path="M 5E-6 3.7037E-7 L -0.02071 -0.00069 " pathEditMode="relative" rAng="0" ptsTypes="AA">
                                      <p:cBhvr>
                                        <p:cTn id="106" dur="1000" spd="-100000" fill="hold"/>
                                        <p:tgtEl>
                                          <p:spTgt spid="48"/>
                                        </p:tgtEl>
                                        <p:attrNameLst>
                                          <p:attrName>ppt_x</p:attrName>
                                          <p:attrName>ppt_y</p:attrName>
                                        </p:attrNameLst>
                                      </p:cBhvr>
                                      <p:rCtr x="-1042" y="-46"/>
                                    </p:animMotion>
                                  </p:childTnLst>
                                </p:cTn>
                              </p:par>
                              <p:par>
                                <p:cTn id="107" presetID="10" presetClass="entr" presetSubtype="0" fill="hold" grpId="0" nodeType="withEffect">
                                  <p:stCondLst>
                                    <p:cond delay="700"/>
                                  </p:stCondLst>
                                  <p:childTnLst>
                                    <p:set>
                                      <p:cBhvr>
                                        <p:cTn id="108" dur="1" fill="hold">
                                          <p:stCondLst>
                                            <p:cond delay="0"/>
                                          </p:stCondLst>
                                        </p:cTn>
                                        <p:tgtEl>
                                          <p:spTgt spid="49"/>
                                        </p:tgtEl>
                                        <p:attrNameLst>
                                          <p:attrName>style.visibility</p:attrName>
                                        </p:attrNameLst>
                                      </p:cBhvr>
                                      <p:to>
                                        <p:strVal val="visible"/>
                                      </p:to>
                                    </p:set>
                                    <p:animEffect transition="in" filter="fade">
                                      <p:cBhvr>
                                        <p:cTn id="109" dur="1000"/>
                                        <p:tgtEl>
                                          <p:spTgt spid="49"/>
                                        </p:tgtEl>
                                      </p:cBhvr>
                                    </p:animEffect>
                                  </p:childTnLst>
                                </p:cTn>
                              </p:par>
                              <p:par>
                                <p:cTn id="110" presetID="42" presetClass="path" presetSubtype="0" decel="100000" fill="hold" grpId="1" nodeType="withEffect">
                                  <p:stCondLst>
                                    <p:cond delay="700"/>
                                  </p:stCondLst>
                                  <p:childTnLst>
                                    <p:animMotion origin="layout" path="M 5E-6 -2.96296E-6 L -0.02071 -0.00069 " pathEditMode="relative" rAng="0" ptsTypes="AA">
                                      <p:cBhvr>
                                        <p:cTn id="111" dur="1000" spd="-100000" fill="hold"/>
                                        <p:tgtEl>
                                          <p:spTgt spid="49"/>
                                        </p:tgtEl>
                                        <p:attrNameLst>
                                          <p:attrName>ppt_x</p:attrName>
                                          <p:attrName>ppt_y</p:attrName>
                                        </p:attrNameLst>
                                      </p:cBhvr>
                                      <p:rCtr x="-104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50" grpId="0" animBg="1"/>
      <p:bldP spid="50" grpId="1" animBg="1"/>
      <p:bldP spid="51" grpId="0" animBg="1"/>
      <p:bldP spid="51" grpId="1" animBg="1"/>
      <p:bldP spid="56" grpId="0" animBg="1"/>
      <p:bldP spid="56" grpId="1" animBg="1"/>
      <p:bldP spid="58" grpId="0" animBg="1"/>
      <p:bldP spid="58" grpId="1" animBg="1"/>
      <p:bldP spid="59" grpId="0" animBg="1"/>
      <p:bldP spid="59" grpId="1" animBg="1"/>
      <p:bldP spid="281" grpId="0"/>
      <p:bldP spid="281" grpId="1"/>
      <p:bldP spid="282" grpId="0"/>
      <p:bldP spid="282" grpId="1"/>
      <p:bldP spid="41" grpId="0"/>
      <p:bldP spid="41" grpId="1"/>
      <p:bldP spid="64" grpId="0" animBg="1"/>
      <p:bldP spid="259" grpId="0"/>
      <p:bldP spid="259" grpId="1"/>
      <p:bldP spid="260" grpId="0"/>
      <p:bldP spid="260" grpId="1"/>
      <p:bldP spid="262" grpId="0"/>
      <p:bldP spid="262" grpId="1"/>
      <p:bldP spid="39" grpId="0" animBg="1"/>
      <p:bldP spid="39" grpId="1" animBg="1"/>
      <p:bldP spid="40" grpId="0" animBg="1"/>
      <p:bldP spid="40" grpId="1" animBg="1"/>
      <p:bldP spid="44" grpId="0" animBg="1"/>
      <p:bldP spid="44" grpId="1" animBg="1"/>
      <p:bldP spid="48" grpId="0" animBg="1"/>
      <p:bldP spid="48" grpId="1" animBg="1"/>
      <p:bldP spid="49" grpId="0" animBg="1"/>
      <p:bldP spid="49" grpId="1" animBg="1"/>
    </p:bldLst>
  </p:timing>
</p:sld>
</file>

<file path=ppt/theme/theme1.xml><?xml version="1.0" encoding="utf-8"?>
<a:theme xmlns:a="http://schemas.openxmlformats.org/drawingml/2006/main" name="Enerjisa">
  <a:themeElements>
    <a:clrScheme name="ENERJISA">
      <a:dk1>
        <a:srgbClr val="000000"/>
      </a:dk1>
      <a:lt1>
        <a:srgbClr val="FFFFFF"/>
      </a:lt1>
      <a:dk2>
        <a:srgbClr val="FFFB00"/>
      </a:dk2>
      <a:lt2>
        <a:srgbClr val="FFA300"/>
      </a:lt2>
      <a:accent1>
        <a:srgbClr val="00888A"/>
      </a:accent1>
      <a:accent2>
        <a:srgbClr val="45A789"/>
      </a:accent2>
      <a:accent3>
        <a:srgbClr val="93BC4F"/>
      </a:accent3>
      <a:accent4>
        <a:srgbClr val="D7DF23"/>
      </a:accent4>
      <a:accent5>
        <a:srgbClr val="F3C522"/>
      </a:accent5>
      <a:accent6>
        <a:srgbClr val="24C6D0"/>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lumMod val="85000"/>
              <a:lumOff val="1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latin typeface="Praxis Com" pitchFamily="2" charset="77"/>
          </a:defRPr>
        </a:defPPr>
      </a:lstStyle>
    </a:txDef>
  </a:objectDefaults>
  <a:extraClrSchemeLst/>
  <a:extLst>
    <a:ext uri="{05A4C25C-085E-4340-85A3-A5531E510DB2}">
      <thm15:themeFamily xmlns:thm15="http://schemas.microsoft.com/office/thememl/2012/main" name="Enerjisa" id="{34568B0C-E18E-6E43-999D-2576DA2F719B}" vid="{764E53E1-B55E-8246-A4F1-C9FFFA1B23AF}"/>
    </a:ext>
  </a:extLst>
</a:theme>
</file>

<file path=ppt/theme/theme2.xml><?xml version="1.0" encoding="utf-8"?>
<a:theme xmlns:a="http://schemas.openxmlformats.org/drawingml/2006/main" name="1_Enerjisa">
  <a:themeElements>
    <a:clrScheme name="ENERJISA">
      <a:dk1>
        <a:srgbClr val="000000"/>
      </a:dk1>
      <a:lt1>
        <a:srgbClr val="FFFFFF"/>
      </a:lt1>
      <a:dk2>
        <a:srgbClr val="FFFB00"/>
      </a:dk2>
      <a:lt2>
        <a:srgbClr val="FFA300"/>
      </a:lt2>
      <a:accent1>
        <a:srgbClr val="00888A"/>
      </a:accent1>
      <a:accent2>
        <a:srgbClr val="45A789"/>
      </a:accent2>
      <a:accent3>
        <a:srgbClr val="93BC4F"/>
      </a:accent3>
      <a:accent4>
        <a:srgbClr val="D7DF23"/>
      </a:accent4>
      <a:accent5>
        <a:srgbClr val="F3C522"/>
      </a:accent5>
      <a:accent6>
        <a:srgbClr val="24C6D0"/>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lumMod val="85000"/>
              <a:lumOff val="1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latin typeface="Praxis Com" pitchFamily="2" charset="77"/>
          </a:defRPr>
        </a:defPPr>
      </a:lstStyle>
    </a:txDef>
  </a:objectDefaults>
  <a:extraClrSchemeLst/>
  <a:extLst>
    <a:ext uri="{05A4C25C-085E-4340-85A3-A5531E510DB2}">
      <thm15:themeFamily xmlns:thm15="http://schemas.microsoft.com/office/thememl/2012/main" name="Enerjisa" id="{34568B0C-E18E-6E43-999D-2576DA2F719B}" vid="{764E53E1-B55E-8246-A4F1-C9FFFA1B23AF}"/>
    </a:ext>
  </a:extLst>
</a:theme>
</file>

<file path=ppt/theme/theme3.xml><?xml version="1.0" encoding="utf-8"?>
<a:theme xmlns:a="http://schemas.openxmlformats.org/drawingml/2006/main" name="2_Enerjisa">
  <a:themeElements>
    <a:clrScheme name="ENERJISA">
      <a:dk1>
        <a:srgbClr val="000000"/>
      </a:dk1>
      <a:lt1>
        <a:srgbClr val="FFFFFF"/>
      </a:lt1>
      <a:dk2>
        <a:srgbClr val="FFFB00"/>
      </a:dk2>
      <a:lt2>
        <a:srgbClr val="FFA300"/>
      </a:lt2>
      <a:accent1>
        <a:srgbClr val="00888A"/>
      </a:accent1>
      <a:accent2>
        <a:srgbClr val="45A789"/>
      </a:accent2>
      <a:accent3>
        <a:srgbClr val="93BC4F"/>
      </a:accent3>
      <a:accent4>
        <a:srgbClr val="D7DF23"/>
      </a:accent4>
      <a:accent5>
        <a:srgbClr val="F3C522"/>
      </a:accent5>
      <a:accent6>
        <a:srgbClr val="24C6D0"/>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latin typeface="Praxis Com" pitchFamily="2" charset="77"/>
          </a:defRPr>
        </a:defPPr>
      </a:lstStyle>
    </a:txDef>
  </a:objectDefaults>
  <a:extraClrSchemeLst/>
  <a:extLst>
    <a:ext uri="{05A4C25C-085E-4340-85A3-A5531E510DB2}">
      <thm15:themeFamily xmlns:thm15="http://schemas.microsoft.com/office/thememl/2012/main" name="Enerjisa" id="{34568B0C-E18E-6E43-999D-2576DA2F719B}" vid="{764E53E1-B55E-8246-A4F1-C9FFFA1B23AF}"/>
    </a:ext>
  </a:extLst>
</a:theme>
</file>

<file path=ppt/theme/theme4.xml><?xml version="1.0" encoding="utf-8"?>
<a:theme xmlns:a="http://schemas.openxmlformats.org/drawingml/2006/main" name="Sablon">
  <a:themeElements>
    <a:clrScheme name="ENERJISA">
      <a:dk1>
        <a:srgbClr val="000000"/>
      </a:dk1>
      <a:lt1>
        <a:srgbClr val="FFFFFF"/>
      </a:lt1>
      <a:dk2>
        <a:srgbClr val="FFFB00"/>
      </a:dk2>
      <a:lt2>
        <a:srgbClr val="FFA300"/>
      </a:lt2>
      <a:accent1>
        <a:srgbClr val="00888A"/>
      </a:accent1>
      <a:accent2>
        <a:srgbClr val="45A789"/>
      </a:accent2>
      <a:accent3>
        <a:srgbClr val="93BC4F"/>
      </a:accent3>
      <a:accent4>
        <a:srgbClr val="D7DF23"/>
      </a:accent4>
      <a:accent5>
        <a:srgbClr val="F3C522"/>
      </a:accent5>
      <a:accent6>
        <a:srgbClr val="24C6D0"/>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Enerjisa</Template>
  <TotalTime>16922</TotalTime>
  <Words>2730</Words>
  <Application>Microsoft Office PowerPoint</Application>
  <PresentationFormat>Widescreen</PresentationFormat>
  <Paragraphs>836</Paragraphs>
  <Slides>37</Slides>
  <Notes>32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37</vt:i4>
      </vt:variant>
    </vt:vector>
  </HeadingPairs>
  <TitlesOfParts>
    <vt:vector size="50" baseType="lpstr">
      <vt:lpstr>Arial</vt:lpstr>
      <vt:lpstr>Calibri</vt:lpstr>
      <vt:lpstr>Franklin Gothic Medium</vt:lpstr>
      <vt:lpstr>Microsoft Sans Serif</vt:lpstr>
      <vt:lpstr>Open Sans</vt:lpstr>
      <vt:lpstr>Praxis Com Semibold</vt:lpstr>
      <vt:lpstr>Times New Roman</vt:lpstr>
      <vt:lpstr>Verdana</vt:lpstr>
      <vt:lpstr>Verdana</vt:lpstr>
      <vt:lpstr>Enerjisa</vt:lpstr>
      <vt:lpstr>1_Enerjisa</vt:lpstr>
      <vt:lpstr>2_Enerjisa</vt:lpstr>
      <vt:lpstr>Sablon</vt:lpstr>
      <vt:lpstr>Sanayide Enerji Verimliliği Seminerleri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I4886p293727nO8</cp:keywords>
  <cp:lastModifiedBy>Cengiz OREN</cp:lastModifiedBy>
  <cp:revision>2975</cp:revision>
  <cp:lastPrinted>2019-02-09T19:24:13Z</cp:lastPrinted>
  <dcterms:created xsi:type="dcterms:W3CDTF">2019-02-09T19:23:12Z</dcterms:created>
  <dcterms:modified xsi:type="dcterms:W3CDTF">2021-09-28T09:09:18Z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8eb6f7c5-4969-4538-b877-3933fba50a0f</vt:lpwstr>
  </property>
  <property fmtid="{D5CDD505-2E9C-101B-9397-08002B2CF9AE}" pid="3" name="FirstClassifierName">
    <vt:lpwstr>Pelin ARSLAN</vt:lpwstr>
  </property>
  <property fmtid="{D5CDD505-2E9C-101B-9397-08002B2CF9AE}" pid="4" name="FirstClassifiedDate">
    <vt:lpwstr>28.9.2020, 17:01</vt:lpwstr>
  </property>
  <property fmtid="{D5CDD505-2E9C-101B-9397-08002B2CF9AE}" pid="5" name="LastClassifiedDate">
    <vt:lpwstr>28.9.2020, 17:01</vt:lpwstr>
  </property>
  <property fmtid="{D5CDD505-2E9C-101B-9397-08002B2CF9AE}" pid="6" name="LastClassifierName">
    <vt:lpwstr>Pelin ARSLAN</vt:lpwstr>
  </property>
  <property fmtid="{D5CDD505-2E9C-101B-9397-08002B2CF9AE}" pid="7" name="CLASSIFICATION">
    <vt:lpwstr>I4886p293727nO8</vt:lpwstr>
  </property>
</Properties>
</file>