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88" r:id="rId3"/>
    <p:sldId id="289" r:id="rId4"/>
    <p:sldId id="259" r:id="rId5"/>
    <p:sldId id="260" r:id="rId6"/>
    <p:sldId id="257" r:id="rId7"/>
    <p:sldId id="258" r:id="rId8"/>
    <p:sldId id="261" r:id="rId9"/>
    <p:sldId id="262" r:id="rId10"/>
    <p:sldId id="263" r:id="rId11"/>
    <p:sldId id="300" r:id="rId12"/>
    <p:sldId id="290" r:id="rId13"/>
    <p:sldId id="297" r:id="rId14"/>
    <p:sldId id="265" r:id="rId15"/>
    <p:sldId id="266" r:id="rId16"/>
    <p:sldId id="267" r:id="rId17"/>
    <p:sldId id="268" r:id="rId18"/>
    <p:sldId id="269" r:id="rId19"/>
    <p:sldId id="270" r:id="rId20"/>
    <p:sldId id="271" r:id="rId21"/>
    <p:sldId id="294" r:id="rId22"/>
    <p:sldId id="291" r:id="rId23"/>
    <p:sldId id="292" r:id="rId24"/>
    <p:sldId id="304" r:id="rId25"/>
    <p:sldId id="298" r:id="rId26"/>
    <p:sldId id="299" r:id="rId27"/>
    <p:sldId id="272" r:id="rId28"/>
    <p:sldId id="273" r:id="rId29"/>
    <p:sldId id="275" r:id="rId30"/>
    <p:sldId id="274" r:id="rId31"/>
    <p:sldId id="303" r:id="rId32"/>
    <p:sldId id="301" r:id="rId33"/>
    <p:sldId id="302" r:id="rId34"/>
    <p:sldId id="276" r:id="rId35"/>
    <p:sldId id="277" r:id="rId36"/>
    <p:sldId id="295" r:id="rId37"/>
    <p:sldId id="296" r:id="rId38"/>
    <p:sldId id="278" r:id="rId39"/>
    <p:sldId id="285" r:id="rId40"/>
    <p:sldId id="286" r:id="rId41"/>
    <p:sldId id="287" r:id="rId4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D6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Orta Stil 4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Orta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Orta Stil 4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5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407A66-43A9-45FD-BCE3-9B7665DF3C20}" type="doc">
      <dgm:prSet loTypeId="urn:microsoft.com/office/officeart/2005/8/layout/bProcess3" loCatId="process" qsTypeId="urn:microsoft.com/office/officeart/2005/8/quickstyle/simple1" qsCatId="simple" csTypeId="urn:microsoft.com/office/officeart/2005/8/colors/accent1_2" csCatId="accent1" phldr="1"/>
      <dgm:spPr/>
    </dgm:pt>
    <dgm:pt modelId="{EF29A207-9D83-4C48-BB75-E3EE817CE048}">
      <dgm:prSet phldrT="[Metin]"/>
      <dgm:spPr/>
      <dgm:t>
        <a:bodyPr/>
        <a:lstStyle/>
        <a:p>
          <a:r>
            <a:rPr lang="tr-TR" dirty="0" smtClean="0"/>
            <a:t>Sözleşme imzalama</a:t>
          </a:r>
          <a:endParaRPr lang="tr-TR" dirty="0"/>
        </a:p>
      </dgm:t>
    </dgm:pt>
    <dgm:pt modelId="{E34D4615-9C30-49E3-A740-6DA12AC91063}" type="parTrans" cxnId="{2D486F0E-E5B9-4BCF-BDDF-B92000EA94A1}">
      <dgm:prSet/>
      <dgm:spPr/>
      <dgm:t>
        <a:bodyPr/>
        <a:lstStyle/>
        <a:p>
          <a:endParaRPr lang="tr-TR"/>
        </a:p>
      </dgm:t>
    </dgm:pt>
    <dgm:pt modelId="{782B4C42-3E7A-4B0C-B3B7-CAA7F53A65A9}" type="sibTrans" cxnId="{2D486F0E-E5B9-4BCF-BDDF-B92000EA94A1}">
      <dgm:prSet/>
      <dgm:spPr/>
      <dgm:t>
        <a:bodyPr/>
        <a:lstStyle/>
        <a:p>
          <a:endParaRPr lang="tr-TR"/>
        </a:p>
      </dgm:t>
    </dgm:pt>
    <dgm:pt modelId="{40F2AB66-5660-4321-965B-CD1816D728EF}">
      <dgm:prSet phldrT="[Metin]"/>
      <dgm:spPr/>
      <dgm:t>
        <a:bodyPr/>
        <a:lstStyle/>
        <a:p>
          <a:r>
            <a:rPr lang="tr-TR" dirty="0" smtClean="0"/>
            <a:t>Başlangıç  ve Eğitim toplantıları</a:t>
          </a:r>
          <a:endParaRPr lang="tr-TR" dirty="0"/>
        </a:p>
      </dgm:t>
    </dgm:pt>
    <dgm:pt modelId="{01AEAC94-F638-4806-906C-C940B83D625C}" type="parTrans" cxnId="{D3DD7B88-0CF2-4CEE-9387-F8B8CEDD5363}">
      <dgm:prSet/>
      <dgm:spPr/>
      <dgm:t>
        <a:bodyPr/>
        <a:lstStyle/>
        <a:p>
          <a:endParaRPr lang="tr-TR"/>
        </a:p>
      </dgm:t>
    </dgm:pt>
    <dgm:pt modelId="{2403FB2D-5067-487B-9F91-510A3FF19669}" type="sibTrans" cxnId="{D3DD7B88-0CF2-4CEE-9387-F8B8CEDD5363}">
      <dgm:prSet/>
      <dgm:spPr/>
      <dgm:t>
        <a:bodyPr/>
        <a:lstStyle/>
        <a:p>
          <a:endParaRPr lang="tr-TR"/>
        </a:p>
      </dgm:t>
    </dgm:pt>
    <dgm:pt modelId="{807E7B22-8FD8-4FE1-A94A-977E7468A380}">
      <dgm:prSet/>
      <dgm:spPr/>
      <dgm:t>
        <a:bodyPr/>
        <a:lstStyle/>
        <a:p>
          <a:pPr eaLnBrk="1" latinLnBrk="0"/>
          <a:r>
            <a:rPr lang="tr-TR" dirty="0" smtClean="0"/>
            <a:t>İlk izleme ziyareti</a:t>
          </a:r>
          <a:endParaRPr lang="tr-TR" dirty="0"/>
        </a:p>
      </dgm:t>
    </dgm:pt>
    <dgm:pt modelId="{7F65CF5E-4320-458F-A308-8940AA846AAB}" type="parTrans" cxnId="{BD6EA1F7-3928-4C9E-BC69-2E7A16644D53}">
      <dgm:prSet/>
      <dgm:spPr/>
      <dgm:t>
        <a:bodyPr/>
        <a:lstStyle/>
        <a:p>
          <a:endParaRPr lang="tr-TR"/>
        </a:p>
      </dgm:t>
    </dgm:pt>
    <dgm:pt modelId="{6CF5635E-EFD3-440C-86AC-1BC02A91CC84}" type="sibTrans" cxnId="{BD6EA1F7-3928-4C9E-BC69-2E7A16644D53}">
      <dgm:prSet/>
      <dgm:spPr/>
      <dgm:t>
        <a:bodyPr/>
        <a:lstStyle/>
        <a:p>
          <a:endParaRPr lang="tr-TR"/>
        </a:p>
      </dgm:t>
    </dgm:pt>
    <dgm:pt modelId="{51A43980-501F-47C2-A113-A188E621D3E0}">
      <dgm:prSet/>
      <dgm:spPr/>
      <dgm:t>
        <a:bodyPr/>
        <a:lstStyle/>
        <a:p>
          <a:r>
            <a:rPr lang="tr-TR" dirty="0" smtClean="0"/>
            <a:t>Düzenli izleme ziyareti</a:t>
          </a:r>
          <a:endParaRPr lang="tr-TR" dirty="0"/>
        </a:p>
      </dgm:t>
    </dgm:pt>
    <dgm:pt modelId="{C290A9D3-AEAC-49AA-BC4F-223E45B248CF}" type="parTrans" cxnId="{AF75B74F-AEF1-45A5-BB25-936F11E77A2D}">
      <dgm:prSet/>
      <dgm:spPr/>
      <dgm:t>
        <a:bodyPr/>
        <a:lstStyle/>
        <a:p>
          <a:endParaRPr lang="tr-TR"/>
        </a:p>
      </dgm:t>
    </dgm:pt>
    <dgm:pt modelId="{421CBCF5-434C-48CE-8EBB-0BB972F9FCC8}" type="sibTrans" cxnId="{AF75B74F-AEF1-45A5-BB25-936F11E77A2D}">
      <dgm:prSet/>
      <dgm:spPr/>
      <dgm:t>
        <a:bodyPr/>
        <a:lstStyle/>
        <a:p>
          <a:endParaRPr lang="tr-TR"/>
        </a:p>
      </dgm:t>
    </dgm:pt>
    <dgm:pt modelId="{E9906784-CF29-4C9F-ACE8-990F2ACCDFF4}">
      <dgm:prSet/>
      <dgm:spPr/>
      <dgm:t>
        <a:bodyPr/>
        <a:lstStyle/>
        <a:p>
          <a:r>
            <a:rPr lang="tr-TR" dirty="0" smtClean="0"/>
            <a:t>Ön ödeme</a:t>
          </a:r>
          <a:endParaRPr lang="tr-TR" dirty="0"/>
        </a:p>
      </dgm:t>
    </dgm:pt>
    <dgm:pt modelId="{66C86D77-EB5D-4906-B9FF-ED35A91A48D8}" type="parTrans" cxnId="{B2BC6B60-82BD-40E4-9BE3-F8F3322D27B9}">
      <dgm:prSet/>
      <dgm:spPr/>
      <dgm:t>
        <a:bodyPr/>
        <a:lstStyle/>
        <a:p>
          <a:endParaRPr lang="tr-TR"/>
        </a:p>
      </dgm:t>
    </dgm:pt>
    <dgm:pt modelId="{518B6626-40FC-4D68-94CE-BA66293963FA}" type="sibTrans" cxnId="{B2BC6B60-82BD-40E4-9BE3-F8F3322D27B9}">
      <dgm:prSet custT="1"/>
      <dgm:spPr/>
      <dgm:t>
        <a:bodyPr/>
        <a:lstStyle/>
        <a:p>
          <a:r>
            <a:rPr lang="tr-TR" sz="1800" dirty="0" err="1" smtClean="0"/>
            <a:t>Hakediş</a:t>
          </a:r>
          <a:r>
            <a:rPr lang="tr-TR" sz="1800" dirty="0" smtClean="0"/>
            <a:t> Dönemi başlıyor</a:t>
          </a:r>
          <a:endParaRPr lang="tr-TR" sz="1800" dirty="0"/>
        </a:p>
      </dgm:t>
    </dgm:pt>
    <dgm:pt modelId="{1951FDE5-1A1E-4406-846D-D4431CDE6FFF}">
      <dgm:prSet/>
      <dgm:spPr>
        <a:solidFill>
          <a:schemeClr val="accent2"/>
        </a:solidFill>
        <a:ln>
          <a:solidFill>
            <a:srgbClr val="FFFF00"/>
          </a:solidFill>
        </a:ln>
      </dgm:spPr>
      <dgm:t>
        <a:bodyPr/>
        <a:lstStyle/>
        <a:p>
          <a:r>
            <a:rPr lang="tr-TR" dirty="0" smtClean="0"/>
            <a:t>Ara rapor</a:t>
          </a:r>
          <a:endParaRPr lang="tr-TR" dirty="0"/>
        </a:p>
      </dgm:t>
    </dgm:pt>
    <dgm:pt modelId="{745CCA81-864F-4731-A20F-D916EF263491}" type="parTrans" cxnId="{447ED477-1631-4C2F-BE0B-455FC2682FCF}">
      <dgm:prSet/>
      <dgm:spPr/>
      <dgm:t>
        <a:bodyPr/>
        <a:lstStyle/>
        <a:p>
          <a:endParaRPr lang="tr-TR"/>
        </a:p>
      </dgm:t>
    </dgm:pt>
    <dgm:pt modelId="{DCE1A770-1305-4D94-8EFE-146B2BE766E4}" type="sibTrans" cxnId="{447ED477-1631-4C2F-BE0B-455FC2682FCF}">
      <dgm:prSet/>
      <dgm:spPr/>
      <dgm:t>
        <a:bodyPr/>
        <a:lstStyle/>
        <a:p>
          <a:endParaRPr lang="tr-TR"/>
        </a:p>
      </dgm:t>
    </dgm:pt>
    <dgm:pt modelId="{776E21EC-B4EA-4FBC-ABAB-3477D54DDA08}">
      <dgm:prSet/>
      <dgm:spPr>
        <a:solidFill>
          <a:schemeClr val="accent2"/>
        </a:solidFill>
        <a:ln>
          <a:solidFill>
            <a:srgbClr val="FFFF00"/>
          </a:solidFill>
        </a:ln>
      </dgm:spPr>
      <dgm:t>
        <a:bodyPr/>
        <a:lstStyle/>
        <a:p>
          <a:r>
            <a:rPr lang="tr-TR" dirty="0" smtClean="0"/>
            <a:t>Ara ödeme</a:t>
          </a:r>
          <a:endParaRPr lang="tr-TR" dirty="0"/>
        </a:p>
      </dgm:t>
    </dgm:pt>
    <dgm:pt modelId="{C2DBED41-8E57-4E82-BD88-CFDAE1A32F27}" type="parTrans" cxnId="{EACD2A4F-40EC-4B82-A541-0FA33CAA50D5}">
      <dgm:prSet/>
      <dgm:spPr/>
      <dgm:t>
        <a:bodyPr/>
        <a:lstStyle/>
        <a:p>
          <a:endParaRPr lang="tr-TR"/>
        </a:p>
      </dgm:t>
    </dgm:pt>
    <dgm:pt modelId="{A55C0675-B8C1-4CB7-A7B8-66E784EB81C3}" type="sibTrans" cxnId="{EACD2A4F-40EC-4B82-A541-0FA33CAA50D5}">
      <dgm:prSet/>
      <dgm:spPr/>
      <dgm:t>
        <a:bodyPr/>
        <a:lstStyle/>
        <a:p>
          <a:endParaRPr lang="tr-TR"/>
        </a:p>
      </dgm:t>
    </dgm:pt>
    <dgm:pt modelId="{BA40E22F-2133-42A1-9C23-90163799ABD2}">
      <dgm:prSet/>
      <dgm:spPr/>
      <dgm:t>
        <a:bodyPr/>
        <a:lstStyle/>
        <a:p>
          <a:r>
            <a:rPr lang="tr-TR" dirty="0" smtClean="0"/>
            <a:t>Nihai rapor</a:t>
          </a:r>
          <a:endParaRPr lang="tr-TR" dirty="0"/>
        </a:p>
      </dgm:t>
    </dgm:pt>
    <dgm:pt modelId="{8EA26E7B-0E3A-4B88-9ABC-7F30B4CA3F3E}" type="parTrans" cxnId="{F2CF5CBE-15E1-4F58-B7EB-A2B6771D7EF6}">
      <dgm:prSet/>
      <dgm:spPr/>
      <dgm:t>
        <a:bodyPr/>
        <a:lstStyle/>
        <a:p>
          <a:endParaRPr lang="tr-TR"/>
        </a:p>
      </dgm:t>
    </dgm:pt>
    <dgm:pt modelId="{55717036-1B60-44E6-A8EF-6BFA0C90CC2F}" type="sibTrans" cxnId="{F2CF5CBE-15E1-4F58-B7EB-A2B6771D7EF6}">
      <dgm:prSet/>
      <dgm:spPr/>
      <dgm:t>
        <a:bodyPr/>
        <a:lstStyle/>
        <a:p>
          <a:endParaRPr lang="tr-TR"/>
        </a:p>
      </dgm:t>
    </dgm:pt>
    <dgm:pt modelId="{8B1A5C88-B962-43FF-ABB7-1CFF0AE8A53D}">
      <dgm:prSet/>
      <dgm:spPr/>
      <dgm:t>
        <a:bodyPr/>
        <a:lstStyle/>
        <a:p>
          <a:r>
            <a:rPr lang="tr-TR" dirty="0" smtClean="0"/>
            <a:t>Nihai ödeme</a:t>
          </a:r>
          <a:endParaRPr lang="tr-TR" dirty="0"/>
        </a:p>
      </dgm:t>
    </dgm:pt>
    <dgm:pt modelId="{4371955A-D926-44BA-A8DC-FA6DBA980785}" type="parTrans" cxnId="{03A2157A-D15A-42E7-9447-DD90495264E9}">
      <dgm:prSet/>
      <dgm:spPr/>
      <dgm:t>
        <a:bodyPr/>
        <a:lstStyle/>
        <a:p>
          <a:endParaRPr lang="tr-TR"/>
        </a:p>
      </dgm:t>
    </dgm:pt>
    <dgm:pt modelId="{A62711D4-5BC4-4A61-8D3F-275DD7AD1B69}" type="sibTrans" cxnId="{03A2157A-D15A-42E7-9447-DD90495264E9}">
      <dgm:prSet/>
      <dgm:spPr/>
      <dgm:t>
        <a:bodyPr/>
        <a:lstStyle/>
        <a:p>
          <a:endParaRPr lang="tr-TR"/>
        </a:p>
      </dgm:t>
    </dgm:pt>
    <dgm:pt modelId="{F2709F5F-9CDB-4085-B938-0DA35EE48B22}">
      <dgm:prSet/>
      <dgm:spPr>
        <a:solidFill>
          <a:schemeClr val="accent1"/>
        </a:solidFill>
        <a:ln>
          <a:solidFill>
            <a:srgbClr val="92D050"/>
          </a:solidFill>
        </a:ln>
      </dgm:spPr>
      <dgm:t>
        <a:bodyPr/>
        <a:lstStyle/>
        <a:p>
          <a:r>
            <a:rPr lang="tr-TR" dirty="0" smtClean="0"/>
            <a:t>Proje Sonrası Değerlendirme Raporu</a:t>
          </a:r>
          <a:endParaRPr lang="tr-TR" dirty="0"/>
        </a:p>
      </dgm:t>
    </dgm:pt>
    <dgm:pt modelId="{EDAF2334-051C-4583-B349-442084DAE5B2}" type="parTrans" cxnId="{62C2A489-1504-4B7F-8414-AB5924BAD1FE}">
      <dgm:prSet/>
      <dgm:spPr/>
      <dgm:t>
        <a:bodyPr/>
        <a:lstStyle/>
        <a:p>
          <a:endParaRPr lang="tr-TR"/>
        </a:p>
      </dgm:t>
    </dgm:pt>
    <dgm:pt modelId="{FA71E76C-59E4-41F4-AF2E-2BED1F2BCC52}" type="sibTrans" cxnId="{62C2A489-1504-4B7F-8414-AB5924BAD1FE}">
      <dgm:prSet/>
      <dgm:spPr/>
      <dgm:t>
        <a:bodyPr/>
        <a:lstStyle/>
        <a:p>
          <a:endParaRPr lang="tr-TR"/>
        </a:p>
      </dgm:t>
    </dgm:pt>
    <dgm:pt modelId="{CFB100E7-108F-479D-99A4-5A8A6CB110D5}">
      <dgm:prSet/>
      <dgm:spPr/>
      <dgm:t>
        <a:bodyPr/>
        <a:lstStyle/>
        <a:p>
          <a:r>
            <a:rPr lang="tr-TR" dirty="0" smtClean="0"/>
            <a:t>Anlık izleme ziyaretleri</a:t>
          </a:r>
          <a:endParaRPr lang="tr-TR" dirty="0"/>
        </a:p>
      </dgm:t>
    </dgm:pt>
    <dgm:pt modelId="{C2E671CC-F46D-432D-B801-049BED76F472}" type="sibTrans" cxnId="{1E85B58F-50D4-479D-BC39-0C5139BB4019}">
      <dgm:prSet/>
      <dgm:spPr/>
      <dgm:t>
        <a:bodyPr/>
        <a:lstStyle/>
        <a:p>
          <a:endParaRPr lang="tr-TR"/>
        </a:p>
      </dgm:t>
    </dgm:pt>
    <dgm:pt modelId="{E73E6074-CA75-4934-B533-7AE9D48508F2}" type="parTrans" cxnId="{1E85B58F-50D4-479D-BC39-0C5139BB4019}">
      <dgm:prSet/>
      <dgm:spPr/>
      <dgm:t>
        <a:bodyPr/>
        <a:lstStyle/>
        <a:p>
          <a:endParaRPr lang="tr-TR"/>
        </a:p>
      </dgm:t>
    </dgm:pt>
    <dgm:pt modelId="{3A62970B-20B2-4924-91C9-46B9AF70EB8B}" type="pres">
      <dgm:prSet presAssocID="{E3407A66-43A9-45FD-BCE3-9B7665DF3C20}" presName="Name0" presStyleCnt="0">
        <dgm:presLayoutVars>
          <dgm:dir/>
          <dgm:resizeHandles val="exact"/>
        </dgm:presLayoutVars>
      </dgm:prSet>
      <dgm:spPr/>
    </dgm:pt>
    <dgm:pt modelId="{16E3D96A-E220-46E7-8A8F-00294DA1E951}" type="pres">
      <dgm:prSet presAssocID="{EF29A207-9D83-4C48-BB75-E3EE817CE048}" presName="node" presStyleLbl="node1" presStyleIdx="0" presStyleCnt="11">
        <dgm:presLayoutVars>
          <dgm:bulletEnabled val="1"/>
        </dgm:presLayoutVars>
      </dgm:prSet>
      <dgm:spPr/>
      <dgm:t>
        <a:bodyPr/>
        <a:lstStyle/>
        <a:p>
          <a:endParaRPr lang="tr-TR"/>
        </a:p>
      </dgm:t>
    </dgm:pt>
    <dgm:pt modelId="{36CE4783-75F4-42A1-ADC5-7FDEBF18D720}" type="pres">
      <dgm:prSet presAssocID="{782B4C42-3E7A-4B0C-B3B7-CAA7F53A65A9}" presName="sibTrans" presStyleLbl="sibTrans1D1" presStyleIdx="0" presStyleCnt="10"/>
      <dgm:spPr/>
      <dgm:t>
        <a:bodyPr/>
        <a:lstStyle/>
        <a:p>
          <a:endParaRPr lang="tr-TR"/>
        </a:p>
      </dgm:t>
    </dgm:pt>
    <dgm:pt modelId="{2CB1579A-9A3B-405B-B431-CF986D456B95}" type="pres">
      <dgm:prSet presAssocID="{782B4C42-3E7A-4B0C-B3B7-CAA7F53A65A9}" presName="connectorText" presStyleLbl="sibTrans1D1" presStyleIdx="0" presStyleCnt="10"/>
      <dgm:spPr/>
      <dgm:t>
        <a:bodyPr/>
        <a:lstStyle/>
        <a:p>
          <a:endParaRPr lang="tr-TR"/>
        </a:p>
      </dgm:t>
    </dgm:pt>
    <dgm:pt modelId="{94A5FA3D-422E-4F54-8160-41F81E93CC92}" type="pres">
      <dgm:prSet presAssocID="{40F2AB66-5660-4321-965B-CD1816D728EF}" presName="node" presStyleLbl="node1" presStyleIdx="1" presStyleCnt="11">
        <dgm:presLayoutVars>
          <dgm:bulletEnabled val="1"/>
        </dgm:presLayoutVars>
      </dgm:prSet>
      <dgm:spPr/>
      <dgm:t>
        <a:bodyPr/>
        <a:lstStyle/>
        <a:p>
          <a:endParaRPr lang="tr-TR"/>
        </a:p>
      </dgm:t>
    </dgm:pt>
    <dgm:pt modelId="{15587D2D-4ECE-405E-935F-A987DFF86827}" type="pres">
      <dgm:prSet presAssocID="{2403FB2D-5067-487B-9F91-510A3FF19669}" presName="sibTrans" presStyleLbl="sibTrans1D1" presStyleIdx="1" presStyleCnt="10"/>
      <dgm:spPr/>
      <dgm:t>
        <a:bodyPr/>
        <a:lstStyle/>
        <a:p>
          <a:endParaRPr lang="tr-TR"/>
        </a:p>
      </dgm:t>
    </dgm:pt>
    <dgm:pt modelId="{1EFE166E-FAD1-4C36-8544-BBBDB8125116}" type="pres">
      <dgm:prSet presAssocID="{2403FB2D-5067-487B-9F91-510A3FF19669}" presName="connectorText" presStyleLbl="sibTrans1D1" presStyleIdx="1" presStyleCnt="10"/>
      <dgm:spPr/>
      <dgm:t>
        <a:bodyPr/>
        <a:lstStyle/>
        <a:p>
          <a:endParaRPr lang="tr-TR"/>
        </a:p>
      </dgm:t>
    </dgm:pt>
    <dgm:pt modelId="{64880DC9-F9C1-435C-A066-27BA006A4F61}" type="pres">
      <dgm:prSet presAssocID="{807E7B22-8FD8-4FE1-A94A-977E7468A380}" presName="node" presStyleLbl="node1" presStyleIdx="2" presStyleCnt="11">
        <dgm:presLayoutVars>
          <dgm:bulletEnabled val="1"/>
        </dgm:presLayoutVars>
      </dgm:prSet>
      <dgm:spPr/>
      <dgm:t>
        <a:bodyPr/>
        <a:lstStyle/>
        <a:p>
          <a:endParaRPr lang="tr-TR"/>
        </a:p>
      </dgm:t>
    </dgm:pt>
    <dgm:pt modelId="{2EF590A8-CC3D-4549-A579-2A7F2B868EA7}" type="pres">
      <dgm:prSet presAssocID="{6CF5635E-EFD3-440C-86AC-1BC02A91CC84}" presName="sibTrans" presStyleLbl="sibTrans1D1" presStyleIdx="2" presStyleCnt="10"/>
      <dgm:spPr/>
      <dgm:t>
        <a:bodyPr/>
        <a:lstStyle/>
        <a:p>
          <a:endParaRPr lang="tr-TR"/>
        </a:p>
      </dgm:t>
    </dgm:pt>
    <dgm:pt modelId="{648978B4-6E63-41E0-8221-14551A16A9A2}" type="pres">
      <dgm:prSet presAssocID="{6CF5635E-EFD3-440C-86AC-1BC02A91CC84}" presName="connectorText" presStyleLbl="sibTrans1D1" presStyleIdx="2" presStyleCnt="10"/>
      <dgm:spPr/>
      <dgm:t>
        <a:bodyPr/>
        <a:lstStyle/>
        <a:p>
          <a:endParaRPr lang="tr-TR"/>
        </a:p>
      </dgm:t>
    </dgm:pt>
    <dgm:pt modelId="{C5168E37-C5F5-4C10-B692-A19E184C6623}" type="pres">
      <dgm:prSet presAssocID="{E9906784-CF29-4C9F-ACE8-990F2ACCDFF4}" presName="node" presStyleLbl="node1" presStyleIdx="3" presStyleCnt="11">
        <dgm:presLayoutVars>
          <dgm:bulletEnabled val="1"/>
        </dgm:presLayoutVars>
      </dgm:prSet>
      <dgm:spPr>
        <a:prstGeom prst="flowChartDecision">
          <a:avLst/>
        </a:prstGeom>
      </dgm:spPr>
      <dgm:t>
        <a:bodyPr/>
        <a:lstStyle/>
        <a:p>
          <a:endParaRPr lang="tr-TR"/>
        </a:p>
      </dgm:t>
    </dgm:pt>
    <dgm:pt modelId="{8E73C5E3-7899-4ECA-8617-9153A1FA7D88}" type="pres">
      <dgm:prSet presAssocID="{518B6626-40FC-4D68-94CE-BA66293963FA}" presName="sibTrans" presStyleLbl="sibTrans1D1" presStyleIdx="3" presStyleCnt="10"/>
      <dgm:spPr/>
      <dgm:t>
        <a:bodyPr/>
        <a:lstStyle/>
        <a:p>
          <a:endParaRPr lang="tr-TR"/>
        </a:p>
      </dgm:t>
    </dgm:pt>
    <dgm:pt modelId="{3DFD438B-0A6D-4C2B-AC74-E613BC6150AD}" type="pres">
      <dgm:prSet presAssocID="{518B6626-40FC-4D68-94CE-BA66293963FA}" presName="connectorText" presStyleLbl="sibTrans1D1" presStyleIdx="3" presStyleCnt="10"/>
      <dgm:spPr/>
      <dgm:t>
        <a:bodyPr/>
        <a:lstStyle/>
        <a:p>
          <a:endParaRPr lang="tr-TR"/>
        </a:p>
      </dgm:t>
    </dgm:pt>
    <dgm:pt modelId="{F822B695-8B69-4462-B6B6-B2D399293A18}" type="pres">
      <dgm:prSet presAssocID="{51A43980-501F-47C2-A113-A188E621D3E0}" presName="node" presStyleLbl="node1" presStyleIdx="4" presStyleCnt="11">
        <dgm:presLayoutVars>
          <dgm:bulletEnabled val="1"/>
        </dgm:presLayoutVars>
      </dgm:prSet>
      <dgm:spPr/>
      <dgm:t>
        <a:bodyPr/>
        <a:lstStyle/>
        <a:p>
          <a:endParaRPr lang="tr-TR"/>
        </a:p>
      </dgm:t>
    </dgm:pt>
    <dgm:pt modelId="{46510E59-5089-40CB-9232-D6E2E0768ACA}" type="pres">
      <dgm:prSet presAssocID="{421CBCF5-434C-48CE-8EBB-0BB972F9FCC8}" presName="sibTrans" presStyleLbl="sibTrans1D1" presStyleIdx="4" presStyleCnt="10"/>
      <dgm:spPr/>
      <dgm:t>
        <a:bodyPr/>
        <a:lstStyle/>
        <a:p>
          <a:endParaRPr lang="tr-TR"/>
        </a:p>
      </dgm:t>
    </dgm:pt>
    <dgm:pt modelId="{5552E90B-ED57-4B46-BEAC-652E4CF63879}" type="pres">
      <dgm:prSet presAssocID="{421CBCF5-434C-48CE-8EBB-0BB972F9FCC8}" presName="connectorText" presStyleLbl="sibTrans1D1" presStyleIdx="4" presStyleCnt="10"/>
      <dgm:spPr/>
      <dgm:t>
        <a:bodyPr/>
        <a:lstStyle/>
        <a:p>
          <a:endParaRPr lang="tr-TR"/>
        </a:p>
      </dgm:t>
    </dgm:pt>
    <dgm:pt modelId="{17BB452A-51EB-482E-8397-00D243C1A612}" type="pres">
      <dgm:prSet presAssocID="{1951FDE5-1A1E-4406-846D-D4431CDE6FFF}" presName="node" presStyleLbl="node1" presStyleIdx="5" presStyleCnt="11">
        <dgm:presLayoutVars>
          <dgm:bulletEnabled val="1"/>
        </dgm:presLayoutVars>
      </dgm:prSet>
      <dgm:spPr/>
      <dgm:t>
        <a:bodyPr/>
        <a:lstStyle/>
        <a:p>
          <a:endParaRPr lang="tr-TR"/>
        </a:p>
      </dgm:t>
    </dgm:pt>
    <dgm:pt modelId="{DEBD4FF2-C636-4C52-B679-6AB1969AE389}" type="pres">
      <dgm:prSet presAssocID="{DCE1A770-1305-4D94-8EFE-146B2BE766E4}" presName="sibTrans" presStyleLbl="sibTrans1D1" presStyleIdx="5" presStyleCnt="10"/>
      <dgm:spPr/>
      <dgm:t>
        <a:bodyPr/>
        <a:lstStyle/>
        <a:p>
          <a:endParaRPr lang="tr-TR"/>
        </a:p>
      </dgm:t>
    </dgm:pt>
    <dgm:pt modelId="{94669B97-A0E9-4C8B-A8E3-B7470DA28B6B}" type="pres">
      <dgm:prSet presAssocID="{DCE1A770-1305-4D94-8EFE-146B2BE766E4}" presName="connectorText" presStyleLbl="sibTrans1D1" presStyleIdx="5" presStyleCnt="10"/>
      <dgm:spPr/>
      <dgm:t>
        <a:bodyPr/>
        <a:lstStyle/>
        <a:p>
          <a:endParaRPr lang="tr-TR"/>
        </a:p>
      </dgm:t>
    </dgm:pt>
    <dgm:pt modelId="{C949E516-5AA6-4463-B202-B6D7170A3572}" type="pres">
      <dgm:prSet presAssocID="{776E21EC-B4EA-4FBC-ABAB-3477D54DDA08}" presName="node" presStyleLbl="node1" presStyleIdx="6" presStyleCnt="11">
        <dgm:presLayoutVars>
          <dgm:bulletEnabled val="1"/>
        </dgm:presLayoutVars>
      </dgm:prSet>
      <dgm:spPr>
        <a:prstGeom prst="flowChartDecision">
          <a:avLst/>
        </a:prstGeom>
      </dgm:spPr>
      <dgm:t>
        <a:bodyPr/>
        <a:lstStyle/>
        <a:p>
          <a:endParaRPr lang="tr-TR"/>
        </a:p>
      </dgm:t>
    </dgm:pt>
    <dgm:pt modelId="{40D797BD-1C97-4E41-A95F-89B748E9CB3D}" type="pres">
      <dgm:prSet presAssocID="{A55C0675-B8C1-4CB7-A7B8-66E784EB81C3}" presName="sibTrans" presStyleLbl="sibTrans1D1" presStyleIdx="6" presStyleCnt="10"/>
      <dgm:spPr/>
      <dgm:t>
        <a:bodyPr/>
        <a:lstStyle/>
        <a:p>
          <a:endParaRPr lang="tr-TR"/>
        </a:p>
      </dgm:t>
    </dgm:pt>
    <dgm:pt modelId="{BFFBD06C-CA8A-4B4F-B9FA-30B69684F7B0}" type="pres">
      <dgm:prSet presAssocID="{A55C0675-B8C1-4CB7-A7B8-66E784EB81C3}" presName="connectorText" presStyleLbl="sibTrans1D1" presStyleIdx="6" presStyleCnt="10"/>
      <dgm:spPr/>
      <dgm:t>
        <a:bodyPr/>
        <a:lstStyle/>
        <a:p>
          <a:endParaRPr lang="tr-TR"/>
        </a:p>
      </dgm:t>
    </dgm:pt>
    <dgm:pt modelId="{C23BE8E7-64C2-4E2C-BD95-74273F6C63FF}" type="pres">
      <dgm:prSet presAssocID="{CFB100E7-108F-479D-99A4-5A8A6CB110D5}" presName="node" presStyleLbl="node1" presStyleIdx="7" presStyleCnt="11">
        <dgm:presLayoutVars>
          <dgm:bulletEnabled val="1"/>
        </dgm:presLayoutVars>
      </dgm:prSet>
      <dgm:spPr/>
      <dgm:t>
        <a:bodyPr/>
        <a:lstStyle/>
        <a:p>
          <a:endParaRPr lang="tr-TR"/>
        </a:p>
      </dgm:t>
    </dgm:pt>
    <dgm:pt modelId="{BC92CECC-2F79-4DB1-AD8B-35046B9CBB7D}" type="pres">
      <dgm:prSet presAssocID="{C2E671CC-F46D-432D-B801-049BED76F472}" presName="sibTrans" presStyleLbl="sibTrans1D1" presStyleIdx="7" presStyleCnt="10"/>
      <dgm:spPr/>
      <dgm:t>
        <a:bodyPr/>
        <a:lstStyle/>
        <a:p>
          <a:endParaRPr lang="tr-TR"/>
        </a:p>
      </dgm:t>
    </dgm:pt>
    <dgm:pt modelId="{FB8C4177-9A60-4EEE-8A42-EA2F004AB4D3}" type="pres">
      <dgm:prSet presAssocID="{C2E671CC-F46D-432D-B801-049BED76F472}" presName="connectorText" presStyleLbl="sibTrans1D1" presStyleIdx="7" presStyleCnt="10"/>
      <dgm:spPr/>
      <dgm:t>
        <a:bodyPr/>
        <a:lstStyle/>
        <a:p>
          <a:endParaRPr lang="tr-TR"/>
        </a:p>
      </dgm:t>
    </dgm:pt>
    <dgm:pt modelId="{3CE2C2A2-B9EE-4AE1-B237-8CF9C0FE77A2}" type="pres">
      <dgm:prSet presAssocID="{BA40E22F-2133-42A1-9C23-90163799ABD2}" presName="node" presStyleLbl="node1" presStyleIdx="8" presStyleCnt="11">
        <dgm:presLayoutVars>
          <dgm:bulletEnabled val="1"/>
        </dgm:presLayoutVars>
      </dgm:prSet>
      <dgm:spPr/>
      <dgm:t>
        <a:bodyPr/>
        <a:lstStyle/>
        <a:p>
          <a:endParaRPr lang="tr-TR"/>
        </a:p>
      </dgm:t>
    </dgm:pt>
    <dgm:pt modelId="{9F57A16B-5747-4664-8F36-B8673311331B}" type="pres">
      <dgm:prSet presAssocID="{55717036-1B60-44E6-A8EF-6BFA0C90CC2F}" presName="sibTrans" presStyleLbl="sibTrans1D1" presStyleIdx="8" presStyleCnt="10"/>
      <dgm:spPr/>
      <dgm:t>
        <a:bodyPr/>
        <a:lstStyle/>
        <a:p>
          <a:endParaRPr lang="tr-TR"/>
        </a:p>
      </dgm:t>
    </dgm:pt>
    <dgm:pt modelId="{3DE088BE-0E86-4128-A24C-E7B8CD257A57}" type="pres">
      <dgm:prSet presAssocID="{55717036-1B60-44E6-A8EF-6BFA0C90CC2F}" presName="connectorText" presStyleLbl="sibTrans1D1" presStyleIdx="8" presStyleCnt="10"/>
      <dgm:spPr/>
      <dgm:t>
        <a:bodyPr/>
        <a:lstStyle/>
        <a:p>
          <a:endParaRPr lang="tr-TR"/>
        </a:p>
      </dgm:t>
    </dgm:pt>
    <dgm:pt modelId="{B39DA989-D837-42FF-95DC-BB1646DB7486}" type="pres">
      <dgm:prSet presAssocID="{8B1A5C88-B962-43FF-ABB7-1CFF0AE8A53D}" presName="node" presStyleLbl="node1" presStyleIdx="9" presStyleCnt="11">
        <dgm:presLayoutVars>
          <dgm:bulletEnabled val="1"/>
        </dgm:presLayoutVars>
      </dgm:prSet>
      <dgm:spPr>
        <a:prstGeom prst="flowChartDecision">
          <a:avLst/>
        </a:prstGeom>
      </dgm:spPr>
      <dgm:t>
        <a:bodyPr/>
        <a:lstStyle/>
        <a:p>
          <a:endParaRPr lang="tr-TR"/>
        </a:p>
      </dgm:t>
    </dgm:pt>
    <dgm:pt modelId="{51FB0C3D-E74F-4BAA-A176-74C3514CB89C}" type="pres">
      <dgm:prSet presAssocID="{A62711D4-5BC4-4A61-8D3F-275DD7AD1B69}" presName="sibTrans" presStyleLbl="sibTrans1D1" presStyleIdx="9" presStyleCnt="10"/>
      <dgm:spPr/>
      <dgm:t>
        <a:bodyPr/>
        <a:lstStyle/>
        <a:p>
          <a:endParaRPr lang="tr-TR"/>
        </a:p>
      </dgm:t>
    </dgm:pt>
    <dgm:pt modelId="{50CF38D3-FCA1-4244-BA34-F3E26B4313C0}" type="pres">
      <dgm:prSet presAssocID="{A62711D4-5BC4-4A61-8D3F-275DD7AD1B69}" presName="connectorText" presStyleLbl="sibTrans1D1" presStyleIdx="9" presStyleCnt="10"/>
      <dgm:spPr/>
      <dgm:t>
        <a:bodyPr/>
        <a:lstStyle/>
        <a:p>
          <a:endParaRPr lang="tr-TR"/>
        </a:p>
      </dgm:t>
    </dgm:pt>
    <dgm:pt modelId="{6ACE300A-D137-42D9-8384-578274F1B3D5}" type="pres">
      <dgm:prSet presAssocID="{F2709F5F-9CDB-4085-B938-0DA35EE48B22}" presName="node" presStyleLbl="node1" presStyleIdx="10" presStyleCnt="11">
        <dgm:presLayoutVars>
          <dgm:bulletEnabled val="1"/>
        </dgm:presLayoutVars>
      </dgm:prSet>
      <dgm:spPr/>
      <dgm:t>
        <a:bodyPr/>
        <a:lstStyle/>
        <a:p>
          <a:endParaRPr lang="tr-TR"/>
        </a:p>
      </dgm:t>
    </dgm:pt>
  </dgm:ptLst>
  <dgm:cxnLst>
    <dgm:cxn modelId="{F2CF5CBE-15E1-4F58-B7EB-A2B6771D7EF6}" srcId="{E3407A66-43A9-45FD-BCE3-9B7665DF3C20}" destId="{BA40E22F-2133-42A1-9C23-90163799ABD2}" srcOrd="8" destOrd="0" parTransId="{8EA26E7B-0E3A-4B88-9ABC-7F30B4CA3F3E}" sibTransId="{55717036-1B60-44E6-A8EF-6BFA0C90CC2F}"/>
    <dgm:cxn modelId="{EACD2A4F-40EC-4B82-A541-0FA33CAA50D5}" srcId="{E3407A66-43A9-45FD-BCE3-9B7665DF3C20}" destId="{776E21EC-B4EA-4FBC-ABAB-3477D54DDA08}" srcOrd="6" destOrd="0" parTransId="{C2DBED41-8E57-4E82-BD88-CFDAE1A32F27}" sibTransId="{A55C0675-B8C1-4CB7-A7B8-66E784EB81C3}"/>
    <dgm:cxn modelId="{90A0DC56-E888-4E13-BF13-71D1841FEA4F}" type="presOf" srcId="{51A43980-501F-47C2-A113-A188E621D3E0}" destId="{F822B695-8B69-4462-B6B6-B2D399293A18}" srcOrd="0" destOrd="0" presId="urn:microsoft.com/office/officeart/2005/8/layout/bProcess3"/>
    <dgm:cxn modelId="{603F1558-52F1-4052-A9B7-1A47F29E6588}" type="presOf" srcId="{E9906784-CF29-4C9F-ACE8-990F2ACCDFF4}" destId="{C5168E37-C5F5-4C10-B692-A19E184C6623}" srcOrd="0" destOrd="0" presId="urn:microsoft.com/office/officeart/2005/8/layout/bProcess3"/>
    <dgm:cxn modelId="{342505C4-D8B3-4E8E-9A41-103FA63EED1F}" type="presOf" srcId="{55717036-1B60-44E6-A8EF-6BFA0C90CC2F}" destId="{9F57A16B-5747-4664-8F36-B8673311331B}" srcOrd="0" destOrd="0" presId="urn:microsoft.com/office/officeart/2005/8/layout/bProcess3"/>
    <dgm:cxn modelId="{AE753780-A6EB-434A-AC88-3C408FF54C53}" type="presOf" srcId="{421CBCF5-434C-48CE-8EBB-0BB972F9FCC8}" destId="{5552E90B-ED57-4B46-BEAC-652E4CF63879}" srcOrd="1" destOrd="0" presId="urn:microsoft.com/office/officeart/2005/8/layout/bProcess3"/>
    <dgm:cxn modelId="{2D486F0E-E5B9-4BCF-BDDF-B92000EA94A1}" srcId="{E3407A66-43A9-45FD-BCE3-9B7665DF3C20}" destId="{EF29A207-9D83-4C48-BB75-E3EE817CE048}" srcOrd="0" destOrd="0" parTransId="{E34D4615-9C30-49E3-A740-6DA12AC91063}" sibTransId="{782B4C42-3E7A-4B0C-B3B7-CAA7F53A65A9}"/>
    <dgm:cxn modelId="{43318B8A-CDFF-4E30-99AD-18F23102D229}" type="presOf" srcId="{A55C0675-B8C1-4CB7-A7B8-66E784EB81C3}" destId="{BFFBD06C-CA8A-4B4F-B9FA-30B69684F7B0}" srcOrd="1" destOrd="0" presId="urn:microsoft.com/office/officeart/2005/8/layout/bProcess3"/>
    <dgm:cxn modelId="{2ABA4ED1-7E0C-4E73-9AC5-B987957FB8A8}" type="presOf" srcId="{782B4C42-3E7A-4B0C-B3B7-CAA7F53A65A9}" destId="{36CE4783-75F4-42A1-ADC5-7FDEBF18D720}" srcOrd="0" destOrd="0" presId="urn:microsoft.com/office/officeart/2005/8/layout/bProcess3"/>
    <dgm:cxn modelId="{62C2A489-1504-4B7F-8414-AB5924BAD1FE}" srcId="{E3407A66-43A9-45FD-BCE3-9B7665DF3C20}" destId="{F2709F5F-9CDB-4085-B938-0DA35EE48B22}" srcOrd="10" destOrd="0" parTransId="{EDAF2334-051C-4583-B349-442084DAE5B2}" sibTransId="{FA71E76C-59E4-41F4-AF2E-2BED1F2BCC52}"/>
    <dgm:cxn modelId="{0FCE69BC-34E1-4482-884C-C48002A155B1}" type="presOf" srcId="{C2E671CC-F46D-432D-B801-049BED76F472}" destId="{FB8C4177-9A60-4EEE-8A42-EA2F004AB4D3}" srcOrd="1" destOrd="0" presId="urn:microsoft.com/office/officeart/2005/8/layout/bProcess3"/>
    <dgm:cxn modelId="{52FED09C-887E-4448-8007-2DD188D44215}" type="presOf" srcId="{421CBCF5-434C-48CE-8EBB-0BB972F9FCC8}" destId="{46510E59-5089-40CB-9232-D6E2E0768ACA}" srcOrd="0" destOrd="0" presId="urn:microsoft.com/office/officeart/2005/8/layout/bProcess3"/>
    <dgm:cxn modelId="{936F3DD0-E1C9-46E3-8F14-6BC644DBA98D}" type="presOf" srcId="{1951FDE5-1A1E-4406-846D-D4431CDE6FFF}" destId="{17BB452A-51EB-482E-8397-00D243C1A612}" srcOrd="0" destOrd="0" presId="urn:microsoft.com/office/officeart/2005/8/layout/bProcess3"/>
    <dgm:cxn modelId="{82768449-B9B8-4679-ADBD-5AD62AD2F4FA}" type="presOf" srcId="{E3407A66-43A9-45FD-BCE3-9B7665DF3C20}" destId="{3A62970B-20B2-4924-91C9-46B9AF70EB8B}" srcOrd="0" destOrd="0" presId="urn:microsoft.com/office/officeart/2005/8/layout/bProcess3"/>
    <dgm:cxn modelId="{6DCDBEF6-EB64-4E38-981B-361171523C34}" type="presOf" srcId="{A62711D4-5BC4-4A61-8D3F-275DD7AD1B69}" destId="{51FB0C3D-E74F-4BAA-A176-74C3514CB89C}" srcOrd="0" destOrd="0" presId="urn:microsoft.com/office/officeart/2005/8/layout/bProcess3"/>
    <dgm:cxn modelId="{4592B063-EF7D-46DA-ABDD-A535E824ACA0}" type="presOf" srcId="{F2709F5F-9CDB-4085-B938-0DA35EE48B22}" destId="{6ACE300A-D137-42D9-8384-578274F1B3D5}" srcOrd="0" destOrd="0" presId="urn:microsoft.com/office/officeart/2005/8/layout/bProcess3"/>
    <dgm:cxn modelId="{03A2157A-D15A-42E7-9447-DD90495264E9}" srcId="{E3407A66-43A9-45FD-BCE3-9B7665DF3C20}" destId="{8B1A5C88-B962-43FF-ABB7-1CFF0AE8A53D}" srcOrd="9" destOrd="0" parTransId="{4371955A-D926-44BA-A8DC-FA6DBA980785}" sibTransId="{A62711D4-5BC4-4A61-8D3F-275DD7AD1B69}"/>
    <dgm:cxn modelId="{60FA6E81-0C9C-4B9C-9C67-EDB34D5D5889}" type="presOf" srcId="{6CF5635E-EFD3-440C-86AC-1BC02A91CC84}" destId="{2EF590A8-CC3D-4549-A579-2A7F2B868EA7}" srcOrd="0" destOrd="0" presId="urn:microsoft.com/office/officeart/2005/8/layout/bProcess3"/>
    <dgm:cxn modelId="{1E85B58F-50D4-479D-BC39-0C5139BB4019}" srcId="{E3407A66-43A9-45FD-BCE3-9B7665DF3C20}" destId="{CFB100E7-108F-479D-99A4-5A8A6CB110D5}" srcOrd="7" destOrd="0" parTransId="{E73E6074-CA75-4934-B533-7AE9D48508F2}" sibTransId="{C2E671CC-F46D-432D-B801-049BED76F472}"/>
    <dgm:cxn modelId="{094AFCBF-3E79-4A61-8C3B-604C903699BA}" type="presOf" srcId="{DCE1A770-1305-4D94-8EFE-146B2BE766E4}" destId="{DEBD4FF2-C636-4C52-B679-6AB1969AE389}" srcOrd="0" destOrd="0" presId="urn:microsoft.com/office/officeart/2005/8/layout/bProcess3"/>
    <dgm:cxn modelId="{03569773-4819-4DC2-A0F1-325F4FAC7B81}" type="presOf" srcId="{A55C0675-B8C1-4CB7-A7B8-66E784EB81C3}" destId="{40D797BD-1C97-4E41-A95F-89B748E9CB3D}" srcOrd="0" destOrd="0" presId="urn:microsoft.com/office/officeart/2005/8/layout/bProcess3"/>
    <dgm:cxn modelId="{806799B0-F642-48DB-A509-44067DD64C10}" type="presOf" srcId="{2403FB2D-5067-487B-9F91-510A3FF19669}" destId="{15587D2D-4ECE-405E-935F-A987DFF86827}" srcOrd="0" destOrd="0" presId="urn:microsoft.com/office/officeart/2005/8/layout/bProcess3"/>
    <dgm:cxn modelId="{AF75B74F-AEF1-45A5-BB25-936F11E77A2D}" srcId="{E3407A66-43A9-45FD-BCE3-9B7665DF3C20}" destId="{51A43980-501F-47C2-A113-A188E621D3E0}" srcOrd="4" destOrd="0" parTransId="{C290A9D3-AEAC-49AA-BC4F-223E45B248CF}" sibTransId="{421CBCF5-434C-48CE-8EBB-0BB972F9FCC8}"/>
    <dgm:cxn modelId="{6F01CA6D-1E40-41D8-B360-826276FEE3A3}" type="presOf" srcId="{807E7B22-8FD8-4FE1-A94A-977E7468A380}" destId="{64880DC9-F9C1-435C-A066-27BA006A4F61}" srcOrd="0" destOrd="0" presId="urn:microsoft.com/office/officeart/2005/8/layout/bProcess3"/>
    <dgm:cxn modelId="{2EC3E4F4-F67E-4A04-906C-3F8AD2D28212}" type="presOf" srcId="{6CF5635E-EFD3-440C-86AC-1BC02A91CC84}" destId="{648978B4-6E63-41E0-8221-14551A16A9A2}" srcOrd="1" destOrd="0" presId="urn:microsoft.com/office/officeart/2005/8/layout/bProcess3"/>
    <dgm:cxn modelId="{B2BC6B60-82BD-40E4-9BE3-F8F3322D27B9}" srcId="{E3407A66-43A9-45FD-BCE3-9B7665DF3C20}" destId="{E9906784-CF29-4C9F-ACE8-990F2ACCDFF4}" srcOrd="3" destOrd="0" parTransId="{66C86D77-EB5D-4906-B9FF-ED35A91A48D8}" sibTransId="{518B6626-40FC-4D68-94CE-BA66293963FA}"/>
    <dgm:cxn modelId="{CB874525-A4DE-4DC9-A077-F330AA2109D6}" type="presOf" srcId="{776E21EC-B4EA-4FBC-ABAB-3477D54DDA08}" destId="{C949E516-5AA6-4463-B202-B6D7170A3572}" srcOrd="0" destOrd="0" presId="urn:microsoft.com/office/officeart/2005/8/layout/bProcess3"/>
    <dgm:cxn modelId="{BBDBEBD1-C80E-448A-A347-DC1FAC74D9D8}" type="presOf" srcId="{C2E671CC-F46D-432D-B801-049BED76F472}" destId="{BC92CECC-2F79-4DB1-AD8B-35046B9CBB7D}" srcOrd="0" destOrd="0" presId="urn:microsoft.com/office/officeart/2005/8/layout/bProcess3"/>
    <dgm:cxn modelId="{447ED477-1631-4C2F-BE0B-455FC2682FCF}" srcId="{E3407A66-43A9-45FD-BCE3-9B7665DF3C20}" destId="{1951FDE5-1A1E-4406-846D-D4431CDE6FFF}" srcOrd="5" destOrd="0" parTransId="{745CCA81-864F-4731-A20F-D916EF263491}" sibTransId="{DCE1A770-1305-4D94-8EFE-146B2BE766E4}"/>
    <dgm:cxn modelId="{8D852094-501B-477D-83F1-AD0A6E5BE9FA}" type="presOf" srcId="{8B1A5C88-B962-43FF-ABB7-1CFF0AE8A53D}" destId="{B39DA989-D837-42FF-95DC-BB1646DB7486}" srcOrd="0" destOrd="0" presId="urn:microsoft.com/office/officeart/2005/8/layout/bProcess3"/>
    <dgm:cxn modelId="{58BD7E75-285F-4EC9-9D6D-69CA21FDFEB9}" type="presOf" srcId="{A62711D4-5BC4-4A61-8D3F-275DD7AD1B69}" destId="{50CF38D3-FCA1-4244-BA34-F3E26B4313C0}" srcOrd="1" destOrd="0" presId="urn:microsoft.com/office/officeart/2005/8/layout/bProcess3"/>
    <dgm:cxn modelId="{0CD33A26-9FB3-499D-81A7-E20E84EF8F2B}" type="presOf" srcId="{782B4C42-3E7A-4B0C-B3B7-CAA7F53A65A9}" destId="{2CB1579A-9A3B-405B-B431-CF986D456B95}" srcOrd="1" destOrd="0" presId="urn:microsoft.com/office/officeart/2005/8/layout/bProcess3"/>
    <dgm:cxn modelId="{C72E59A0-A2F0-4805-996A-6CB73EC2C04D}" type="presOf" srcId="{CFB100E7-108F-479D-99A4-5A8A6CB110D5}" destId="{C23BE8E7-64C2-4E2C-BD95-74273F6C63FF}" srcOrd="0" destOrd="0" presId="urn:microsoft.com/office/officeart/2005/8/layout/bProcess3"/>
    <dgm:cxn modelId="{49D1BA70-AB76-4B16-84CE-71090ABB6BF1}" type="presOf" srcId="{BA40E22F-2133-42A1-9C23-90163799ABD2}" destId="{3CE2C2A2-B9EE-4AE1-B237-8CF9C0FE77A2}" srcOrd="0" destOrd="0" presId="urn:microsoft.com/office/officeart/2005/8/layout/bProcess3"/>
    <dgm:cxn modelId="{BD6EA1F7-3928-4C9E-BC69-2E7A16644D53}" srcId="{E3407A66-43A9-45FD-BCE3-9B7665DF3C20}" destId="{807E7B22-8FD8-4FE1-A94A-977E7468A380}" srcOrd="2" destOrd="0" parTransId="{7F65CF5E-4320-458F-A308-8940AA846AAB}" sibTransId="{6CF5635E-EFD3-440C-86AC-1BC02A91CC84}"/>
    <dgm:cxn modelId="{29274DB1-1F85-48E3-80CD-A8BBCCDDB90E}" type="presOf" srcId="{2403FB2D-5067-487B-9F91-510A3FF19669}" destId="{1EFE166E-FAD1-4C36-8544-BBBDB8125116}" srcOrd="1" destOrd="0" presId="urn:microsoft.com/office/officeart/2005/8/layout/bProcess3"/>
    <dgm:cxn modelId="{D3DD7B88-0CF2-4CEE-9387-F8B8CEDD5363}" srcId="{E3407A66-43A9-45FD-BCE3-9B7665DF3C20}" destId="{40F2AB66-5660-4321-965B-CD1816D728EF}" srcOrd="1" destOrd="0" parTransId="{01AEAC94-F638-4806-906C-C940B83D625C}" sibTransId="{2403FB2D-5067-487B-9F91-510A3FF19669}"/>
    <dgm:cxn modelId="{FB1D4377-681D-4B72-9F3C-65B426C0151B}" type="presOf" srcId="{55717036-1B60-44E6-A8EF-6BFA0C90CC2F}" destId="{3DE088BE-0E86-4128-A24C-E7B8CD257A57}" srcOrd="1" destOrd="0" presId="urn:microsoft.com/office/officeart/2005/8/layout/bProcess3"/>
    <dgm:cxn modelId="{480EA17D-4ED8-4AB4-B6CD-3884B206DCCE}" type="presOf" srcId="{EF29A207-9D83-4C48-BB75-E3EE817CE048}" destId="{16E3D96A-E220-46E7-8A8F-00294DA1E951}" srcOrd="0" destOrd="0" presId="urn:microsoft.com/office/officeart/2005/8/layout/bProcess3"/>
    <dgm:cxn modelId="{132B0BBE-340D-4A7F-9F04-73F8E1FEAC7D}" type="presOf" srcId="{518B6626-40FC-4D68-94CE-BA66293963FA}" destId="{8E73C5E3-7899-4ECA-8617-9153A1FA7D88}" srcOrd="0" destOrd="0" presId="urn:microsoft.com/office/officeart/2005/8/layout/bProcess3"/>
    <dgm:cxn modelId="{3311CFFA-00F4-463D-BE63-DBA3F1794078}" type="presOf" srcId="{40F2AB66-5660-4321-965B-CD1816D728EF}" destId="{94A5FA3D-422E-4F54-8160-41F81E93CC92}" srcOrd="0" destOrd="0" presId="urn:microsoft.com/office/officeart/2005/8/layout/bProcess3"/>
    <dgm:cxn modelId="{E9C5FE3F-CCDF-43E3-82BE-C6AE9F6488CB}" type="presOf" srcId="{518B6626-40FC-4D68-94CE-BA66293963FA}" destId="{3DFD438B-0A6D-4C2B-AC74-E613BC6150AD}" srcOrd="1" destOrd="0" presId="urn:microsoft.com/office/officeart/2005/8/layout/bProcess3"/>
    <dgm:cxn modelId="{CD75327B-00E2-4D51-9E50-00E586D5F2C4}" type="presOf" srcId="{DCE1A770-1305-4D94-8EFE-146B2BE766E4}" destId="{94669B97-A0E9-4C8B-A8E3-B7470DA28B6B}" srcOrd="1" destOrd="0" presId="urn:microsoft.com/office/officeart/2005/8/layout/bProcess3"/>
    <dgm:cxn modelId="{4B34651C-2AF7-4B6B-9636-4BDA8555E9D9}" type="presParOf" srcId="{3A62970B-20B2-4924-91C9-46B9AF70EB8B}" destId="{16E3D96A-E220-46E7-8A8F-00294DA1E951}" srcOrd="0" destOrd="0" presId="urn:microsoft.com/office/officeart/2005/8/layout/bProcess3"/>
    <dgm:cxn modelId="{AF23684C-A10E-4532-AA42-0E86D6914B07}" type="presParOf" srcId="{3A62970B-20B2-4924-91C9-46B9AF70EB8B}" destId="{36CE4783-75F4-42A1-ADC5-7FDEBF18D720}" srcOrd="1" destOrd="0" presId="urn:microsoft.com/office/officeart/2005/8/layout/bProcess3"/>
    <dgm:cxn modelId="{06EBFDEA-4AEC-437C-A1CB-41026DF199C2}" type="presParOf" srcId="{36CE4783-75F4-42A1-ADC5-7FDEBF18D720}" destId="{2CB1579A-9A3B-405B-B431-CF986D456B95}" srcOrd="0" destOrd="0" presId="urn:microsoft.com/office/officeart/2005/8/layout/bProcess3"/>
    <dgm:cxn modelId="{3D859F52-2787-4CC9-B960-63D761CD5C04}" type="presParOf" srcId="{3A62970B-20B2-4924-91C9-46B9AF70EB8B}" destId="{94A5FA3D-422E-4F54-8160-41F81E93CC92}" srcOrd="2" destOrd="0" presId="urn:microsoft.com/office/officeart/2005/8/layout/bProcess3"/>
    <dgm:cxn modelId="{18FDFBFE-DBAF-4528-9F1E-59F01FFA0547}" type="presParOf" srcId="{3A62970B-20B2-4924-91C9-46B9AF70EB8B}" destId="{15587D2D-4ECE-405E-935F-A987DFF86827}" srcOrd="3" destOrd="0" presId="urn:microsoft.com/office/officeart/2005/8/layout/bProcess3"/>
    <dgm:cxn modelId="{A62AD0D1-42D4-4771-A579-3DB06BC678D7}" type="presParOf" srcId="{15587D2D-4ECE-405E-935F-A987DFF86827}" destId="{1EFE166E-FAD1-4C36-8544-BBBDB8125116}" srcOrd="0" destOrd="0" presId="urn:microsoft.com/office/officeart/2005/8/layout/bProcess3"/>
    <dgm:cxn modelId="{A3577B8A-04F1-4E3A-A3ED-8C7195BFC6F4}" type="presParOf" srcId="{3A62970B-20B2-4924-91C9-46B9AF70EB8B}" destId="{64880DC9-F9C1-435C-A066-27BA006A4F61}" srcOrd="4" destOrd="0" presId="urn:microsoft.com/office/officeart/2005/8/layout/bProcess3"/>
    <dgm:cxn modelId="{D9246878-3C48-41EC-9178-57C908785FC3}" type="presParOf" srcId="{3A62970B-20B2-4924-91C9-46B9AF70EB8B}" destId="{2EF590A8-CC3D-4549-A579-2A7F2B868EA7}" srcOrd="5" destOrd="0" presId="urn:microsoft.com/office/officeart/2005/8/layout/bProcess3"/>
    <dgm:cxn modelId="{B6F23983-EA6B-46EE-A03B-BFA6AD89D979}" type="presParOf" srcId="{2EF590A8-CC3D-4549-A579-2A7F2B868EA7}" destId="{648978B4-6E63-41E0-8221-14551A16A9A2}" srcOrd="0" destOrd="0" presId="urn:microsoft.com/office/officeart/2005/8/layout/bProcess3"/>
    <dgm:cxn modelId="{EEE1D0E4-A5E6-4298-9DA9-4DE1E0AA2414}" type="presParOf" srcId="{3A62970B-20B2-4924-91C9-46B9AF70EB8B}" destId="{C5168E37-C5F5-4C10-B692-A19E184C6623}" srcOrd="6" destOrd="0" presId="urn:microsoft.com/office/officeart/2005/8/layout/bProcess3"/>
    <dgm:cxn modelId="{ED2AC0BE-00C4-4A00-80A3-B4C62432EA07}" type="presParOf" srcId="{3A62970B-20B2-4924-91C9-46B9AF70EB8B}" destId="{8E73C5E3-7899-4ECA-8617-9153A1FA7D88}" srcOrd="7" destOrd="0" presId="urn:microsoft.com/office/officeart/2005/8/layout/bProcess3"/>
    <dgm:cxn modelId="{FCD7A58E-527D-47D2-B692-C9975723C7D3}" type="presParOf" srcId="{8E73C5E3-7899-4ECA-8617-9153A1FA7D88}" destId="{3DFD438B-0A6D-4C2B-AC74-E613BC6150AD}" srcOrd="0" destOrd="0" presId="urn:microsoft.com/office/officeart/2005/8/layout/bProcess3"/>
    <dgm:cxn modelId="{0C0933E8-9D2B-45B8-B7E7-AD1EACFE52A0}" type="presParOf" srcId="{3A62970B-20B2-4924-91C9-46B9AF70EB8B}" destId="{F822B695-8B69-4462-B6B6-B2D399293A18}" srcOrd="8" destOrd="0" presId="urn:microsoft.com/office/officeart/2005/8/layout/bProcess3"/>
    <dgm:cxn modelId="{89981A75-D549-4A3D-9E7D-4134C3C80C2C}" type="presParOf" srcId="{3A62970B-20B2-4924-91C9-46B9AF70EB8B}" destId="{46510E59-5089-40CB-9232-D6E2E0768ACA}" srcOrd="9" destOrd="0" presId="urn:microsoft.com/office/officeart/2005/8/layout/bProcess3"/>
    <dgm:cxn modelId="{910FA6CB-E9CD-4C9E-AC03-7A13A604C953}" type="presParOf" srcId="{46510E59-5089-40CB-9232-D6E2E0768ACA}" destId="{5552E90B-ED57-4B46-BEAC-652E4CF63879}" srcOrd="0" destOrd="0" presId="urn:microsoft.com/office/officeart/2005/8/layout/bProcess3"/>
    <dgm:cxn modelId="{00582D8A-F792-4F27-B262-985F16E251C1}" type="presParOf" srcId="{3A62970B-20B2-4924-91C9-46B9AF70EB8B}" destId="{17BB452A-51EB-482E-8397-00D243C1A612}" srcOrd="10" destOrd="0" presId="urn:microsoft.com/office/officeart/2005/8/layout/bProcess3"/>
    <dgm:cxn modelId="{2C15857F-557C-46D5-8F99-87AFC4C9518D}" type="presParOf" srcId="{3A62970B-20B2-4924-91C9-46B9AF70EB8B}" destId="{DEBD4FF2-C636-4C52-B679-6AB1969AE389}" srcOrd="11" destOrd="0" presId="urn:microsoft.com/office/officeart/2005/8/layout/bProcess3"/>
    <dgm:cxn modelId="{8C30ABDA-AF60-45A9-BC69-0000DE047594}" type="presParOf" srcId="{DEBD4FF2-C636-4C52-B679-6AB1969AE389}" destId="{94669B97-A0E9-4C8B-A8E3-B7470DA28B6B}" srcOrd="0" destOrd="0" presId="urn:microsoft.com/office/officeart/2005/8/layout/bProcess3"/>
    <dgm:cxn modelId="{CCC5F69C-3135-4A30-9627-E2C9489946BF}" type="presParOf" srcId="{3A62970B-20B2-4924-91C9-46B9AF70EB8B}" destId="{C949E516-5AA6-4463-B202-B6D7170A3572}" srcOrd="12" destOrd="0" presId="urn:microsoft.com/office/officeart/2005/8/layout/bProcess3"/>
    <dgm:cxn modelId="{4B56288D-16AE-4637-8838-B3EAF87473E9}" type="presParOf" srcId="{3A62970B-20B2-4924-91C9-46B9AF70EB8B}" destId="{40D797BD-1C97-4E41-A95F-89B748E9CB3D}" srcOrd="13" destOrd="0" presId="urn:microsoft.com/office/officeart/2005/8/layout/bProcess3"/>
    <dgm:cxn modelId="{D65B44CC-1E3F-4A1E-86AC-7975BC1CA5AB}" type="presParOf" srcId="{40D797BD-1C97-4E41-A95F-89B748E9CB3D}" destId="{BFFBD06C-CA8A-4B4F-B9FA-30B69684F7B0}" srcOrd="0" destOrd="0" presId="urn:microsoft.com/office/officeart/2005/8/layout/bProcess3"/>
    <dgm:cxn modelId="{97E84B5A-91E7-473E-A89C-66501058114D}" type="presParOf" srcId="{3A62970B-20B2-4924-91C9-46B9AF70EB8B}" destId="{C23BE8E7-64C2-4E2C-BD95-74273F6C63FF}" srcOrd="14" destOrd="0" presId="urn:microsoft.com/office/officeart/2005/8/layout/bProcess3"/>
    <dgm:cxn modelId="{A9EF494E-1B68-4C77-88D2-AFF935195216}" type="presParOf" srcId="{3A62970B-20B2-4924-91C9-46B9AF70EB8B}" destId="{BC92CECC-2F79-4DB1-AD8B-35046B9CBB7D}" srcOrd="15" destOrd="0" presId="urn:microsoft.com/office/officeart/2005/8/layout/bProcess3"/>
    <dgm:cxn modelId="{09618807-D1C7-4407-BC22-2DC4A304504A}" type="presParOf" srcId="{BC92CECC-2F79-4DB1-AD8B-35046B9CBB7D}" destId="{FB8C4177-9A60-4EEE-8A42-EA2F004AB4D3}" srcOrd="0" destOrd="0" presId="urn:microsoft.com/office/officeart/2005/8/layout/bProcess3"/>
    <dgm:cxn modelId="{85E32FC4-5A74-4E86-A75F-7669E6912633}" type="presParOf" srcId="{3A62970B-20B2-4924-91C9-46B9AF70EB8B}" destId="{3CE2C2A2-B9EE-4AE1-B237-8CF9C0FE77A2}" srcOrd="16" destOrd="0" presId="urn:microsoft.com/office/officeart/2005/8/layout/bProcess3"/>
    <dgm:cxn modelId="{C76C4739-32A5-45E2-AE73-3BA36EE64BA1}" type="presParOf" srcId="{3A62970B-20B2-4924-91C9-46B9AF70EB8B}" destId="{9F57A16B-5747-4664-8F36-B8673311331B}" srcOrd="17" destOrd="0" presId="urn:microsoft.com/office/officeart/2005/8/layout/bProcess3"/>
    <dgm:cxn modelId="{841FDC38-467A-4CF2-A656-5A9D4C45110E}" type="presParOf" srcId="{9F57A16B-5747-4664-8F36-B8673311331B}" destId="{3DE088BE-0E86-4128-A24C-E7B8CD257A57}" srcOrd="0" destOrd="0" presId="urn:microsoft.com/office/officeart/2005/8/layout/bProcess3"/>
    <dgm:cxn modelId="{8A7AC00C-D658-428B-80D8-D37C28756343}" type="presParOf" srcId="{3A62970B-20B2-4924-91C9-46B9AF70EB8B}" destId="{B39DA989-D837-42FF-95DC-BB1646DB7486}" srcOrd="18" destOrd="0" presId="urn:microsoft.com/office/officeart/2005/8/layout/bProcess3"/>
    <dgm:cxn modelId="{7DE2E9BA-FA11-4D8F-9457-81395EBD49A5}" type="presParOf" srcId="{3A62970B-20B2-4924-91C9-46B9AF70EB8B}" destId="{51FB0C3D-E74F-4BAA-A176-74C3514CB89C}" srcOrd="19" destOrd="0" presId="urn:microsoft.com/office/officeart/2005/8/layout/bProcess3"/>
    <dgm:cxn modelId="{DF9BBC3D-7721-4101-9520-E6B8B0B9E61E}" type="presParOf" srcId="{51FB0C3D-E74F-4BAA-A176-74C3514CB89C}" destId="{50CF38D3-FCA1-4244-BA34-F3E26B4313C0}" srcOrd="0" destOrd="0" presId="urn:microsoft.com/office/officeart/2005/8/layout/bProcess3"/>
    <dgm:cxn modelId="{527A7700-AC26-4C77-A357-B756B08560E9}" type="presParOf" srcId="{3A62970B-20B2-4924-91C9-46B9AF70EB8B}" destId="{6ACE300A-D137-42D9-8384-578274F1B3D5}" srcOrd="20" destOrd="0" presId="urn:microsoft.com/office/officeart/2005/8/layout/bProcess3"/>
  </dgm:cxnLst>
  <dgm:bg>
    <a:gradFill>
      <a:gsLst>
        <a:gs pos="0">
          <a:srgbClr val="FBEAC7">
            <a:alpha val="47000"/>
          </a:srgbClr>
        </a:gs>
        <a:gs pos="17999">
          <a:srgbClr val="FEE7F2"/>
        </a:gs>
        <a:gs pos="36000">
          <a:srgbClr val="FAC77D"/>
        </a:gs>
        <a:gs pos="61000">
          <a:srgbClr val="FBA97D"/>
        </a:gs>
        <a:gs pos="82001">
          <a:srgbClr val="FBD49C"/>
        </a:gs>
        <a:gs pos="100000">
          <a:srgbClr val="FEE7F2"/>
        </a:gs>
      </a:gsLst>
      <a:lin ang="5400000" scaled="0"/>
    </a:gra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CE4783-75F4-42A1-ADC5-7FDEBF18D720}">
      <dsp:nvSpPr>
        <dsp:cNvPr id="0" name=""/>
        <dsp:cNvSpPr/>
      </dsp:nvSpPr>
      <dsp:spPr>
        <a:xfrm>
          <a:off x="1611182" y="1081458"/>
          <a:ext cx="340039" cy="91440"/>
        </a:xfrm>
        <a:custGeom>
          <a:avLst/>
          <a:gdLst/>
          <a:ahLst/>
          <a:cxnLst/>
          <a:rect l="0" t="0" r="0" b="0"/>
          <a:pathLst>
            <a:path>
              <a:moveTo>
                <a:pt x="0" y="45720"/>
              </a:moveTo>
              <a:lnTo>
                <a:pt x="34003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771936" y="1125325"/>
        <a:ext cx="18531" cy="3706"/>
      </dsp:txXfrm>
    </dsp:sp>
    <dsp:sp modelId="{16E3D96A-E220-46E7-8A8F-00294DA1E951}">
      <dsp:nvSpPr>
        <dsp:cNvPr id="0" name=""/>
        <dsp:cNvSpPr/>
      </dsp:nvSpPr>
      <dsp:spPr>
        <a:xfrm>
          <a:off x="1504" y="643735"/>
          <a:ext cx="1611477" cy="9668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tr-TR" sz="1100" kern="1200" dirty="0" smtClean="0"/>
            <a:t>Sözleşme imzalama</a:t>
          </a:r>
          <a:endParaRPr lang="tr-TR" sz="1100" kern="1200" dirty="0"/>
        </a:p>
      </dsp:txBody>
      <dsp:txXfrm>
        <a:off x="1504" y="643735"/>
        <a:ext cx="1611477" cy="966886"/>
      </dsp:txXfrm>
    </dsp:sp>
    <dsp:sp modelId="{15587D2D-4ECE-405E-935F-A987DFF86827}">
      <dsp:nvSpPr>
        <dsp:cNvPr id="0" name=""/>
        <dsp:cNvSpPr/>
      </dsp:nvSpPr>
      <dsp:spPr>
        <a:xfrm>
          <a:off x="3593300" y="1081458"/>
          <a:ext cx="340039" cy="91440"/>
        </a:xfrm>
        <a:custGeom>
          <a:avLst/>
          <a:gdLst/>
          <a:ahLst/>
          <a:cxnLst/>
          <a:rect l="0" t="0" r="0" b="0"/>
          <a:pathLst>
            <a:path>
              <a:moveTo>
                <a:pt x="0" y="45720"/>
              </a:moveTo>
              <a:lnTo>
                <a:pt x="34003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754054" y="1125325"/>
        <a:ext cx="18531" cy="3706"/>
      </dsp:txXfrm>
    </dsp:sp>
    <dsp:sp modelId="{94A5FA3D-422E-4F54-8160-41F81E93CC92}">
      <dsp:nvSpPr>
        <dsp:cNvPr id="0" name=""/>
        <dsp:cNvSpPr/>
      </dsp:nvSpPr>
      <dsp:spPr>
        <a:xfrm>
          <a:off x="1983622" y="643735"/>
          <a:ext cx="1611477" cy="9668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tr-TR" sz="1100" kern="1200" dirty="0" smtClean="0"/>
            <a:t>Başlangıç  ve Eğitim toplantıları</a:t>
          </a:r>
          <a:endParaRPr lang="tr-TR" sz="1100" kern="1200" dirty="0"/>
        </a:p>
      </dsp:txBody>
      <dsp:txXfrm>
        <a:off x="1983622" y="643735"/>
        <a:ext cx="1611477" cy="966886"/>
      </dsp:txXfrm>
    </dsp:sp>
    <dsp:sp modelId="{2EF590A8-CC3D-4549-A579-2A7F2B868EA7}">
      <dsp:nvSpPr>
        <dsp:cNvPr id="0" name=""/>
        <dsp:cNvSpPr/>
      </dsp:nvSpPr>
      <dsp:spPr>
        <a:xfrm>
          <a:off x="5575417" y="1081458"/>
          <a:ext cx="340039" cy="91440"/>
        </a:xfrm>
        <a:custGeom>
          <a:avLst/>
          <a:gdLst/>
          <a:ahLst/>
          <a:cxnLst/>
          <a:rect l="0" t="0" r="0" b="0"/>
          <a:pathLst>
            <a:path>
              <a:moveTo>
                <a:pt x="0" y="45720"/>
              </a:moveTo>
              <a:lnTo>
                <a:pt x="34003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736171" y="1125325"/>
        <a:ext cx="18531" cy="3706"/>
      </dsp:txXfrm>
    </dsp:sp>
    <dsp:sp modelId="{64880DC9-F9C1-435C-A066-27BA006A4F61}">
      <dsp:nvSpPr>
        <dsp:cNvPr id="0" name=""/>
        <dsp:cNvSpPr/>
      </dsp:nvSpPr>
      <dsp:spPr>
        <a:xfrm>
          <a:off x="3965739" y="643735"/>
          <a:ext cx="1611477" cy="9668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eaLnBrk="1" latinLnBrk="0">
            <a:lnSpc>
              <a:spcPct val="90000"/>
            </a:lnSpc>
            <a:spcBef>
              <a:spcPct val="0"/>
            </a:spcBef>
            <a:spcAft>
              <a:spcPct val="35000"/>
            </a:spcAft>
          </a:pPr>
          <a:r>
            <a:rPr lang="tr-TR" sz="1100" kern="1200" dirty="0" smtClean="0"/>
            <a:t>İlk izleme ziyareti</a:t>
          </a:r>
          <a:endParaRPr lang="tr-TR" sz="1100" kern="1200" dirty="0"/>
        </a:p>
      </dsp:txBody>
      <dsp:txXfrm>
        <a:off x="3965739" y="643735"/>
        <a:ext cx="1611477" cy="966886"/>
      </dsp:txXfrm>
    </dsp:sp>
    <dsp:sp modelId="{8E73C5E3-7899-4ECA-8617-9153A1FA7D88}">
      <dsp:nvSpPr>
        <dsp:cNvPr id="0" name=""/>
        <dsp:cNvSpPr/>
      </dsp:nvSpPr>
      <dsp:spPr>
        <a:xfrm>
          <a:off x="807243" y="1608822"/>
          <a:ext cx="5946353" cy="340039"/>
        </a:xfrm>
        <a:custGeom>
          <a:avLst/>
          <a:gdLst/>
          <a:ahLst/>
          <a:cxnLst/>
          <a:rect l="0" t="0" r="0" b="0"/>
          <a:pathLst>
            <a:path>
              <a:moveTo>
                <a:pt x="5946353" y="0"/>
              </a:moveTo>
              <a:lnTo>
                <a:pt x="5946353" y="187119"/>
              </a:lnTo>
              <a:lnTo>
                <a:pt x="0" y="187119"/>
              </a:lnTo>
              <a:lnTo>
                <a:pt x="0" y="340039"/>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90000"/>
            </a:lnSpc>
            <a:spcBef>
              <a:spcPct val="0"/>
            </a:spcBef>
            <a:spcAft>
              <a:spcPct val="35000"/>
            </a:spcAft>
          </a:pPr>
          <a:r>
            <a:rPr lang="tr-TR" sz="1800" kern="1200" dirty="0" err="1" smtClean="0"/>
            <a:t>Hakediş</a:t>
          </a:r>
          <a:r>
            <a:rPr lang="tr-TR" sz="1800" kern="1200" dirty="0" smtClean="0"/>
            <a:t> Dönemi başlıyor</a:t>
          </a:r>
          <a:endParaRPr lang="tr-TR" sz="1800" kern="1200" dirty="0"/>
        </a:p>
      </dsp:txBody>
      <dsp:txXfrm>
        <a:off x="2607459" y="1667650"/>
        <a:ext cx="2345920" cy="222383"/>
      </dsp:txXfrm>
    </dsp:sp>
    <dsp:sp modelId="{C5168E37-C5F5-4C10-B692-A19E184C6623}">
      <dsp:nvSpPr>
        <dsp:cNvPr id="0" name=""/>
        <dsp:cNvSpPr/>
      </dsp:nvSpPr>
      <dsp:spPr>
        <a:xfrm>
          <a:off x="5947857" y="643735"/>
          <a:ext cx="1611477" cy="966886"/>
        </a:xfrm>
        <a:prstGeom prst="flowChartDecis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tr-TR" sz="1100" kern="1200" dirty="0" smtClean="0"/>
            <a:t>Ön ödeme</a:t>
          </a:r>
          <a:endParaRPr lang="tr-TR" sz="1100" kern="1200" dirty="0"/>
        </a:p>
      </dsp:txBody>
      <dsp:txXfrm>
        <a:off x="6350726" y="885457"/>
        <a:ext cx="805739" cy="483443"/>
      </dsp:txXfrm>
    </dsp:sp>
    <dsp:sp modelId="{46510E59-5089-40CB-9232-D6E2E0768ACA}">
      <dsp:nvSpPr>
        <dsp:cNvPr id="0" name=""/>
        <dsp:cNvSpPr/>
      </dsp:nvSpPr>
      <dsp:spPr>
        <a:xfrm>
          <a:off x="1611182" y="2418985"/>
          <a:ext cx="340039" cy="91440"/>
        </a:xfrm>
        <a:custGeom>
          <a:avLst/>
          <a:gdLst/>
          <a:ahLst/>
          <a:cxnLst/>
          <a:rect l="0" t="0" r="0" b="0"/>
          <a:pathLst>
            <a:path>
              <a:moveTo>
                <a:pt x="0" y="45720"/>
              </a:moveTo>
              <a:lnTo>
                <a:pt x="34003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771936" y="2462852"/>
        <a:ext cx="18531" cy="3706"/>
      </dsp:txXfrm>
    </dsp:sp>
    <dsp:sp modelId="{F822B695-8B69-4462-B6B6-B2D399293A18}">
      <dsp:nvSpPr>
        <dsp:cNvPr id="0" name=""/>
        <dsp:cNvSpPr/>
      </dsp:nvSpPr>
      <dsp:spPr>
        <a:xfrm>
          <a:off x="1504" y="1981262"/>
          <a:ext cx="1611477" cy="9668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tr-TR" sz="1100" kern="1200" dirty="0" smtClean="0"/>
            <a:t>Düzenli izleme ziyareti</a:t>
          </a:r>
          <a:endParaRPr lang="tr-TR" sz="1100" kern="1200" dirty="0"/>
        </a:p>
      </dsp:txBody>
      <dsp:txXfrm>
        <a:off x="1504" y="1981262"/>
        <a:ext cx="1611477" cy="966886"/>
      </dsp:txXfrm>
    </dsp:sp>
    <dsp:sp modelId="{DEBD4FF2-C636-4C52-B679-6AB1969AE389}">
      <dsp:nvSpPr>
        <dsp:cNvPr id="0" name=""/>
        <dsp:cNvSpPr/>
      </dsp:nvSpPr>
      <dsp:spPr>
        <a:xfrm>
          <a:off x="3593300" y="2418985"/>
          <a:ext cx="340039" cy="91440"/>
        </a:xfrm>
        <a:custGeom>
          <a:avLst/>
          <a:gdLst/>
          <a:ahLst/>
          <a:cxnLst/>
          <a:rect l="0" t="0" r="0" b="0"/>
          <a:pathLst>
            <a:path>
              <a:moveTo>
                <a:pt x="0" y="45720"/>
              </a:moveTo>
              <a:lnTo>
                <a:pt x="34003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754054" y="2462852"/>
        <a:ext cx="18531" cy="3706"/>
      </dsp:txXfrm>
    </dsp:sp>
    <dsp:sp modelId="{17BB452A-51EB-482E-8397-00D243C1A612}">
      <dsp:nvSpPr>
        <dsp:cNvPr id="0" name=""/>
        <dsp:cNvSpPr/>
      </dsp:nvSpPr>
      <dsp:spPr>
        <a:xfrm>
          <a:off x="1983622" y="1981262"/>
          <a:ext cx="1611477" cy="966886"/>
        </a:xfrm>
        <a:prstGeom prst="rect">
          <a:avLst/>
        </a:prstGeom>
        <a:solidFill>
          <a:schemeClr val="accent2"/>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tr-TR" sz="1100" kern="1200" dirty="0" smtClean="0"/>
            <a:t>Ara rapor</a:t>
          </a:r>
          <a:endParaRPr lang="tr-TR" sz="1100" kern="1200" dirty="0"/>
        </a:p>
      </dsp:txBody>
      <dsp:txXfrm>
        <a:off x="1983622" y="1981262"/>
        <a:ext cx="1611477" cy="966886"/>
      </dsp:txXfrm>
    </dsp:sp>
    <dsp:sp modelId="{40D797BD-1C97-4E41-A95F-89B748E9CB3D}">
      <dsp:nvSpPr>
        <dsp:cNvPr id="0" name=""/>
        <dsp:cNvSpPr/>
      </dsp:nvSpPr>
      <dsp:spPr>
        <a:xfrm>
          <a:off x="5575417" y="2418985"/>
          <a:ext cx="340039" cy="91440"/>
        </a:xfrm>
        <a:custGeom>
          <a:avLst/>
          <a:gdLst/>
          <a:ahLst/>
          <a:cxnLst/>
          <a:rect l="0" t="0" r="0" b="0"/>
          <a:pathLst>
            <a:path>
              <a:moveTo>
                <a:pt x="0" y="45720"/>
              </a:moveTo>
              <a:lnTo>
                <a:pt x="34003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736171" y="2462852"/>
        <a:ext cx="18531" cy="3706"/>
      </dsp:txXfrm>
    </dsp:sp>
    <dsp:sp modelId="{C949E516-5AA6-4463-B202-B6D7170A3572}">
      <dsp:nvSpPr>
        <dsp:cNvPr id="0" name=""/>
        <dsp:cNvSpPr/>
      </dsp:nvSpPr>
      <dsp:spPr>
        <a:xfrm>
          <a:off x="3965739" y="1981262"/>
          <a:ext cx="1611477" cy="966886"/>
        </a:xfrm>
        <a:prstGeom prst="flowChartDecision">
          <a:avLst/>
        </a:prstGeom>
        <a:solidFill>
          <a:schemeClr val="accent2"/>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tr-TR" sz="1100" kern="1200" dirty="0" smtClean="0"/>
            <a:t>Ara ödeme</a:t>
          </a:r>
          <a:endParaRPr lang="tr-TR" sz="1100" kern="1200" dirty="0"/>
        </a:p>
      </dsp:txBody>
      <dsp:txXfrm>
        <a:off x="4368608" y="2222984"/>
        <a:ext cx="805739" cy="483443"/>
      </dsp:txXfrm>
    </dsp:sp>
    <dsp:sp modelId="{BC92CECC-2F79-4DB1-AD8B-35046B9CBB7D}">
      <dsp:nvSpPr>
        <dsp:cNvPr id="0" name=""/>
        <dsp:cNvSpPr/>
      </dsp:nvSpPr>
      <dsp:spPr>
        <a:xfrm>
          <a:off x="807243" y="2946348"/>
          <a:ext cx="5946353" cy="340039"/>
        </a:xfrm>
        <a:custGeom>
          <a:avLst/>
          <a:gdLst/>
          <a:ahLst/>
          <a:cxnLst/>
          <a:rect l="0" t="0" r="0" b="0"/>
          <a:pathLst>
            <a:path>
              <a:moveTo>
                <a:pt x="5946353" y="0"/>
              </a:moveTo>
              <a:lnTo>
                <a:pt x="5946353" y="187119"/>
              </a:lnTo>
              <a:lnTo>
                <a:pt x="0" y="187119"/>
              </a:lnTo>
              <a:lnTo>
                <a:pt x="0" y="340039"/>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631472" y="3114515"/>
        <a:ext cx="297894" cy="3706"/>
      </dsp:txXfrm>
    </dsp:sp>
    <dsp:sp modelId="{C23BE8E7-64C2-4E2C-BD95-74273F6C63FF}">
      <dsp:nvSpPr>
        <dsp:cNvPr id="0" name=""/>
        <dsp:cNvSpPr/>
      </dsp:nvSpPr>
      <dsp:spPr>
        <a:xfrm>
          <a:off x="5947857" y="1981262"/>
          <a:ext cx="1611477" cy="9668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tr-TR" sz="1100" kern="1200" dirty="0" smtClean="0"/>
            <a:t>Anlık izleme ziyaretleri</a:t>
          </a:r>
          <a:endParaRPr lang="tr-TR" sz="1100" kern="1200" dirty="0"/>
        </a:p>
      </dsp:txBody>
      <dsp:txXfrm>
        <a:off x="5947857" y="1981262"/>
        <a:ext cx="1611477" cy="966886"/>
      </dsp:txXfrm>
    </dsp:sp>
    <dsp:sp modelId="{9F57A16B-5747-4664-8F36-B8673311331B}">
      <dsp:nvSpPr>
        <dsp:cNvPr id="0" name=""/>
        <dsp:cNvSpPr/>
      </dsp:nvSpPr>
      <dsp:spPr>
        <a:xfrm>
          <a:off x="1611182" y="3756512"/>
          <a:ext cx="340039" cy="91440"/>
        </a:xfrm>
        <a:custGeom>
          <a:avLst/>
          <a:gdLst/>
          <a:ahLst/>
          <a:cxnLst/>
          <a:rect l="0" t="0" r="0" b="0"/>
          <a:pathLst>
            <a:path>
              <a:moveTo>
                <a:pt x="0" y="45720"/>
              </a:moveTo>
              <a:lnTo>
                <a:pt x="34003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771936" y="3800378"/>
        <a:ext cx="18531" cy="3706"/>
      </dsp:txXfrm>
    </dsp:sp>
    <dsp:sp modelId="{3CE2C2A2-B9EE-4AE1-B237-8CF9C0FE77A2}">
      <dsp:nvSpPr>
        <dsp:cNvPr id="0" name=""/>
        <dsp:cNvSpPr/>
      </dsp:nvSpPr>
      <dsp:spPr>
        <a:xfrm>
          <a:off x="1504" y="3318788"/>
          <a:ext cx="1611477" cy="9668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tr-TR" sz="1100" kern="1200" dirty="0" smtClean="0"/>
            <a:t>Nihai rapor</a:t>
          </a:r>
          <a:endParaRPr lang="tr-TR" sz="1100" kern="1200" dirty="0"/>
        </a:p>
      </dsp:txBody>
      <dsp:txXfrm>
        <a:off x="1504" y="3318788"/>
        <a:ext cx="1611477" cy="966886"/>
      </dsp:txXfrm>
    </dsp:sp>
    <dsp:sp modelId="{51FB0C3D-E74F-4BAA-A176-74C3514CB89C}">
      <dsp:nvSpPr>
        <dsp:cNvPr id="0" name=""/>
        <dsp:cNvSpPr/>
      </dsp:nvSpPr>
      <dsp:spPr>
        <a:xfrm>
          <a:off x="3593300" y="3756512"/>
          <a:ext cx="340039" cy="91440"/>
        </a:xfrm>
        <a:custGeom>
          <a:avLst/>
          <a:gdLst/>
          <a:ahLst/>
          <a:cxnLst/>
          <a:rect l="0" t="0" r="0" b="0"/>
          <a:pathLst>
            <a:path>
              <a:moveTo>
                <a:pt x="0" y="45720"/>
              </a:moveTo>
              <a:lnTo>
                <a:pt x="340039"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3754054" y="3800378"/>
        <a:ext cx="18531" cy="3706"/>
      </dsp:txXfrm>
    </dsp:sp>
    <dsp:sp modelId="{B39DA989-D837-42FF-95DC-BB1646DB7486}">
      <dsp:nvSpPr>
        <dsp:cNvPr id="0" name=""/>
        <dsp:cNvSpPr/>
      </dsp:nvSpPr>
      <dsp:spPr>
        <a:xfrm>
          <a:off x="1983622" y="3318788"/>
          <a:ext cx="1611477" cy="966886"/>
        </a:xfrm>
        <a:prstGeom prst="flowChartDecis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tr-TR" sz="1100" kern="1200" dirty="0" smtClean="0"/>
            <a:t>Nihai ödeme</a:t>
          </a:r>
          <a:endParaRPr lang="tr-TR" sz="1100" kern="1200" dirty="0"/>
        </a:p>
      </dsp:txBody>
      <dsp:txXfrm>
        <a:off x="2386491" y="3560510"/>
        <a:ext cx="805739" cy="483443"/>
      </dsp:txXfrm>
    </dsp:sp>
    <dsp:sp modelId="{6ACE300A-D137-42D9-8384-578274F1B3D5}">
      <dsp:nvSpPr>
        <dsp:cNvPr id="0" name=""/>
        <dsp:cNvSpPr/>
      </dsp:nvSpPr>
      <dsp:spPr>
        <a:xfrm>
          <a:off x="3965739" y="3318788"/>
          <a:ext cx="1611477" cy="966886"/>
        </a:xfrm>
        <a:prstGeom prst="rect">
          <a:avLst/>
        </a:prstGeom>
        <a:solidFill>
          <a:schemeClr val="accent1"/>
        </a:solidFill>
        <a:ln w="25400" cap="flat" cmpd="sng" algn="ctr">
          <a:solidFill>
            <a:srgbClr val="92D05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lvl="0" algn="ctr" defTabSz="488950">
            <a:lnSpc>
              <a:spcPct val="90000"/>
            </a:lnSpc>
            <a:spcBef>
              <a:spcPct val="0"/>
            </a:spcBef>
            <a:spcAft>
              <a:spcPct val="35000"/>
            </a:spcAft>
          </a:pPr>
          <a:r>
            <a:rPr lang="tr-TR" sz="1100" kern="1200" dirty="0" smtClean="0"/>
            <a:t>Proje Sonrası Değerlendirme Raporu</a:t>
          </a:r>
          <a:endParaRPr lang="tr-TR" sz="1100" kern="1200" dirty="0"/>
        </a:p>
      </dsp:txBody>
      <dsp:txXfrm>
        <a:off x="3965739" y="3318788"/>
        <a:ext cx="1611477" cy="966886"/>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8E58580-8565-49AF-86FE-73D9A5BF41BA}" type="datetimeFigureOut">
              <a:rPr lang="en-US"/>
              <a:pPr>
                <a:defRPr/>
              </a:pPr>
              <a:t>6/20/2013</a:t>
            </a:fld>
            <a:endParaRPr lang="en-US"/>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en-US" noProof="0" smtClean="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37606C5-588E-4C1D-A334-77AAE4411ABF}" type="slidenum">
              <a:rPr lang="en-US"/>
              <a:pPr>
                <a:defRPr/>
              </a:pPr>
              <a:t>‹#›</a:t>
            </a:fld>
            <a:endParaRPr lang="en-US"/>
          </a:p>
        </p:txBody>
      </p:sp>
    </p:spTree>
    <p:extLst>
      <p:ext uri="{BB962C8B-B14F-4D97-AF65-F5344CB8AC3E}">
        <p14:creationId xmlns:p14="http://schemas.microsoft.com/office/powerpoint/2010/main" val="28325858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Slayt Görüntüsü Yer Tutucusu"/>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2 Not Yer Tutucusu"/>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tr-TR" smtClean="0"/>
              <a:t>Proje uygulama ve izleme sürecinde neler yapacağız bundan kısaca bahsedecek olursak sözleşmeler imzalandı, başlangıç toplantıları şuan yaptığımız toplantılar. </a:t>
            </a:r>
          </a:p>
          <a:p>
            <a:r>
              <a:rPr lang="tr-TR" smtClean="0"/>
              <a:t>Bu toplantılarının ardından proje uygulama eğitimlerimiz olacaktır. </a:t>
            </a:r>
          </a:p>
          <a:p>
            <a:r>
              <a:rPr lang="tr-TR" smtClean="0"/>
              <a:t>Eğitimlerin ardından ön ödeme öncesi ilk izleme ziyaretleri gerçekleştireceğiz. </a:t>
            </a:r>
          </a:p>
          <a:p>
            <a:r>
              <a:rPr lang="tr-TR" smtClean="0"/>
              <a:t>Bu izleme ziyaretlerinin ardından ön ödemeler yapılacak. </a:t>
            </a:r>
          </a:p>
          <a:p>
            <a:r>
              <a:rPr lang="tr-TR" smtClean="0"/>
              <a:t>İlk izlemede oluşturulacak takvime göre düzenli bir şekilde izleme ziyaretlerinde bulunacağız. </a:t>
            </a:r>
          </a:p>
          <a:p>
            <a:r>
              <a:rPr lang="tr-TR" smtClean="0"/>
              <a:t>Sözleşmede belirtilen raporlama döneminde ara raporlarınızı Ajansa sunacaksınız. </a:t>
            </a:r>
          </a:p>
          <a:p>
            <a:r>
              <a:rPr lang="tr-TR" smtClean="0"/>
              <a:t>Ajans raporları inceleyerek ara ödemeleri yapacak. </a:t>
            </a:r>
          </a:p>
          <a:p>
            <a:r>
              <a:rPr lang="tr-TR" smtClean="0"/>
              <a:t>Bu uygulama sürecinin içerisinde İDR birimimiz sizlere haber vermeksizin anlık izlemede bulunabilir. </a:t>
            </a:r>
          </a:p>
          <a:p>
            <a:r>
              <a:rPr lang="tr-TR" smtClean="0"/>
              <a:t>Projenizi tamamlayıp uygulama süresi bittiğinde nihai raporu hazırlayıp Ajansa sunacaksınız. </a:t>
            </a:r>
          </a:p>
          <a:p>
            <a:r>
              <a:rPr lang="tr-TR" smtClean="0"/>
              <a:t>Nihai ödemeyi ajans verdikten sonra sizler de Proje Sonrası Değerlendirme Raporunu Ajansa sunacaksınız ve bu süreci başarıyla tamamlamış olacağız inşallah.</a:t>
            </a:r>
          </a:p>
          <a:p>
            <a:endParaRPr lang="tr-TR" smtClean="0"/>
          </a:p>
        </p:txBody>
      </p:sp>
      <p:sp>
        <p:nvSpPr>
          <p:cNvPr id="44036" name="3 Slayt Numarası Yer Tutucusu"/>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999F20DB-3AEA-41D5-8679-62427ECBEC17}" type="slidenum">
              <a:rPr lang="en-US" smtClean="0"/>
              <a:pPr eaLnBrk="1" hangingPunct="1"/>
              <a:t>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237606C5-588E-4C1D-A334-77AAE4411ABF}" type="slidenum">
              <a:rPr lang="en-US" smtClean="0"/>
              <a:pPr>
                <a:defRPr/>
              </a:pPr>
              <a:t>36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lvl1pPr>
              <a:defRPr/>
            </a:lvl1pPr>
          </a:lstStyle>
          <a:p>
            <a:pPr>
              <a:defRPr/>
            </a:pPr>
            <a:fld id="{81E64199-4ED3-4092-B81A-A4FAAA787D52}" type="datetimeFigureOut">
              <a:rPr lang="en-US"/>
              <a:pPr>
                <a:defRPr/>
              </a:pPr>
              <a:t>6/20/2013</a:t>
            </a:fld>
            <a:endParaRPr lang="en-US"/>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pPr>
              <a:defRPr/>
            </a:pPr>
            <a:fld id="{EB51C3C0-D416-4688-BBBF-450465E6B0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lvl1pPr>
              <a:defRPr/>
            </a:lvl1pPr>
          </a:lstStyle>
          <a:p>
            <a:pPr>
              <a:defRPr/>
            </a:pPr>
            <a:fld id="{6D79585A-9FCE-46EC-904D-FD2EB9B05EE1}" type="datetimeFigureOut">
              <a:rPr lang="en-US"/>
              <a:pPr>
                <a:defRPr/>
              </a:pPr>
              <a:t>6/20/2013</a:t>
            </a:fld>
            <a:endParaRPr lang="en-US"/>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pPr>
              <a:defRPr/>
            </a:pPr>
            <a:fld id="{488829DD-A7DC-4939-8442-BF2E8B94DF8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lvl1pPr>
              <a:defRPr/>
            </a:lvl1pPr>
          </a:lstStyle>
          <a:p>
            <a:pPr>
              <a:defRPr/>
            </a:pPr>
            <a:fld id="{A8C1D8E8-FB89-4BCA-A983-A8B5E822FECB}" type="datetimeFigureOut">
              <a:rPr lang="en-US"/>
              <a:pPr>
                <a:defRPr/>
              </a:pPr>
              <a:t>6/20/2013</a:t>
            </a:fld>
            <a:endParaRPr lang="en-US"/>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pPr>
              <a:defRPr/>
            </a:pPr>
            <a:fld id="{F088AF06-0994-413E-8BFB-94A05AFF70C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lvl1pPr>
              <a:defRPr/>
            </a:lvl1pPr>
          </a:lstStyle>
          <a:p>
            <a:pPr>
              <a:defRPr/>
            </a:pPr>
            <a:fld id="{FA3ED4C5-9F1C-41CD-A732-67CFD275F4F6}" type="datetimeFigureOut">
              <a:rPr lang="en-US"/>
              <a:pPr>
                <a:defRPr/>
              </a:pPr>
              <a:t>6/20/2013</a:t>
            </a:fld>
            <a:endParaRPr lang="en-US"/>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pPr>
              <a:defRPr/>
            </a:pPr>
            <a:fld id="{7AECCC80-47DA-44B0-A079-31F12DF8F77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8CE25EA3-175C-4DBD-A15C-F1225C14735A}" type="datetimeFigureOut">
              <a:rPr lang="en-US"/>
              <a:pPr>
                <a:defRPr/>
              </a:pPr>
              <a:t>6/20/2013</a:t>
            </a:fld>
            <a:endParaRPr lang="en-US"/>
          </a:p>
        </p:txBody>
      </p:sp>
      <p:sp>
        <p:nvSpPr>
          <p:cNvPr id="5" name="4 Altbilgi Yer Tutucusu"/>
          <p:cNvSpPr>
            <a:spLocks noGrp="1"/>
          </p:cNvSpPr>
          <p:nvPr>
            <p:ph type="ftr" sz="quarter" idx="11"/>
          </p:nvPr>
        </p:nvSpPr>
        <p:spPr/>
        <p:txBody>
          <a:bodyPr/>
          <a:lstStyle>
            <a:lvl1pPr>
              <a:defRPr/>
            </a:lvl1pPr>
          </a:lstStyle>
          <a:p>
            <a:pPr>
              <a:defRPr/>
            </a:pPr>
            <a:endParaRPr lang="en-US"/>
          </a:p>
        </p:txBody>
      </p:sp>
      <p:sp>
        <p:nvSpPr>
          <p:cNvPr id="6" name="5 Slayt Numarası Yer Tutucusu"/>
          <p:cNvSpPr>
            <a:spLocks noGrp="1"/>
          </p:cNvSpPr>
          <p:nvPr>
            <p:ph type="sldNum" sz="quarter" idx="12"/>
          </p:nvPr>
        </p:nvSpPr>
        <p:spPr/>
        <p:txBody>
          <a:bodyPr/>
          <a:lstStyle>
            <a:lvl1pPr>
              <a:defRPr/>
            </a:lvl1pPr>
          </a:lstStyle>
          <a:p>
            <a:pPr>
              <a:defRPr/>
            </a:pPr>
            <a:fld id="{433C7CA8-4BD2-4549-85EE-109A107A1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3 Veri Yer Tutucusu"/>
          <p:cNvSpPr>
            <a:spLocks noGrp="1"/>
          </p:cNvSpPr>
          <p:nvPr>
            <p:ph type="dt" sz="half" idx="10"/>
          </p:nvPr>
        </p:nvSpPr>
        <p:spPr/>
        <p:txBody>
          <a:bodyPr/>
          <a:lstStyle>
            <a:lvl1pPr>
              <a:defRPr/>
            </a:lvl1pPr>
          </a:lstStyle>
          <a:p>
            <a:pPr>
              <a:defRPr/>
            </a:pPr>
            <a:fld id="{BB9D952A-2701-40D0-BC64-0CC8578CE5D2}" type="datetimeFigureOut">
              <a:rPr lang="en-US"/>
              <a:pPr>
                <a:defRPr/>
              </a:pPr>
              <a:t>6/20/2013</a:t>
            </a:fld>
            <a:endParaRPr lang="en-US"/>
          </a:p>
        </p:txBody>
      </p:sp>
      <p:sp>
        <p:nvSpPr>
          <p:cNvPr id="6" name="4 Altbilgi Yer Tutucusu"/>
          <p:cNvSpPr>
            <a:spLocks noGrp="1"/>
          </p:cNvSpPr>
          <p:nvPr>
            <p:ph type="ftr" sz="quarter" idx="11"/>
          </p:nvPr>
        </p:nvSpPr>
        <p:spPr/>
        <p:txBody>
          <a:bodyPr/>
          <a:lstStyle>
            <a:lvl1pPr>
              <a:defRPr/>
            </a:lvl1pPr>
          </a:lstStyle>
          <a:p>
            <a:pPr>
              <a:defRPr/>
            </a:pPr>
            <a:endParaRPr lang="en-US"/>
          </a:p>
        </p:txBody>
      </p:sp>
      <p:sp>
        <p:nvSpPr>
          <p:cNvPr id="7" name="5 Slayt Numarası Yer Tutucusu"/>
          <p:cNvSpPr>
            <a:spLocks noGrp="1"/>
          </p:cNvSpPr>
          <p:nvPr>
            <p:ph type="sldNum" sz="quarter" idx="12"/>
          </p:nvPr>
        </p:nvSpPr>
        <p:spPr/>
        <p:txBody>
          <a:bodyPr/>
          <a:lstStyle>
            <a:lvl1pPr>
              <a:defRPr/>
            </a:lvl1pPr>
          </a:lstStyle>
          <a:p>
            <a:pPr>
              <a:defRPr/>
            </a:pPr>
            <a:fld id="{B283B5D2-BB06-4860-9484-D1AB2C555B6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3 Veri Yer Tutucusu"/>
          <p:cNvSpPr>
            <a:spLocks noGrp="1"/>
          </p:cNvSpPr>
          <p:nvPr>
            <p:ph type="dt" sz="half" idx="10"/>
          </p:nvPr>
        </p:nvSpPr>
        <p:spPr/>
        <p:txBody>
          <a:bodyPr/>
          <a:lstStyle>
            <a:lvl1pPr>
              <a:defRPr/>
            </a:lvl1pPr>
          </a:lstStyle>
          <a:p>
            <a:pPr>
              <a:defRPr/>
            </a:pPr>
            <a:fld id="{932F0B38-4DA6-4101-A6E5-365900BD836A}" type="datetimeFigureOut">
              <a:rPr lang="en-US"/>
              <a:pPr>
                <a:defRPr/>
              </a:pPr>
              <a:t>6/20/2013</a:t>
            </a:fld>
            <a:endParaRPr lang="en-US"/>
          </a:p>
        </p:txBody>
      </p:sp>
      <p:sp>
        <p:nvSpPr>
          <p:cNvPr id="8" name="4 Altbilgi Yer Tutucusu"/>
          <p:cNvSpPr>
            <a:spLocks noGrp="1"/>
          </p:cNvSpPr>
          <p:nvPr>
            <p:ph type="ftr" sz="quarter" idx="11"/>
          </p:nvPr>
        </p:nvSpPr>
        <p:spPr/>
        <p:txBody>
          <a:bodyPr/>
          <a:lstStyle>
            <a:lvl1pPr>
              <a:defRPr/>
            </a:lvl1pPr>
          </a:lstStyle>
          <a:p>
            <a:pPr>
              <a:defRPr/>
            </a:pPr>
            <a:endParaRPr lang="en-US"/>
          </a:p>
        </p:txBody>
      </p:sp>
      <p:sp>
        <p:nvSpPr>
          <p:cNvPr id="9" name="5 Slayt Numarası Yer Tutucusu"/>
          <p:cNvSpPr>
            <a:spLocks noGrp="1"/>
          </p:cNvSpPr>
          <p:nvPr>
            <p:ph type="sldNum" sz="quarter" idx="12"/>
          </p:nvPr>
        </p:nvSpPr>
        <p:spPr/>
        <p:txBody>
          <a:bodyPr/>
          <a:lstStyle>
            <a:lvl1pPr>
              <a:defRPr/>
            </a:lvl1pPr>
          </a:lstStyle>
          <a:p>
            <a:pPr>
              <a:defRPr/>
            </a:pPr>
            <a:fld id="{525C4452-BF72-416E-A57E-7FEAF8249E2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3 Veri Yer Tutucusu"/>
          <p:cNvSpPr>
            <a:spLocks noGrp="1"/>
          </p:cNvSpPr>
          <p:nvPr>
            <p:ph type="dt" sz="half" idx="10"/>
          </p:nvPr>
        </p:nvSpPr>
        <p:spPr/>
        <p:txBody>
          <a:bodyPr/>
          <a:lstStyle>
            <a:lvl1pPr>
              <a:defRPr/>
            </a:lvl1pPr>
          </a:lstStyle>
          <a:p>
            <a:pPr>
              <a:defRPr/>
            </a:pPr>
            <a:fld id="{FA3E263F-E935-4FD6-8EA1-6A31C577E2AB}" type="datetimeFigureOut">
              <a:rPr lang="en-US"/>
              <a:pPr>
                <a:defRPr/>
              </a:pPr>
              <a:t>6/20/2013</a:t>
            </a:fld>
            <a:endParaRPr lang="en-US"/>
          </a:p>
        </p:txBody>
      </p:sp>
      <p:sp>
        <p:nvSpPr>
          <p:cNvPr id="4" name="4 Altbilgi Yer Tutucusu"/>
          <p:cNvSpPr>
            <a:spLocks noGrp="1"/>
          </p:cNvSpPr>
          <p:nvPr>
            <p:ph type="ftr" sz="quarter" idx="11"/>
          </p:nvPr>
        </p:nvSpPr>
        <p:spPr/>
        <p:txBody>
          <a:bodyPr/>
          <a:lstStyle>
            <a:lvl1pPr>
              <a:defRPr/>
            </a:lvl1pPr>
          </a:lstStyle>
          <a:p>
            <a:pPr>
              <a:defRPr/>
            </a:pPr>
            <a:endParaRPr lang="en-US"/>
          </a:p>
        </p:txBody>
      </p:sp>
      <p:sp>
        <p:nvSpPr>
          <p:cNvPr id="5" name="5 Slayt Numarası Yer Tutucusu"/>
          <p:cNvSpPr>
            <a:spLocks noGrp="1"/>
          </p:cNvSpPr>
          <p:nvPr>
            <p:ph type="sldNum" sz="quarter" idx="12"/>
          </p:nvPr>
        </p:nvSpPr>
        <p:spPr/>
        <p:txBody>
          <a:bodyPr/>
          <a:lstStyle>
            <a:lvl1pPr>
              <a:defRPr/>
            </a:lvl1pPr>
          </a:lstStyle>
          <a:p>
            <a:pPr>
              <a:defRPr/>
            </a:pPr>
            <a:fld id="{67FA7E08-8CFF-4798-BF65-CBF38C24BA5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984AFA38-8B67-4130-AD43-5C8CC05A9305}" type="datetimeFigureOut">
              <a:rPr lang="en-US"/>
              <a:pPr>
                <a:defRPr/>
              </a:pPr>
              <a:t>6/20/2013</a:t>
            </a:fld>
            <a:endParaRPr lang="en-US"/>
          </a:p>
        </p:txBody>
      </p:sp>
      <p:sp>
        <p:nvSpPr>
          <p:cNvPr id="3" name="4 Altbilgi Yer Tutucusu"/>
          <p:cNvSpPr>
            <a:spLocks noGrp="1"/>
          </p:cNvSpPr>
          <p:nvPr>
            <p:ph type="ftr" sz="quarter" idx="11"/>
          </p:nvPr>
        </p:nvSpPr>
        <p:spPr/>
        <p:txBody>
          <a:bodyPr/>
          <a:lstStyle>
            <a:lvl1pPr>
              <a:defRPr/>
            </a:lvl1pPr>
          </a:lstStyle>
          <a:p>
            <a:pPr>
              <a:defRPr/>
            </a:pPr>
            <a:endParaRPr lang="en-US"/>
          </a:p>
        </p:txBody>
      </p:sp>
      <p:sp>
        <p:nvSpPr>
          <p:cNvPr id="4" name="5 Slayt Numarası Yer Tutucusu"/>
          <p:cNvSpPr>
            <a:spLocks noGrp="1"/>
          </p:cNvSpPr>
          <p:nvPr>
            <p:ph type="sldNum" sz="quarter" idx="12"/>
          </p:nvPr>
        </p:nvSpPr>
        <p:spPr/>
        <p:txBody>
          <a:bodyPr/>
          <a:lstStyle>
            <a:lvl1pPr>
              <a:defRPr/>
            </a:lvl1pPr>
          </a:lstStyle>
          <a:p>
            <a:pPr>
              <a:defRPr/>
            </a:pPr>
            <a:fld id="{78A648B5-AC1D-4149-802F-9F7FB111795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8283FABB-E158-4D23-851A-37E7654D46B0}" type="datetimeFigureOut">
              <a:rPr lang="en-US"/>
              <a:pPr>
                <a:defRPr/>
              </a:pPr>
              <a:t>6/20/2013</a:t>
            </a:fld>
            <a:endParaRPr lang="en-US"/>
          </a:p>
        </p:txBody>
      </p:sp>
      <p:sp>
        <p:nvSpPr>
          <p:cNvPr id="6" name="4 Altbilgi Yer Tutucusu"/>
          <p:cNvSpPr>
            <a:spLocks noGrp="1"/>
          </p:cNvSpPr>
          <p:nvPr>
            <p:ph type="ftr" sz="quarter" idx="11"/>
          </p:nvPr>
        </p:nvSpPr>
        <p:spPr/>
        <p:txBody>
          <a:bodyPr/>
          <a:lstStyle>
            <a:lvl1pPr>
              <a:defRPr/>
            </a:lvl1pPr>
          </a:lstStyle>
          <a:p>
            <a:pPr>
              <a:defRPr/>
            </a:pPr>
            <a:endParaRPr lang="en-US"/>
          </a:p>
        </p:txBody>
      </p:sp>
      <p:sp>
        <p:nvSpPr>
          <p:cNvPr id="7" name="5 Slayt Numarası Yer Tutucusu"/>
          <p:cNvSpPr>
            <a:spLocks noGrp="1"/>
          </p:cNvSpPr>
          <p:nvPr>
            <p:ph type="sldNum" sz="quarter" idx="12"/>
          </p:nvPr>
        </p:nvSpPr>
        <p:spPr/>
        <p:txBody>
          <a:bodyPr/>
          <a:lstStyle>
            <a:lvl1pPr>
              <a:defRPr/>
            </a:lvl1pPr>
          </a:lstStyle>
          <a:p>
            <a:pPr>
              <a:defRPr/>
            </a:pPr>
            <a:fld id="{11BD53ED-F11E-47C1-9520-9A72AE0ED7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D57EA8D9-456D-4D02-BA87-94BD126CEAF0}" type="datetimeFigureOut">
              <a:rPr lang="en-US"/>
              <a:pPr>
                <a:defRPr/>
              </a:pPr>
              <a:t>6/20/2013</a:t>
            </a:fld>
            <a:endParaRPr lang="en-US"/>
          </a:p>
        </p:txBody>
      </p:sp>
      <p:sp>
        <p:nvSpPr>
          <p:cNvPr id="6" name="4 Altbilgi Yer Tutucusu"/>
          <p:cNvSpPr>
            <a:spLocks noGrp="1"/>
          </p:cNvSpPr>
          <p:nvPr>
            <p:ph type="ftr" sz="quarter" idx="11"/>
          </p:nvPr>
        </p:nvSpPr>
        <p:spPr/>
        <p:txBody>
          <a:bodyPr/>
          <a:lstStyle>
            <a:lvl1pPr>
              <a:defRPr/>
            </a:lvl1pPr>
          </a:lstStyle>
          <a:p>
            <a:pPr>
              <a:defRPr/>
            </a:pPr>
            <a:endParaRPr lang="en-US"/>
          </a:p>
        </p:txBody>
      </p:sp>
      <p:sp>
        <p:nvSpPr>
          <p:cNvPr id="7" name="5 Slayt Numarası Yer Tutucusu"/>
          <p:cNvSpPr>
            <a:spLocks noGrp="1"/>
          </p:cNvSpPr>
          <p:nvPr>
            <p:ph type="sldNum" sz="quarter" idx="12"/>
          </p:nvPr>
        </p:nvSpPr>
        <p:spPr/>
        <p:txBody>
          <a:bodyPr/>
          <a:lstStyle>
            <a:lvl1pPr>
              <a:defRPr/>
            </a:lvl1pPr>
          </a:lstStyle>
          <a:p>
            <a:pPr>
              <a:defRPr/>
            </a:pPr>
            <a:fld id="{FA73939C-50C2-459D-95D5-1133C470E9C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endParaRPr lang="en-US" smtClean="0"/>
          </a:p>
        </p:txBody>
      </p:sp>
      <p:sp>
        <p:nvSpPr>
          <p:cNvPr id="1027"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A75F8F8-639E-4A2E-AE7C-0EE98A457BAF}" type="datetimeFigureOut">
              <a:rPr lang="en-US"/>
              <a:pPr>
                <a:defRPr/>
              </a:pPr>
              <a:t>6/20/2013</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678D541-499C-44BB-A317-E1ECC9D2CEF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package" Target="../embeddings/Microsoft_Excel_Worksheet1.xlsx"/></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304;DRB%20BELGELER/EK-1%20B&#304;LD&#304;R&#304;M%20MEKTUBU._136033.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304;DRB%20BELGELER/EK-2%20ZEY&#304;LNAME%20TALEP%20FORMU._671431.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E&#287;itim%20Sunumlar&#305;/BELGELER/EK-4.2%20N&#304;HA&#304;%20RAPOR%20FORMU._160533.docx" TargetMode="External"/><Relationship Id="rId3" Type="http://schemas.openxmlformats.org/officeDocument/2006/relationships/oleObject" Target="../embeddings/oleObject2.bin"/><Relationship Id="rId7" Type="http://schemas.openxmlformats.org/officeDocument/2006/relationships/hyperlink" Target="EK-4.1%20ARA%20RAPOR%20FORMU._116958.docx"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hyperlink" Target="&#304;DRB%20BELGELER/EK-4.3%20YARARLANICI%20BEYAN%20FORMU._518141.docx" TargetMode="External"/><Relationship Id="rId5" Type="http://schemas.openxmlformats.org/officeDocument/2006/relationships/image" Target="../media/image8.emf"/><Relationship Id="rId4" Type="http://schemas.openxmlformats.org/officeDocument/2006/relationships/oleObject" Target="../embeddings/Microsoft_Word_97_-_2003_Document1.doc"/><Relationship Id="rId9" Type="http://schemas.openxmlformats.org/officeDocument/2006/relationships/hyperlink" Target="EK-4.5%20PROJE%20SONRASI%20DE&#286;ERLEND&#304;RME%20RAPORU._323785.docx"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tgoktas@bakka.org.tr" TargetMode="External"/><Relationship Id="rId2" Type="http://schemas.openxmlformats.org/officeDocument/2006/relationships/hyperlink" Target="mailto:ftatli@bakka.org.tr" TargetMode="External"/><Relationship Id="rId1" Type="http://schemas.openxmlformats.org/officeDocument/2006/relationships/slideLayout" Target="../slideLayouts/slideLayout2.xml"/><Relationship Id="rId4" Type="http://schemas.openxmlformats.org/officeDocument/2006/relationships/hyperlink" Target="http://www.bakka.org.tr/"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258888" y="1484313"/>
            <a:ext cx="7270750" cy="2232719"/>
          </a:xfrm>
        </p:spPr>
        <p:txBody>
          <a:bodyPr rtlCol="0">
            <a:normAutofit fontScale="90000"/>
          </a:bodyPr>
          <a:lstStyle/>
          <a:p>
            <a:pPr eaLnBrk="1" fontAlgn="auto" hangingPunct="1">
              <a:spcAft>
                <a:spcPts val="0"/>
              </a:spcAft>
              <a:defRPr/>
            </a:pPr>
            <a:r>
              <a:rPr lang="tr-TR" dirty="0" smtClean="0"/>
              <a:t/>
            </a:r>
            <a:br>
              <a:rPr lang="tr-TR" dirty="0" smtClean="0"/>
            </a:br>
            <a:r>
              <a:rPr lang="tr-TR" dirty="0" smtClean="0"/>
              <a:t>2011 Yılı SOSYAL KALKINMA     Mali Destek Programı</a:t>
            </a:r>
            <a:br>
              <a:rPr lang="tr-TR" dirty="0" smtClean="0"/>
            </a:br>
            <a:r>
              <a:rPr lang="tr-TR" b="1" dirty="0" smtClean="0"/>
              <a:t>PROJE UYGULAMA REHBERİ </a:t>
            </a:r>
            <a:r>
              <a:rPr lang="tr-TR" dirty="0" smtClean="0"/>
              <a:t/>
            </a:r>
            <a:br>
              <a:rPr lang="tr-TR" dirty="0" smtClean="0"/>
            </a:br>
            <a:r>
              <a:rPr lang="tr-TR" dirty="0" smtClean="0"/>
              <a:t>Eğitimi</a:t>
            </a:r>
            <a:br>
              <a:rPr lang="tr-TR" dirty="0" smtClean="0"/>
            </a:br>
            <a:endParaRPr lang="en-US" dirty="0"/>
          </a:p>
        </p:txBody>
      </p:sp>
      <p:sp>
        <p:nvSpPr>
          <p:cNvPr id="4" name="2 Alt Başlık"/>
          <p:cNvSpPr>
            <a:spLocks noGrp="1"/>
          </p:cNvSpPr>
          <p:nvPr>
            <p:ph type="subTitle" idx="1"/>
          </p:nvPr>
        </p:nvSpPr>
        <p:spPr>
          <a:xfrm>
            <a:off x="1627188" y="4653136"/>
            <a:ext cx="6400800" cy="1296640"/>
          </a:xfrm>
        </p:spPr>
        <p:txBody>
          <a:bodyPr rtlCol="0">
            <a:normAutofit/>
          </a:bodyPr>
          <a:lstStyle/>
          <a:p>
            <a:pPr eaLnBrk="1" fontAlgn="auto" hangingPunct="1">
              <a:spcAft>
                <a:spcPts val="0"/>
              </a:spcAft>
              <a:buFont typeface="Arial" pitchFamily="34" charset="0"/>
              <a:buNone/>
              <a:defRPr/>
            </a:pPr>
            <a:r>
              <a:rPr lang="tr-TR" sz="2000" b="1" dirty="0" smtClean="0">
                <a:solidFill>
                  <a:schemeClr val="accent1">
                    <a:lumMod val="75000"/>
                  </a:schemeClr>
                </a:solidFill>
              </a:rPr>
              <a:t>FETHİ TATLILIOĞLU – TALHA GÖKTAŞ</a:t>
            </a:r>
          </a:p>
          <a:p>
            <a:pPr eaLnBrk="1" fontAlgn="auto" hangingPunct="1">
              <a:spcAft>
                <a:spcPts val="0"/>
              </a:spcAft>
              <a:buFont typeface="Arial" pitchFamily="34" charset="0"/>
              <a:buNone/>
              <a:defRPr/>
            </a:pPr>
            <a:r>
              <a:rPr lang="tr-TR" sz="2000" dirty="0" smtClean="0"/>
              <a:t>İzleme,Değerlendirme ve Raporlama Birimi</a:t>
            </a:r>
          </a:p>
          <a:p>
            <a:pPr eaLnBrk="1" fontAlgn="auto" hangingPunct="1">
              <a:spcAft>
                <a:spcPts val="0"/>
              </a:spcAft>
              <a:buFont typeface="Arial" pitchFamily="34" charset="0"/>
              <a:buNone/>
              <a:defRPr/>
            </a:pPr>
            <a:r>
              <a:rPr lang="tr-TR" sz="2000" dirty="0" smtClean="0"/>
              <a:t>22.05.2012</a:t>
            </a:r>
            <a:endParaRPr lang="tr-TR" sz="2000" dirty="0"/>
          </a:p>
        </p:txBody>
      </p:sp>
      <p:pic>
        <p:nvPicPr>
          <p:cNvPr id="2052" name="4 Resim" descr="DPT.jpg"/>
          <p:cNvPicPr>
            <a:picLocks noChangeAspect="1"/>
          </p:cNvPicPr>
          <p:nvPr/>
        </p:nvPicPr>
        <p:blipFill>
          <a:blip r:embed="rId2" cstate="print"/>
          <a:srcRect/>
          <a:stretch>
            <a:fillRect/>
          </a:stretch>
        </p:blipFill>
        <p:spPr bwMode="auto">
          <a:xfrm>
            <a:off x="8027988" y="333375"/>
            <a:ext cx="936625" cy="857250"/>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2"/>
                </a:solidFill>
              </a:rPr>
              <a:t>Küçük değişiklikler nelerdir?</a:t>
            </a:r>
            <a:endParaRPr lang="tr-TR" dirty="0">
              <a:solidFill>
                <a:schemeClr val="accent2"/>
              </a:solidFill>
            </a:endParaRPr>
          </a:p>
        </p:txBody>
      </p:sp>
      <p:sp>
        <p:nvSpPr>
          <p:cNvPr id="3" name="2 İçerik Yer Tutucusu"/>
          <p:cNvSpPr>
            <a:spLocks noGrp="1"/>
          </p:cNvSpPr>
          <p:nvPr>
            <p:ph idx="1"/>
          </p:nvPr>
        </p:nvSpPr>
        <p:spPr>
          <a:xfrm>
            <a:off x="1259632" y="1268760"/>
            <a:ext cx="7704856" cy="4536504"/>
          </a:xfrm>
        </p:spPr>
        <p:txBody>
          <a:bodyPr/>
          <a:lstStyle/>
          <a:p>
            <a:pPr algn="just">
              <a:buNone/>
            </a:pPr>
            <a:r>
              <a:rPr lang="tr-TR" sz="2400" dirty="0" smtClean="0"/>
              <a:t>1-) Faaliyetlerde </a:t>
            </a:r>
            <a:r>
              <a:rPr lang="tr-TR" sz="2400" b="1" u="sng" dirty="0" smtClean="0"/>
              <a:t>bütçe ile ilgisi olmayan </a:t>
            </a:r>
            <a:r>
              <a:rPr lang="tr-TR" sz="2400" dirty="0" smtClean="0"/>
              <a:t>küçük değişiklikler. </a:t>
            </a:r>
            <a:r>
              <a:rPr lang="tr-TR" sz="2400" dirty="0" smtClean="0">
                <a:solidFill>
                  <a:srgbClr val="0070C0"/>
                </a:solidFill>
              </a:rPr>
              <a:t>(Not: Ara veya Nihai raporda teslim edilebilir)</a:t>
            </a:r>
          </a:p>
          <a:p>
            <a:pPr algn="just">
              <a:buNone/>
            </a:pPr>
            <a:r>
              <a:rPr lang="tr-TR" sz="2400" dirty="0" smtClean="0"/>
              <a:t>2-)  </a:t>
            </a:r>
            <a:r>
              <a:rPr lang="tr-TR" sz="2400" b="1" u="sng" dirty="0" smtClean="0"/>
              <a:t>Aynı bütçe başlığı</a:t>
            </a:r>
            <a:r>
              <a:rPr lang="tr-TR" sz="2400" dirty="0" smtClean="0"/>
              <a:t> altındaki kalemler arası transferler. !!!! Bütçe başlığının </a:t>
            </a:r>
            <a:r>
              <a:rPr lang="tr-TR" sz="2400" b="1" dirty="0" smtClean="0"/>
              <a:t>toplam değeri aşılmamalıdır.</a:t>
            </a:r>
            <a:endParaRPr lang="tr-TR" sz="2400" b="1"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Nesne 3"/>
          <p:cNvGraphicFramePr>
            <a:graphicFrameLocks noChangeAspect="1"/>
          </p:cNvGraphicFramePr>
          <p:nvPr>
            <p:extLst>
              <p:ext uri="{D42A27DB-BD31-4B8C-83A1-F6EECF244321}">
                <p14:modId xmlns:p14="http://schemas.microsoft.com/office/powerpoint/2010/main" val="2037953330"/>
              </p:ext>
            </p:extLst>
          </p:nvPr>
        </p:nvGraphicFramePr>
        <p:xfrm>
          <a:off x="1187624" y="188640"/>
          <a:ext cx="7907338" cy="5903912"/>
        </p:xfrm>
        <a:graphic>
          <a:graphicData uri="http://schemas.openxmlformats.org/presentationml/2006/ole">
            <mc:AlternateContent xmlns:mc="http://schemas.openxmlformats.org/markup-compatibility/2006">
              <mc:Choice xmlns:v="urn:schemas-microsoft-com:vml" Requires="v">
                <p:oleObj spid="_x0000_s83987" name="Çalışma Sayfası" r:id="rId4" imgW="6467523" imgH="4829220" progId="Excel.Sheet.12">
                  <p:embed/>
                </p:oleObj>
              </mc:Choice>
              <mc:Fallback>
                <p:oleObj name="Çalışma Sayfası" r:id="rId4" imgW="6467523" imgH="4829220" progId="Excel.Sheet.12">
                  <p:embed/>
                  <p:pic>
                    <p:nvPicPr>
                      <p:cNvPr id="0" name=""/>
                      <p:cNvPicPr/>
                      <p:nvPr/>
                    </p:nvPicPr>
                    <p:blipFill>
                      <a:blip r:embed="rId5"/>
                      <a:stretch>
                        <a:fillRect/>
                      </a:stretch>
                    </p:blipFill>
                    <p:spPr>
                      <a:xfrm>
                        <a:off x="1187624" y="188640"/>
                        <a:ext cx="7907338" cy="5903912"/>
                      </a:xfrm>
                      <a:prstGeom prst="rect">
                        <a:avLst/>
                      </a:prstGeom>
                    </p:spPr>
                  </p:pic>
                </p:oleObj>
              </mc:Fallback>
            </mc:AlternateContent>
          </a:graphicData>
        </a:graphic>
      </p:graphicFrame>
    </p:spTree>
    <p:extLst>
      <p:ext uri="{BB962C8B-B14F-4D97-AF65-F5344CB8AC3E}">
        <p14:creationId xmlns:p14="http://schemas.microsoft.com/office/powerpoint/2010/main" val="147662895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136601922"/>
              </p:ext>
            </p:extLst>
          </p:nvPr>
        </p:nvGraphicFramePr>
        <p:xfrm>
          <a:off x="1115616" y="0"/>
          <a:ext cx="7858128" cy="1112520"/>
        </p:xfrm>
        <a:graphic>
          <a:graphicData uri="http://schemas.openxmlformats.org/drawingml/2006/table">
            <a:tbl>
              <a:tblPr firstRow="1" bandRow="1">
                <a:tableStyleId>{8A107856-5554-42FB-B03E-39F5DBC370BA}</a:tableStyleId>
              </a:tblPr>
              <a:tblGrid>
                <a:gridCol w="2520280"/>
                <a:gridCol w="936104"/>
                <a:gridCol w="1152128"/>
                <a:gridCol w="1083205"/>
                <a:gridCol w="1083206"/>
                <a:gridCol w="1083205"/>
              </a:tblGrid>
              <a:tr h="370840">
                <a:tc gridSpan="6">
                  <a:txBody>
                    <a:bodyPr/>
                    <a:lstStyle/>
                    <a:p>
                      <a:r>
                        <a:rPr lang="tr-TR" dirty="0" smtClean="0"/>
                        <a:t>3. Ekipman</a:t>
                      </a:r>
                      <a:r>
                        <a:rPr lang="tr-TR" baseline="0" dirty="0" smtClean="0"/>
                        <a:t> ve malzeme</a:t>
                      </a:r>
                      <a:endParaRPr lang="tr-TR" dirty="0"/>
                    </a:p>
                  </a:txBody>
                  <a:tcPr/>
                </a:tc>
                <a:tc hMerge="1">
                  <a:txBody>
                    <a:bodyPr/>
                    <a:lstStyle/>
                    <a:p>
                      <a:endParaRPr lang="tr-TR" dirty="0"/>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70840">
                <a:tc>
                  <a:txBody>
                    <a:bodyPr/>
                    <a:lstStyle/>
                    <a:p>
                      <a:pPr algn="l" fontAlgn="b"/>
                      <a:r>
                        <a:rPr lang="tr-TR" sz="1200" b="0" i="0" u="none" strike="noStrike" dirty="0">
                          <a:effectLst/>
                          <a:latin typeface="Arial" pitchFamily="34" charset="0"/>
                          <a:cs typeface="Arial" pitchFamily="34" charset="0"/>
                        </a:rPr>
                        <a:t> </a:t>
                      </a:r>
                      <a:r>
                        <a:rPr lang="tr-TR" sz="1200" b="0" i="0" u="none" strike="noStrike" dirty="0" smtClean="0">
                          <a:effectLst/>
                          <a:latin typeface="Arial" pitchFamily="34" charset="0"/>
                          <a:cs typeface="Arial" pitchFamily="34" charset="0"/>
                        </a:rPr>
                        <a:t>3.3.1</a:t>
                      </a:r>
                      <a:r>
                        <a:rPr lang="tr-TR" sz="1200" b="0" i="0" u="none" strike="noStrike" dirty="0">
                          <a:effectLst/>
                          <a:latin typeface="Arial" pitchFamily="34" charset="0"/>
                          <a:cs typeface="Arial" pitchFamily="34" charset="0"/>
                        </a:rPr>
                        <a:t>. </a:t>
                      </a:r>
                      <a:r>
                        <a:rPr lang="tr-TR" sz="1200" b="0" i="0" u="none" strike="noStrike" dirty="0" smtClean="0">
                          <a:effectLst/>
                          <a:latin typeface="Arial" pitchFamily="34" charset="0"/>
                          <a:cs typeface="Arial" pitchFamily="34" charset="0"/>
                        </a:rPr>
                        <a:t>Havalı </a:t>
                      </a:r>
                      <a:r>
                        <a:rPr lang="tr-TR" sz="1200" b="0" i="0" u="none" strike="noStrike" dirty="0">
                          <a:effectLst/>
                          <a:latin typeface="Arial" pitchFamily="34" charset="0"/>
                          <a:cs typeface="Arial" pitchFamily="34" charset="0"/>
                        </a:rPr>
                        <a:t>yatak</a:t>
                      </a:r>
                    </a:p>
                  </a:txBody>
                  <a:tcPr marL="9525" marR="9525" marT="9525" marB="0" anchor="b"/>
                </a:tc>
                <a:tc>
                  <a:txBody>
                    <a:bodyPr/>
                    <a:lstStyle/>
                    <a:p>
                      <a:pPr algn="ctr" fontAlgn="b"/>
                      <a:r>
                        <a:rPr lang="tr-TR" sz="1800" b="0" i="0" u="none" strike="noStrike" dirty="0" smtClean="0">
                          <a:effectLst/>
                          <a:latin typeface="+mn-lt"/>
                        </a:rPr>
                        <a:t>25 adet</a:t>
                      </a:r>
                      <a:endParaRPr lang="tr-TR" sz="1800" b="0" i="0" u="none" strike="noStrike" dirty="0">
                        <a:effectLst/>
                        <a:latin typeface="+mn-lt"/>
                      </a:endParaRPr>
                    </a:p>
                  </a:txBody>
                  <a:tcPr marL="9525" marR="9525" marT="9525" marB="0" anchor="b"/>
                </a:tc>
                <a:tc>
                  <a:txBody>
                    <a:bodyPr/>
                    <a:lstStyle/>
                    <a:p>
                      <a:pPr algn="ctr" fontAlgn="b"/>
                      <a:r>
                        <a:rPr lang="tr-TR" sz="1800" b="0" i="0" u="none" strike="noStrike" dirty="0" smtClean="0">
                          <a:effectLst/>
                          <a:latin typeface="+mn-lt"/>
                        </a:rPr>
                        <a:t>800 TL</a:t>
                      </a:r>
                      <a:endParaRPr lang="tr-TR" sz="1800" b="0" i="0" u="none" strike="noStrike" dirty="0">
                        <a:effectLst/>
                        <a:latin typeface="+mn-lt"/>
                      </a:endParaRPr>
                    </a:p>
                  </a:txBody>
                  <a:tcPr marL="9525" marR="9525" marT="9525" marB="0" anchor="b"/>
                </a:tc>
                <a:tc>
                  <a:txBody>
                    <a:bodyPr/>
                    <a:lstStyle/>
                    <a:p>
                      <a:pPr algn="ctr" fontAlgn="b"/>
                      <a:r>
                        <a:rPr lang="tr-TR" sz="1800" b="0" i="0" u="none" strike="noStrike" dirty="0" smtClean="0">
                          <a:effectLst/>
                          <a:latin typeface="+mn-lt"/>
                        </a:rPr>
                        <a:t>20.000 TL</a:t>
                      </a:r>
                      <a:endParaRPr lang="tr-TR" sz="1800" b="0" i="0" u="none" strike="noStrike" dirty="0">
                        <a:effectLst/>
                        <a:latin typeface="+mn-lt"/>
                      </a:endParaRPr>
                    </a:p>
                  </a:txBody>
                  <a:tcPr marL="9525" marR="9525" marT="9525" marB="0" anchor="b"/>
                </a:tc>
                <a:tc>
                  <a:txBody>
                    <a:bodyPr/>
                    <a:lstStyle/>
                    <a:p>
                      <a:pPr algn="ctr" fontAlgn="ctr"/>
                      <a:r>
                        <a:rPr lang="tr-TR" sz="1800" b="0" i="0" u="none" strike="noStrike" dirty="0" smtClean="0">
                          <a:effectLst/>
                          <a:latin typeface="+mn-lt"/>
                        </a:rPr>
                        <a:t>18.000 TL</a:t>
                      </a:r>
                      <a:endParaRPr lang="tr-TR" sz="1800" b="0" i="0" u="none" strike="noStrike" dirty="0">
                        <a:effectLst/>
                        <a:latin typeface="+mn-lt"/>
                      </a:endParaRPr>
                    </a:p>
                  </a:txBody>
                  <a:tcPr marL="9525" marR="9525" marT="9525" marB="0" anchor="ctr"/>
                </a:tc>
                <a:tc>
                  <a:txBody>
                    <a:bodyPr/>
                    <a:lstStyle/>
                    <a:p>
                      <a:pPr algn="ctr"/>
                      <a:r>
                        <a:rPr lang="tr-TR" sz="1800" dirty="0" smtClean="0">
                          <a:latin typeface="+mn-lt"/>
                        </a:rPr>
                        <a:t>2.000 TL</a:t>
                      </a:r>
                      <a:endParaRPr lang="tr-TR" sz="1800" dirty="0">
                        <a:latin typeface="+mn-lt"/>
                      </a:endParaRPr>
                    </a:p>
                  </a:txBody>
                  <a:tcPr/>
                </a:tc>
              </a:tr>
              <a:tr h="370840">
                <a:tc>
                  <a:txBody>
                    <a:bodyPr/>
                    <a:lstStyle/>
                    <a:p>
                      <a:pPr algn="l" fontAlgn="b"/>
                      <a:r>
                        <a:rPr lang="tr-TR" sz="1200" b="0" i="0" u="none" strike="noStrike" dirty="0">
                          <a:effectLst/>
                          <a:latin typeface="Arial" pitchFamily="34" charset="0"/>
                          <a:cs typeface="Arial" pitchFamily="34" charset="0"/>
                        </a:rPr>
                        <a:t> </a:t>
                      </a:r>
                      <a:r>
                        <a:rPr lang="tr-TR" sz="1200" b="0" i="0" u="none" strike="noStrike" dirty="0" smtClean="0">
                          <a:effectLst/>
                          <a:latin typeface="Arial" pitchFamily="34" charset="0"/>
                          <a:cs typeface="Arial" pitchFamily="34" charset="0"/>
                        </a:rPr>
                        <a:t>3.3.5</a:t>
                      </a:r>
                      <a:r>
                        <a:rPr lang="tr-TR" sz="1200" b="0" i="0" u="none" strike="noStrike" dirty="0">
                          <a:effectLst/>
                          <a:latin typeface="Arial" pitchFamily="34" charset="0"/>
                          <a:cs typeface="Arial" pitchFamily="34" charset="0"/>
                        </a:rPr>
                        <a:t>. </a:t>
                      </a:r>
                      <a:r>
                        <a:rPr lang="tr-TR" sz="1200" b="0" i="0" u="none" strike="noStrike" dirty="0" smtClean="0">
                          <a:effectLst/>
                          <a:latin typeface="Arial" pitchFamily="34" charset="0"/>
                          <a:cs typeface="Arial" pitchFamily="34" charset="0"/>
                        </a:rPr>
                        <a:t>Hareketli tuvalet</a:t>
                      </a:r>
                      <a:endParaRPr lang="tr-TR" sz="1200" b="0" i="0" u="none" strike="noStrike" dirty="0">
                        <a:effectLst/>
                        <a:latin typeface="Arial" pitchFamily="34" charset="0"/>
                        <a:cs typeface="Arial" pitchFamily="34" charset="0"/>
                      </a:endParaRPr>
                    </a:p>
                  </a:txBody>
                  <a:tcPr marL="9525" marR="9525" marT="9525" marB="0" anchor="b"/>
                </a:tc>
                <a:tc>
                  <a:txBody>
                    <a:bodyPr/>
                    <a:lstStyle/>
                    <a:p>
                      <a:pPr algn="ctr" fontAlgn="b"/>
                      <a:r>
                        <a:rPr lang="tr-TR" sz="1800" b="0" i="0" u="none" strike="noStrike" dirty="0" smtClean="0">
                          <a:effectLst/>
                          <a:latin typeface="+mn-lt"/>
                        </a:rPr>
                        <a:t>100</a:t>
                      </a:r>
                      <a:r>
                        <a:rPr lang="tr-TR" sz="1800" b="0" i="0" u="none" strike="noStrike" baseline="0" dirty="0" smtClean="0">
                          <a:effectLst/>
                          <a:latin typeface="+mn-lt"/>
                        </a:rPr>
                        <a:t> </a:t>
                      </a:r>
                      <a:r>
                        <a:rPr lang="tr-TR" sz="1800" b="0" i="0" u="none" strike="noStrike" dirty="0" smtClean="0">
                          <a:effectLst/>
                          <a:latin typeface="+mn-lt"/>
                        </a:rPr>
                        <a:t>adet </a:t>
                      </a:r>
                      <a:endParaRPr lang="tr-TR" sz="1800" b="0" i="0" u="none" strike="noStrike" dirty="0">
                        <a:effectLst/>
                        <a:latin typeface="+mn-lt"/>
                      </a:endParaRPr>
                    </a:p>
                  </a:txBody>
                  <a:tcPr marL="9525" marR="9525" marT="9525" marB="0" anchor="b"/>
                </a:tc>
                <a:tc>
                  <a:txBody>
                    <a:bodyPr/>
                    <a:lstStyle/>
                    <a:p>
                      <a:pPr algn="ctr" fontAlgn="b"/>
                      <a:r>
                        <a:rPr lang="tr-TR" sz="1800" b="0" i="0" u="none" strike="noStrike" dirty="0" smtClean="0">
                          <a:effectLst/>
                          <a:latin typeface="+mn-lt"/>
                        </a:rPr>
                        <a:t>80 TL</a:t>
                      </a:r>
                      <a:endParaRPr lang="tr-TR" sz="1800" b="0" i="0" u="none" strike="noStrike" dirty="0">
                        <a:effectLst/>
                        <a:latin typeface="+mn-lt"/>
                      </a:endParaRPr>
                    </a:p>
                  </a:txBody>
                  <a:tcPr marL="9525" marR="9525" marT="9525" marB="0" anchor="b"/>
                </a:tc>
                <a:tc>
                  <a:txBody>
                    <a:bodyPr/>
                    <a:lstStyle/>
                    <a:p>
                      <a:pPr algn="ctr" fontAlgn="b"/>
                      <a:r>
                        <a:rPr lang="tr-TR" sz="1800" b="0" i="0" u="none" strike="noStrike" dirty="0" smtClean="0">
                          <a:effectLst/>
                          <a:latin typeface="+mn-lt"/>
                        </a:rPr>
                        <a:t>8.000 TL</a:t>
                      </a:r>
                      <a:endParaRPr lang="tr-TR" sz="1800" b="0" i="0" u="none" strike="noStrike" dirty="0">
                        <a:effectLst/>
                        <a:latin typeface="+mn-lt"/>
                      </a:endParaRPr>
                    </a:p>
                  </a:txBody>
                  <a:tcPr marL="9525" marR="9525" marT="9525" marB="0" anchor="b"/>
                </a:tc>
                <a:tc>
                  <a:txBody>
                    <a:bodyPr/>
                    <a:lstStyle/>
                    <a:p>
                      <a:pPr algn="ctr" fontAlgn="ctr"/>
                      <a:r>
                        <a:rPr lang="tr-TR" sz="1800" b="0" i="0" u="none" strike="noStrike" dirty="0" smtClean="0">
                          <a:effectLst/>
                          <a:latin typeface="+mn-lt"/>
                        </a:rPr>
                        <a:t>7.200 TL</a:t>
                      </a:r>
                      <a:endParaRPr lang="tr-TR" sz="1800" b="0" i="0" u="none" strike="noStrike" dirty="0">
                        <a:effectLst/>
                        <a:latin typeface="+mn-lt"/>
                      </a:endParaRPr>
                    </a:p>
                  </a:txBody>
                  <a:tcPr marL="9525" marR="9525" marT="9525" marB="0" anchor="ctr"/>
                </a:tc>
                <a:tc>
                  <a:txBody>
                    <a:bodyPr/>
                    <a:lstStyle/>
                    <a:p>
                      <a:pPr algn="ctr"/>
                      <a:r>
                        <a:rPr lang="tr-TR" sz="1800" dirty="0" smtClean="0">
                          <a:latin typeface="+mn-lt"/>
                        </a:rPr>
                        <a:t>800 TL</a:t>
                      </a:r>
                      <a:endParaRPr lang="tr-TR" sz="1800" dirty="0">
                        <a:latin typeface="+mn-lt"/>
                      </a:endParaRPr>
                    </a:p>
                  </a:txBody>
                  <a:tcPr/>
                </a:tc>
              </a:tr>
            </a:tbl>
          </a:graphicData>
        </a:graphic>
      </p:graphicFrame>
      <p:graphicFrame>
        <p:nvGraphicFramePr>
          <p:cNvPr id="7" name="Tablo 6"/>
          <p:cNvGraphicFramePr>
            <a:graphicFrameLocks noGrp="1"/>
          </p:cNvGraphicFramePr>
          <p:nvPr>
            <p:extLst>
              <p:ext uri="{D42A27DB-BD31-4B8C-83A1-F6EECF244321}">
                <p14:modId xmlns:p14="http://schemas.microsoft.com/office/powerpoint/2010/main" val="4269663054"/>
              </p:ext>
            </p:extLst>
          </p:nvPr>
        </p:nvGraphicFramePr>
        <p:xfrm>
          <a:off x="7884368" y="1340768"/>
          <a:ext cx="1103784" cy="370840"/>
        </p:xfrm>
        <a:graphic>
          <a:graphicData uri="http://schemas.openxmlformats.org/drawingml/2006/table">
            <a:tbl>
              <a:tblPr firstRow="1" bandRow="1">
                <a:tableStyleId>{21E4AEA4-8DFA-4A89-87EB-49C32662AFE0}</a:tableStyleId>
              </a:tblPr>
              <a:tblGrid>
                <a:gridCol w="1103784"/>
              </a:tblGrid>
              <a:tr h="370840">
                <a:tc>
                  <a:txBody>
                    <a:bodyPr/>
                    <a:lstStyle/>
                    <a:p>
                      <a:r>
                        <a:rPr lang="tr-TR" dirty="0" smtClean="0"/>
                        <a:t>2.800 TL</a:t>
                      </a:r>
                      <a:endParaRPr lang="tr-TR" dirty="0"/>
                    </a:p>
                  </a:txBody>
                  <a:tcPr/>
                </a:tc>
              </a:tr>
            </a:tbl>
          </a:graphicData>
        </a:graphic>
      </p:graphicFrame>
      <p:sp>
        <p:nvSpPr>
          <p:cNvPr id="8" name="Metin kutusu 7"/>
          <p:cNvSpPr txBox="1"/>
          <p:nvPr/>
        </p:nvSpPr>
        <p:spPr>
          <a:xfrm>
            <a:off x="1259632" y="1700808"/>
            <a:ext cx="4896544" cy="369332"/>
          </a:xfrm>
          <a:prstGeom prst="rect">
            <a:avLst/>
          </a:prstGeom>
          <a:noFill/>
        </p:spPr>
        <p:txBody>
          <a:bodyPr wrap="square" rtlCol="0">
            <a:spAutoFit/>
          </a:bodyPr>
          <a:lstStyle/>
          <a:p>
            <a:r>
              <a:rPr lang="tr-TR" dirty="0" smtClean="0"/>
              <a:t>BİLDİRİM MEKTUBU VERİLMEZSE</a:t>
            </a:r>
            <a:endParaRPr lang="tr-TR" dirty="0"/>
          </a:p>
        </p:txBody>
      </p:sp>
      <p:sp>
        <p:nvSpPr>
          <p:cNvPr id="9" name="Metin kutusu 8"/>
          <p:cNvSpPr txBox="1"/>
          <p:nvPr/>
        </p:nvSpPr>
        <p:spPr>
          <a:xfrm>
            <a:off x="1331640" y="3789851"/>
            <a:ext cx="4176464" cy="369332"/>
          </a:xfrm>
          <a:prstGeom prst="rect">
            <a:avLst/>
          </a:prstGeom>
          <a:noFill/>
        </p:spPr>
        <p:txBody>
          <a:bodyPr wrap="square" rtlCol="0">
            <a:spAutoFit/>
          </a:bodyPr>
          <a:lstStyle/>
          <a:p>
            <a:r>
              <a:rPr lang="tr-TR" dirty="0" smtClean="0"/>
              <a:t>BİLDİRİM MEKTUBU VERİLİRSE</a:t>
            </a:r>
            <a:endParaRPr lang="tr-TR" dirty="0"/>
          </a:p>
        </p:txBody>
      </p:sp>
      <p:graphicFrame>
        <p:nvGraphicFramePr>
          <p:cNvPr id="13" name="Tablo 12"/>
          <p:cNvGraphicFramePr>
            <a:graphicFrameLocks noGrp="1"/>
          </p:cNvGraphicFramePr>
          <p:nvPr>
            <p:extLst>
              <p:ext uri="{D42A27DB-BD31-4B8C-83A1-F6EECF244321}">
                <p14:modId xmlns:p14="http://schemas.microsoft.com/office/powerpoint/2010/main" val="3812722537"/>
              </p:ext>
            </p:extLst>
          </p:nvPr>
        </p:nvGraphicFramePr>
        <p:xfrm>
          <a:off x="7884368" y="5445224"/>
          <a:ext cx="1152127" cy="370840"/>
        </p:xfrm>
        <a:graphic>
          <a:graphicData uri="http://schemas.openxmlformats.org/drawingml/2006/table">
            <a:tbl>
              <a:tblPr firstRow="1" bandRow="1">
                <a:tableStyleId>{21E4AEA4-8DFA-4A89-87EB-49C32662AFE0}</a:tableStyleId>
              </a:tblPr>
              <a:tblGrid>
                <a:gridCol w="1152127"/>
              </a:tblGrid>
              <a:tr h="370840">
                <a:tc>
                  <a:txBody>
                    <a:bodyPr/>
                    <a:lstStyle/>
                    <a:p>
                      <a:r>
                        <a:rPr lang="tr-TR" dirty="0" smtClean="0"/>
                        <a:t>2.800 TL</a:t>
                      </a:r>
                      <a:endParaRPr lang="tr-TR" dirty="0"/>
                    </a:p>
                  </a:txBody>
                  <a:tcPr/>
                </a:tc>
              </a:tr>
            </a:tbl>
          </a:graphicData>
        </a:graphic>
      </p:graphicFrame>
      <p:graphicFrame>
        <p:nvGraphicFramePr>
          <p:cNvPr id="14" name="Tablo 13"/>
          <p:cNvGraphicFramePr>
            <a:graphicFrameLocks noGrp="1"/>
          </p:cNvGraphicFramePr>
          <p:nvPr>
            <p:extLst>
              <p:ext uri="{D42A27DB-BD31-4B8C-83A1-F6EECF244321}">
                <p14:modId xmlns:p14="http://schemas.microsoft.com/office/powerpoint/2010/main" val="3843712112"/>
              </p:ext>
            </p:extLst>
          </p:nvPr>
        </p:nvGraphicFramePr>
        <p:xfrm>
          <a:off x="7884368" y="3449464"/>
          <a:ext cx="1103784" cy="365760"/>
        </p:xfrm>
        <a:graphic>
          <a:graphicData uri="http://schemas.openxmlformats.org/drawingml/2006/table">
            <a:tbl>
              <a:tblPr firstRow="1" bandRow="1">
                <a:tableStyleId>{21E4AEA4-8DFA-4A89-87EB-49C32662AFE0}</a:tableStyleId>
              </a:tblPr>
              <a:tblGrid>
                <a:gridCol w="1103784"/>
              </a:tblGrid>
              <a:tr h="337917">
                <a:tc>
                  <a:txBody>
                    <a:bodyPr/>
                    <a:lstStyle/>
                    <a:p>
                      <a:r>
                        <a:rPr lang="tr-TR" dirty="0" smtClean="0"/>
                        <a:t>1.800 TL</a:t>
                      </a:r>
                      <a:endParaRPr lang="tr-TR" dirty="0"/>
                    </a:p>
                  </a:txBody>
                  <a:tcPr/>
                </a:tc>
              </a:tr>
            </a:tbl>
          </a:graphicData>
        </a:graphic>
      </p:graphicFrame>
      <p:sp>
        <p:nvSpPr>
          <p:cNvPr id="17" name="Sağa Bükülü Ok 16"/>
          <p:cNvSpPr/>
          <p:nvPr/>
        </p:nvSpPr>
        <p:spPr>
          <a:xfrm>
            <a:off x="364843" y="615764"/>
            <a:ext cx="731520" cy="2576559"/>
          </a:xfrm>
          <a:prstGeom prst="curved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18" name="Sağa Bükülü Ok 17"/>
          <p:cNvSpPr/>
          <p:nvPr/>
        </p:nvSpPr>
        <p:spPr>
          <a:xfrm>
            <a:off x="252764" y="620688"/>
            <a:ext cx="843599" cy="3888432"/>
          </a:xfrm>
          <a:prstGeom prst="curved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2">
                  <a:lumMod val="40000"/>
                  <a:lumOff val="60000"/>
                </a:schemeClr>
              </a:solidFill>
            </a:endParaRPr>
          </a:p>
        </p:txBody>
      </p:sp>
      <p:graphicFrame>
        <p:nvGraphicFramePr>
          <p:cNvPr id="20" name="Tablo 19"/>
          <p:cNvGraphicFramePr>
            <a:graphicFrameLocks noGrp="1"/>
          </p:cNvGraphicFramePr>
          <p:nvPr>
            <p:extLst>
              <p:ext uri="{D42A27DB-BD31-4B8C-83A1-F6EECF244321}">
                <p14:modId xmlns:p14="http://schemas.microsoft.com/office/powerpoint/2010/main" val="1671822530"/>
              </p:ext>
            </p:extLst>
          </p:nvPr>
        </p:nvGraphicFramePr>
        <p:xfrm>
          <a:off x="5604284" y="1329968"/>
          <a:ext cx="1103784" cy="370840"/>
        </p:xfrm>
        <a:graphic>
          <a:graphicData uri="http://schemas.openxmlformats.org/drawingml/2006/table">
            <a:tbl>
              <a:tblPr firstRow="1" bandRow="1">
                <a:tableStyleId>{8EC20E35-A176-4012-BC5E-935CFFF8708E}</a:tableStyleId>
              </a:tblPr>
              <a:tblGrid>
                <a:gridCol w="1103784"/>
              </a:tblGrid>
              <a:tr h="370840">
                <a:tc>
                  <a:txBody>
                    <a:bodyPr/>
                    <a:lstStyle/>
                    <a:p>
                      <a:r>
                        <a:rPr lang="tr-TR" dirty="0" smtClean="0"/>
                        <a:t>28.000 TL</a:t>
                      </a:r>
                      <a:endParaRPr lang="tr-TR" dirty="0"/>
                    </a:p>
                  </a:txBody>
                  <a:tcPr/>
                </a:tc>
              </a:tr>
            </a:tbl>
          </a:graphicData>
        </a:graphic>
      </p:graphicFrame>
      <p:graphicFrame>
        <p:nvGraphicFramePr>
          <p:cNvPr id="21" name="Tablo 20"/>
          <p:cNvGraphicFramePr>
            <a:graphicFrameLocks noGrp="1"/>
          </p:cNvGraphicFramePr>
          <p:nvPr>
            <p:extLst>
              <p:ext uri="{D42A27DB-BD31-4B8C-83A1-F6EECF244321}">
                <p14:modId xmlns:p14="http://schemas.microsoft.com/office/powerpoint/2010/main" val="288798846"/>
              </p:ext>
            </p:extLst>
          </p:nvPr>
        </p:nvGraphicFramePr>
        <p:xfrm>
          <a:off x="5652120" y="5445224"/>
          <a:ext cx="1103784" cy="370840"/>
        </p:xfrm>
        <a:graphic>
          <a:graphicData uri="http://schemas.openxmlformats.org/drawingml/2006/table">
            <a:tbl>
              <a:tblPr firstRow="1" bandRow="1">
                <a:tableStyleId>{8EC20E35-A176-4012-BC5E-935CFFF8708E}</a:tableStyleId>
              </a:tblPr>
              <a:tblGrid>
                <a:gridCol w="1103784"/>
              </a:tblGrid>
              <a:tr h="370840">
                <a:tc>
                  <a:txBody>
                    <a:bodyPr/>
                    <a:lstStyle/>
                    <a:p>
                      <a:r>
                        <a:rPr lang="tr-TR" dirty="0" smtClean="0"/>
                        <a:t>28.000 TL</a:t>
                      </a:r>
                      <a:endParaRPr lang="tr-TR" dirty="0"/>
                    </a:p>
                  </a:txBody>
                  <a:tcPr/>
                </a:tc>
              </a:tr>
            </a:tbl>
          </a:graphicData>
        </a:graphic>
      </p:graphicFrame>
      <p:graphicFrame>
        <p:nvGraphicFramePr>
          <p:cNvPr id="22" name="Tablo 21"/>
          <p:cNvGraphicFramePr>
            <a:graphicFrameLocks noGrp="1"/>
          </p:cNvGraphicFramePr>
          <p:nvPr>
            <p:extLst>
              <p:ext uri="{D42A27DB-BD31-4B8C-83A1-F6EECF244321}">
                <p14:modId xmlns:p14="http://schemas.microsoft.com/office/powerpoint/2010/main" val="1238501456"/>
              </p:ext>
            </p:extLst>
          </p:nvPr>
        </p:nvGraphicFramePr>
        <p:xfrm>
          <a:off x="5508104" y="3419011"/>
          <a:ext cx="1224136" cy="370840"/>
        </p:xfrm>
        <a:graphic>
          <a:graphicData uri="http://schemas.openxmlformats.org/drawingml/2006/table">
            <a:tbl>
              <a:tblPr firstRow="1" bandRow="1">
                <a:tableStyleId>{8EC20E35-A176-4012-BC5E-935CFFF8708E}</a:tableStyleId>
              </a:tblPr>
              <a:tblGrid>
                <a:gridCol w="1224136"/>
              </a:tblGrid>
              <a:tr h="370840">
                <a:tc>
                  <a:txBody>
                    <a:bodyPr/>
                    <a:lstStyle/>
                    <a:p>
                      <a:r>
                        <a:rPr lang="tr-TR" dirty="0" smtClean="0"/>
                        <a:t>28.000 TL</a:t>
                      </a:r>
                      <a:endParaRPr lang="tr-TR" dirty="0"/>
                    </a:p>
                  </a:txBody>
                  <a:tcPr/>
                </a:tc>
              </a:tr>
            </a:tbl>
          </a:graphicData>
        </a:graphic>
      </p:graphicFrame>
      <p:sp>
        <p:nvSpPr>
          <p:cNvPr id="23" name="Sol Sağ Ok 22"/>
          <p:cNvSpPr/>
          <p:nvPr/>
        </p:nvSpPr>
        <p:spPr>
          <a:xfrm>
            <a:off x="4572000" y="3428446"/>
            <a:ext cx="936104" cy="360851"/>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aphicFrame>
        <p:nvGraphicFramePr>
          <p:cNvPr id="16" name="İçerik Yer Tutucusu 3"/>
          <p:cNvGraphicFramePr>
            <a:graphicFrameLocks/>
          </p:cNvGraphicFramePr>
          <p:nvPr>
            <p:extLst>
              <p:ext uri="{D42A27DB-BD31-4B8C-83A1-F6EECF244321}">
                <p14:modId xmlns:p14="http://schemas.microsoft.com/office/powerpoint/2010/main" val="2342181250"/>
              </p:ext>
            </p:extLst>
          </p:nvPr>
        </p:nvGraphicFramePr>
        <p:xfrm>
          <a:off x="1096363" y="2132856"/>
          <a:ext cx="7858128" cy="1112520"/>
        </p:xfrm>
        <a:graphic>
          <a:graphicData uri="http://schemas.openxmlformats.org/drawingml/2006/table">
            <a:tbl>
              <a:tblPr firstRow="1" bandRow="1">
                <a:tableStyleId>{8A107856-5554-42FB-B03E-39F5DBC370BA}</a:tableStyleId>
              </a:tblPr>
              <a:tblGrid>
                <a:gridCol w="2520280"/>
                <a:gridCol w="936104"/>
                <a:gridCol w="1152128"/>
                <a:gridCol w="1083205"/>
                <a:gridCol w="1083206"/>
                <a:gridCol w="1083205"/>
              </a:tblGrid>
              <a:tr h="370840">
                <a:tc gridSpan="6">
                  <a:txBody>
                    <a:bodyPr/>
                    <a:lstStyle/>
                    <a:p>
                      <a:r>
                        <a:rPr lang="tr-TR" dirty="0" smtClean="0"/>
                        <a:t>3. Ekipman</a:t>
                      </a:r>
                      <a:r>
                        <a:rPr lang="tr-TR" baseline="0" dirty="0" smtClean="0"/>
                        <a:t> ve malzeme</a:t>
                      </a:r>
                      <a:endParaRPr lang="tr-TR" dirty="0"/>
                    </a:p>
                  </a:txBody>
                  <a:tcPr/>
                </a:tc>
                <a:tc hMerge="1">
                  <a:txBody>
                    <a:bodyPr/>
                    <a:lstStyle/>
                    <a:p>
                      <a:endParaRPr lang="tr-TR" dirty="0"/>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70840">
                <a:tc>
                  <a:txBody>
                    <a:bodyPr/>
                    <a:lstStyle/>
                    <a:p>
                      <a:pPr algn="l" fontAlgn="b"/>
                      <a:r>
                        <a:rPr lang="tr-TR" sz="1200" b="0" i="0" u="none" strike="noStrike" dirty="0">
                          <a:effectLst/>
                          <a:latin typeface="Arial" pitchFamily="34" charset="0"/>
                          <a:cs typeface="Arial" pitchFamily="34" charset="0"/>
                        </a:rPr>
                        <a:t> </a:t>
                      </a:r>
                      <a:r>
                        <a:rPr lang="tr-TR" sz="1200" b="0" i="0" u="none" strike="noStrike" dirty="0" smtClean="0">
                          <a:effectLst/>
                          <a:latin typeface="Arial" pitchFamily="34" charset="0"/>
                          <a:cs typeface="Arial" pitchFamily="34" charset="0"/>
                        </a:rPr>
                        <a:t>3.3.1</a:t>
                      </a:r>
                      <a:r>
                        <a:rPr lang="tr-TR" sz="1200" b="0" i="0" u="none" strike="noStrike" dirty="0">
                          <a:effectLst/>
                          <a:latin typeface="Arial" pitchFamily="34" charset="0"/>
                          <a:cs typeface="Arial" pitchFamily="34" charset="0"/>
                        </a:rPr>
                        <a:t>. </a:t>
                      </a:r>
                      <a:r>
                        <a:rPr lang="tr-TR" sz="1200" b="0" i="0" u="none" strike="noStrike" dirty="0" smtClean="0">
                          <a:effectLst/>
                          <a:latin typeface="Arial" pitchFamily="34" charset="0"/>
                          <a:cs typeface="Arial" pitchFamily="34" charset="0"/>
                        </a:rPr>
                        <a:t>Havalı </a:t>
                      </a:r>
                      <a:r>
                        <a:rPr lang="tr-TR" sz="1200" b="0" i="0" u="none" strike="noStrike" dirty="0">
                          <a:effectLst/>
                          <a:latin typeface="Arial" pitchFamily="34" charset="0"/>
                          <a:cs typeface="Arial" pitchFamily="34" charset="0"/>
                        </a:rPr>
                        <a:t>yatak</a:t>
                      </a:r>
                    </a:p>
                  </a:txBody>
                  <a:tcPr marL="9525" marR="9525" marT="9525" marB="0" anchor="b"/>
                </a:tc>
                <a:tc>
                  <a:txBody>
                    <a:bodyPr/>
                    <a:lstStyle/>
                    <a:p>
                      <a:pPr algn="ctr" fontAlgn="b"/>
                      <a:r>
                        <a:rPr lang="tr-TR" sz="1800" b="0" i="0" u="none" strike="noStrike" dirty="0" smtClean="0">
                          <a:effectLst/>
                          <a:latin typeface="+mn-lt"/>
                        </a:rPr>
                        <a:t>25 adet</a:t>
                      </a:r>
                      <a:endParaRPr lang="tr-TR" sz="1800" b="0" i="0" u="none" strike="noStrike" dirty="0">
                        <a:effectLst/>
                        <a:latin typeface="+mn-lt"/>
                      </a:endParaRPr>
                    </a:p>
                  </a:txBody>
                  <a:tcPr marL="9525" marR="9525" marT="9525" marB="0" anchor="b"/>
                </a:tc>
                <a:tc>
                  <a:txBody>
                    <a:bodyPr/>
                    <a:lstStyle/>
                    <a:p>
                      <a:pPr algn="ctr" fontAlgn="b"/>
                      <a:r>
                        <a:rPr lang="tr-TR" sz="1800" b="0" i="0" u="none" strike="noStrike" dirty="0" smtClean="0">
                          <a:effectLst/>
                          <a:latin typeface="+mn-lt"/>
                        </a:rPr>
                        <a:t>400 TL</a:t>
                      </a:r>
                      <a:endParaRPr lang="tr-TR" sz="1800" b="0" i="0" u="none" strike="noStrike" dirty="0">
                        <a:effectLst/>
                        <a:latin typeface="+mn-lt"/>
                      </a:endParaRPr>
                    </a:p>
                  </a:txBody>
                  <a:tcPr marL="9525" marR="9525" marT="9525" marB="0" anchor="b"/>
                </a:tc>
                <a:tc>
                  <a:txBody>
                    <a:bodyPr/>
                    <a:lstStyle/>
                    <a:p>
                      <a:pPr algn="ctr" fontAlgn="b"/>
                      <a:r>
                        <a:rPr lang="tr-TR" sz="1800" b="0" i="0" u="none" strike="noStrike" dirty="0" smtClean="0">
                          <a:effectLst/>
                          <a:latin typeface="+mn-lt"/>
                        </a:rPr>
                        <a:t>10.000 TL</a:t>
                      </a:r>
                      <a:endParaRPr lang="tr-TR" sz="1800" b="0" i="0" u="none" strike="noStrike" dirty="0">
                        <a:effectLst/>
                        <a:latin typeface="+mn-lt"/>
                      </a:endParaRPr>
                    </a:p>
                  </a:txBody>
                  <a:tcPr marL="9525" marR="9525" marT="9525" marB="0" anchor="b"/>
                </a:tc>
                <a:tc>
                  <a:txBody>
                    <a:bodyPr/>
                    <a:lstStyle/>
                    <a:p>
                      <a:pPr algn="ctr" fontAlgn="ctr"/>
                      <a:r>
                        <a:rPr lang="tr-TR" sz="1800" b="0" i="0" u="none" strike="noStrike" dirty="0" smtClean="0">
                          <a:effectLst/>
                          <a:latin typeface="+mn-lt"/>
                        </a:rPr>
                        <a:t>9.000 TL</a:t>
                      </a:r>
                      <a:endParaRPr lang="tr-TR" sz="1800" b="0" i="0" u="none" strike="noStrike" dirty="0">
                        <a:effectLst/>
                        <a:latin typeface="+mn-lt"/>
                      </a:endParaRPr>
                    </a:p>
                  </a:txBody>
                  <a:tcPr marL="9525" marR="9525" marT="9525" marB="0" anchor="ctr"/>
                </a:tc>
                <a:tc>
                  <a:txBody>
                    <a:bodyPr/>
                    <a:lstStyle/>
                    <a:p>
                      <a:pPr algn="ctr"/>
                      <a:r>
                        <a:rPr lang="tr-TR" sz="1800" dirty="0" smtClean="0">
                          <a:latin typeface="+mn-lt"/>
                        </a:rPr>
                        <a:t>1.000 TL</a:t>
                      </a:r>
                      <a:endParaRPr lang="tr-TR" sz="1800" dirty="0">
                        <a:latin typeface="+mn-lt"/>
                      </a:endParaRPr>
                    </a:p>
                  </a:txBody>
                  <a:tcPr/>
                </a:tc>
              </a:tr>
              <a:tr h="370840">
                <a:tc>
                  <a:txBody>
                    <a:bodyPr/>
                    <a:lstStyle/>
                    <a:p>
                      <a:pPr algn="l" fontAlgn="b"/>
                      <a:r>
                        <a:rPr lang="tr-TR" sz="1200" b="0" i="0" u="none" strike="noStrike" dirty="0">
                          <a:effectLst/>
                          <a:latin typeface="Arial" pitchFamily="34" charset="0"/>
                          <a:cs typeface="Arial" pitchFamily="34" charset="0"/>
                        </a:rPr>
                        <a:t> </a:t>
                      </a:r>
                      <a:r>
                        <a:rPr lang="tr-TR" sz="1200" b="0" i="0" u="none" strike="noStrike" dirty="0" smtClean="0">
                          <a:effectLst/>
                          <a:latin typeface="Arial" pitchFamily="34" charset="0"/>
                          <a:cs typeface="Arial" pitchFamily="34" charset="0"/>
                        </a:rPr>
                        <a:t>3.3.5</a:t>
                      </a:r>
                      <a:r>
                        <a:rPr lang="tr-TR" sz="1200" b="0" i="0" u="none" strike="noStrike" dirty="0">
                          <a:effectLst/>
                          <a:latin typeface="Arial" pitchFamily="34" charset="0"/>
                          <a:cs typeface="Arial" pitchFamily="34" charset="0"/>
                        </a:rPr>
                        <a:t>. </a:t>
                      </a:r>
                      <a:r>
                        <a:rPr lang="tr-TR" sz="1200" b="0" i="0" u="none" strike="noStrike" dirty="0" smtClean="0">
                          <a:effectLst/>
                          <a:latin typeface="Arial" pitchFamily="34" charset="0"/>
                          <a:cs typeface="Arial" pitchFamily="34" charset="0"/>
                        </a:rPr>
                        <a:t>Hareketli tuvalet</a:t>
                      </a:r>
                      <a:endParaRPr lang="tr-TR" sz="1200" b="0" i="0" u="none" strike="noStrike" dirty="0">
                        <a:effectLst/>
                        <a:latin typeface="Arial" pitchFamily="34" charset="0"/>
                        <a:cs typeface="Arial" pitchFamily="34" charset="0"/>
                      </a:endParaRPr>
                    </a:p>
                  </a:txBody>
                  <a:tcPr marL="9525" marR="9525" marT="9525" marB="0" anchor="b"/>
                </a:tc>
                <a:tc>
                  <a:txBody>
                    <a:bodyPr/>
                    <a:lstStyle/>
                    <a:p>
                      <a:pPr algn="ctr" fontAlgn="b"/>
                      <a:r>
                        <a:rPr lang="tr-TR" sz="1800" b="0" i="0" u="none" strike="noStrike" dirty="0" smtClean="0">
                          <a:effectLst/>
                          <a:latin typeface="+mn-lt"/>
                        </a:rPr>
                        <a:t>100</a:t>
                      </a:r>
                      <a:r>
                        <a:rPr lang="tr-TR" sz="1800" b="0" i="0" u="none" strike="noStrike" baseline="0" dirty="0" smtClean="0">
                          <a:effectLst/>
                          <a:latin typeface="+mn-lt"/>
                        </a:rPr>
                        <a:t> </a:t>
                      </a:r>
                      <a:r>
                        <a:rPr lang="tr-TR" sz="1800" b="0" i="0" u="none" strike="noStrike" dirty="0" smtClean="0">
                          <a:effectLst/>
                          <a:latin typeface="+mn-lt"/>
                        </a:rPr>
                        <a:t>adet </a:t>
                      </a:r>
                      <a:endParaRPr lang="tr-TR" sz="1800" b="0" i="0" u="none" strike="noStrike" dirty="0">
                        <a:effectLst/>
                        <a:latin typeface="+mn-lt"/>
                      </a:endParaRPr>
                    </a:p>
                  </a:txBody>
                  <a:tcPr marL="9525" marR="9525" marT="9525" marB="0" anchor="b"/>
                </a:tc>
                <a:tc>
                  <a:txBody>
                    <a:bodyPr/>
                    <a:lstStyle/>
                    <a:p>
                      <a:pPr algn="ctr" fontAlgn="b"/>
                      <a:r>
                        <a:rPr lang="tr-TR" sz="1800" b="0" i="0" u="none" strike="noStrike" dirty="0" smtClean="0">
                          <a:effectLst/>
                          <a:latin typeface="+mn-lt"/>
                        </a:rPr>
                        <a:t>180 TL</a:t>
                      </a:r>
                      <a:endParaRPr lang="tr-TR" sz="1800" b="0" i="0" u="none" strike="noStrike" dirty="0">
                        <a:effectLst/>
                        <a:latin typeface="+mn-lt"/>
                      </a:endParaRPr>
                    </a:p>
                  </a:txBody>
                  <a:tcPr marL="9525" marR="9525" marT="9525" marB="0" anchor="b"/>
                </a:tc>
                <a:tc>
                  <a:txBody>
                    <a:bodyPr/>
                    <a:lstStyle/>
                    <a:p>
                      <a:pPr algn="ctr" fontAlgn="b"/>
                      <a:r>
                        <a:rPr lang="tr-TR" sz="1800" b="0" i="0" u="none" strike="noStrike" dirty="0" smtClean="0">
                          <a:effectLst/>
                          <a:latin typeface="+mn-lt"/>
                        </a:rPr>
                        <a:t>18.000 TL</a:t>
                      </a:r>
                      <a:endParaRPr lang="tr-TR" sz="1800" b="0" i="0" u="none" strike="noStrike" dirty="0">
                        <a:effectLst/>
                        <a:latin typeface="+mn-lt"/>
                      </a:endParaRPr>
                    </a:p>
                  </a:txBody>
                  <a:tcPr marL="9525" marR="9525" marT="9525" marB="0" anchor="b"/>
                </a:tc>
                <a:tc>
                  <a:txBody>
                    <a:bodyPr/>
                    <a:lstStyle/>
                    <a:p>
                      <a:pPr algn="ctr" fontAlgn="ctr"/>
                      <a:r>
                        <a:rPr lang="tr-TR" sz="1800" b="0" i="0" u="none" strike="noStrike" dirty="0" smtClean="0">
                          <a:effectLst/>
                          <a:latin typeface="+mn-lt"/>
                        </a:rPr>
                        <a:t>7.200 TL</a:t>
                      </a:r>
                      <a:endParaRPr lang="tr-TR" sz="1800" b="0" i="0" u="none" strike="noStrike" dirty="0">
                        <a:effectLst/>
                        <a:latin typeface="+mn-lt"/>
                      </a:endParaRPr>
                    </a:p>
                  </a:txBody>
                  <a:tcPr marL="9525" marR="9525" marT="9525" marB="0" anchor="ctr"/>
                </a:tc>
                <a:tc>
                  <a:txBody>
                    <a:bodyPr/>
                    <a:lstStyle/>
                    <a:p>
                      <a:pPr algn="ctr"/>
                      <a:r>
                        <a:rPr lang="tr-TR" sz="1800" dirty="0" smtClean="0">
                          <a:latin typeface="+mn-lt"/>
                        </a:rPr>
                        <a:t>800 TL</a:t>
                      </a:r>
                      <a:endParaRPr lang="tr-TR" sz="1800" dirty="0">
                        <a:latin typeface="+mn-lt"/>
                      </a:endParaRPr>
                    </a:p>
                  </a:txBody>
                  <a:tcPr/>
                </a:tc>
              </a:tr>
            </a:tbl>
          </a:graphicData>
        </a:graphic>
      </p:graphicFrame>
      <p:graphicFrame>
        <p:nvGraphicFramePr>
          <p:cNvPr id="19" name="İçerik Yer Tutucusu 3"/>
          <p:cNvGraphicFramePr>
            <a:graphicFrameLocks/>
          </p:cNvGraphicFramePr>
          <p:nvPr>
            <p:extLst>
              <p:ext uri="{D42A27DB-BD31-4B8C-83A1-F6EECF244321}">
                <p14:modId xmlns:p14="http://schemas.microsoft.com/office/powerpoint/2010/main" val="423608316"/>
              </p:ext>
            </p:extLst>
          </p:nvPr>
        </p:nvGraphicFramePr>
        <p:xfrm>
          <a:off x="1104028" y="4221088"/>
          <a:ext cx="7858128" cy="1112520"/>
        </p:xfrm>
        <a:graphic>
          <a:graphicData uri="http://schemas.openxmlformats.org/drawingml/2006/table">
            <a:tbl>
              <a:tblPr firstRow="1" bandRow="1">
                <a:tableStyleId>{8A107856-5554-42FB-B03E-39F5DBC370BA}</a:tableStyleId>
              </a:tblPr>
              <a:tblGrid>
                <a:gridCol w="2520280"/>
                <a:gridCol w="936104"/>
                <a:gridCol w="1152128"/>
                <a:gridCol w="1083205"/>
                <a:gridCol w="1083206"/>
                <a:gridCol w="1083205"/>
              </a:tblGrid>
              <a:tr h="370840">
                <a:tc gridSpan="6">
                  <a:txBody>
                    <a:bodyPr/>
                    <a:lstStyle/>
                    <a:p>
                      <a:r>
                        <a:rPr lang="tr-TR" dirty="0" smtClean="0"/>
                        <a:t>3. Ekipman</a:t>
                      </a:r>
                      <a:r>
                        <a:rPr lang="tr-TR" baseline="0" dirty="0" smtClean="0"/>
                        <a:t> ve malzeme</a:t>
                      </a:r>
                      <a:endParaRPr lang="tr-TR" dirty="0"/>
                    </a:p>
                  </a:txBody>
                  <a:tcPr/>
                </a:tc>
                <a:tc hMerge="1">
                  <a:txBody>
                    <a:bodyPr/>
                    <a:lstStyle/>
                    <a:p>
                      <a:endParaRPr lang="tr-TR" dirty="0"/>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70840">
                <a:tc>
                  <a:txBody>
                    <a:bodyPr/>
                    <a:lstStyle/>
                    <a:p>
                      <a:pPr algn="l" fontAlgn="b"/>
                      <a:r>
                        <a:rPr lang="tr-TR" sz="1200" b="0" i="0" u="none" strike="noStrike" dirty="0">
                          <a:effectLst/>
                          <a:latin typeface="Arial" pitchFamily="34" charset="0"/>
                          <a:cs typeface="Arial" pitchFamily="34" charset="0"/>
                        </a:rPr>
                        <a:t> </a:t>
                      </a:r>
                      <a:r>
                        <a:rPr lang="tr-TR" sz="1200" b="0" i="0" u="none" strike="noStrike" dirty="0" smtClean="0">
                          <a:effectLst/>
                          <a:latin typeface="Arial" pitchFamily="34" charset="0"/>
                          <a:cs typeface="Arial" pitchFamily="34" charset="0"/>
                        </a:rPr>
                        <a:t>3.3.1</a:t>
                      </a:r>
                      <a:r>
                        <a:rPr lang="tr-TR" sz="1200" b="0" i="0" u="none" strike="noStrike" dirty="0">
                          <a:effectLst/>
                          <a:latin typeface="Arial" pitchFamily="34" charset="0"/>
                          <a:cs typeface="Arial" pitchFamily="34" charset="0"/>
                        </a:rPr>
                        <a:t>. </a:t>
                      </a:r>
                      <a:r>
                        <a:rPr lang="tr-TR" sz="1200" b="0" i="0" u="none" strike="noStrike" dirty="0" smtClean="0">
                          <a:effectLst/>
                          <a:latin typeface="Arial" pitchFamily="34" charset="0"/>
                          <a:cs typeface="Arial" pitchFamily="34" charset="0"/>
                        </a:rPr>
                        <a:t>Havalı </a:t>
                      </a:r>
                      <a:r>
                        <a:rPr lang="tr-TR" sz="1200" b="0" i="0" u="none" strike="noStrike" dirty="0">
                          <a:effectLst/>
                          <a:latin typeface="Arial" pitchFamily="34" charset="0"/>
                          <a:cs typeface="Arial" pitchFamily="34" charset="0"/>
                        </a:rPr>
                        <a:t>yatak</a:t>
                      </a:r>
                    </a:p>
                  </a:txBody>
                  <a:tcPr marL="9525" marR="9525" marT="9525" marB="0" anchor="b"/>
                </a:tc>
                <a:tc>
                  <a:txBody>
                    <a:bodyPr/>
                    <a:lstStyle/>
                    <a:p>
                      <a:pPr algn="ctr" fontAlgn="b"/>
                      <a:r>
                        <a:rPr lang="tr-TR" sz="1800" b="0" i="0" u="none" strike="noStrike" dirty="0" smtClean="0">
                          <a:effectLst/>
                          <a:latin typeface="+mn-lt"/>
                        </a:rPr>
                        <a:t>25 adet</a:t>
                      </a:r>
                      <a:endParaRPr lang="tr-TR" sz="1800" b="0" i="0" u="none" strike="noStrike" dirty="0">
                        <a:effectLst/>
                        <a:latin typeface="+mn-lt"/>
                      </a:endParaRPr>
                    </a:p>
                  </a:txBody>
                  <a:tcPr marL="9525" marR="9525" marT="9525" marB="0" anchor="b"/>
                </a:tc>
                <a:tc>
                  <a:txBody>
                    <a:bodyPr/>
                    <a:lstStyle/>
                    <a:p>
                      <a:pPr algn="ctr" fontAlgn="b"/>
                      <a:r>
                        <a:rPr lang="tr-TR" sz="1800" b="0" i="0" u="none" strike="noStrike" dirty="0" smtClean="0">
                          <a:effectLst/>
                          <a:latin typeface="+mn-lt"/>
                        </a:rPr>
                        <a:t>400 TL</a:t>
                      </a:r>
                      <a:endParaRPr lang="tr-TR" sz="1800" b="0" i="0" u="none" strike="noStrike" dirty="0">
                        <a:effectLst/>
                        <a:latin typeface="+mn-lt"/>
                      </a:endParaRPr>
                    </a:p>
                  </a:txBody>
                  <a:tcPr marL="9525" marR="9525" marT="9525" marB="0" anchor="b"/>
                </a:tc>
                <a:tc>
                  <a:txBody>
                    <a:bodyPr/>
                    <a:lstStyle/>
                    <a:p>
                      <a:pPr algn="ctr" fontAlgn="b"/>
                      <a:r>
                        <a:rPr lang="tr-TR" sz="1800" b="0" i="0" u="none" strike="noStrike" dirty="0" smtClean="0">
                          <a:effectLst/>
                          <a:latin typeface="+mn-lt"/>
                        </a:rPr>
                        <a:t>10.000 TL</a:t>
                      </a:r>
                      <a:endParaRPr lang="tr-TR" sz="1800" b="0" i="0" u="none" strike="noStrike" dirty="0">
                        <a:effectLst/>
                        <a:latin typeface="+mn-lt"/>
                      </a:endParaRPr>
                    </a:p>
                  </a:txBody>
                  <a:tcPr marL="9525" marR="9525" marT="9525" marB="0" anchor="b"/>
                </a:tc>
                <a:tc>
                  <a:txBody>
                    <a:bodyPr/>
                    <a:lstStyle/>
                    <a:p>
                      <a:pPr algn="ctr" fontAlgn="ctr"/>
                      <a:r>
                        <a:rPr lang="tr-TR" sz="1800" b="0" i="0" u="none" strike="noStrike" dirty="0" smtClean="0">
                          <a:effectLst/>
                          <a:latin typeface="+mn-lt"/>
                        </a:rPr>
                        <a:t>9.000 TL</a:t>
                      </a:r>
                      <a:endParaRPr lang="tr-TR" sz="1800" b="0" i="0" u="none" strike="noStrike" dirty="0">
                        <a:effectLst/>
                        <a:latin typeface="+mn-lt"/>
                      </a:endParaRPr>
                    </a:p>
                  </a:txBody>
                  <a:tcPr marL="9525" marR="9525" marT="9525" marB="0" anchor="ctr"/>
                </a:tc>
                <a:tc>
                  <a:txBody>
                    <a:bodyPr/>
                    <a:lstStyle/>
                    <a:p>
                      <a:pPr algn="ctr"/>
                      <a:r>
                        <a:rPr lang="tr-TR" sz="1800" dirty="0" smtClean="0">
                          <a:latin typeface="+mn-lt"/>
                        </a:rPr>
                        <a:t>1.000 TL</a:t>
                      </a:r>
                      <a:endParaRPr lang="tr-TR" sz="1800" dirty="0">
                        <a:latin typeface="+mn-lt"/>
                      </a:endParaRPr>
                    </a:p>
                  </a:txBody>
                  <a:tcPr/>
                </a:tc>
              </a:tr>
              <a:tr h="370840">
                <a:tc>
                  <a:txBody>
                    <a:bodyPr/>
                    <a:lstStyle/>
                    <a:p>
                      <a:pPr algn="l" fontAlgn="b"/>
                      <a:r>
                        <a:rPr lang="tr-TR" sz="1200" b="0" i="0" u="none" strike="noStrike" dirty="0">
                          <a:effectLst/>
                          <a:latin typeface="Arial" pitchFamily="34" charset="0"/>
                          <a:cs typeface="Arial" pitchFamily="34" charset="0"/>
                        </a:rPr>
                        <a:t> </a:t>
                      </a:r>
                      <a:r>
                        <a:rPr lang="tr-TR" sz="1200" b="0" i="0" u="none" strike="noStrike" dirty="0" smtClean="0">
                          <a:effectLst/>
                          <a:latin typeface="Arial" pitchFamily="34" charset="0"/>
                          <a:cs typeface="Arial" pitchFamily="34" charset="0"/>
                        </a:rPr>
                        <a:t>3.3.5</a:t>
                      </a:r>
                      <a:r>
                        <a:rPr lang="tr-TR" sz="1200" b="0" i="0" u="none" strike="noStrike" dirty="0">
                          <a:effectLst/>
                          <a:latin typeface="Arial" pitchFamily="34" charset="0"/>
                          <a:cs typeface="Arial" pitchFamily="34" charset="0"/>
                        </a:rPr>
                        <a:t>. </a:t>
                      </a:r>
                      <a:r>
                        <a:rPr lang="tr-TR" sz="1200" b="0" i="0" u="none" strike="noStrike" dirty="0" smtClean="0">
                          <a:effectLst/>
                          <a:latin typeface="Arial" pitchFamily="34" charset="0"/>
                          <a:cs typeface="Arial" pitchFamily="34" charset="0"/>
                        </a:rPr>
                        <a:t>Hareketli tuvalet</a:t>
                      </a:r>
                      <a:endParaRPr lang="tr-TR" sz="1200" b="0" i="0" u="none" strike="noStrike" dirty="0">
                        <a:effectLst/>
                        <a:latin typeface="Arial" pitchFamily="34" charset="0"/>
                        <a:cs typeface="Arial" pitchFamily="34" charset="0"/>
                      </a:endParaRPr>
                    </a:p>
                  </a:txBody>
                  <a:tcPr marL="9525" marR="9525" marT="9525" marB="0" anchor="b"/>
                </a:tc>
                <a:tc>
                  <a:txBody>
                    <a:bodyPr/>
                    <a:lstStyle/>
                    <a:p>
                      <a:pPr algn="ctr" fontAlgn="b"/>
                      <a:r>
                        <a:rPr lang="tr-TR" sz="1800" b="0" i="0" u="none" strike="noStrike" dirty="0" smtClean="0">
                          <a:effectLst/>
                          <a:latin typeface="+mn-lt"/>
                        </a:rPr>
                        <a:t>100</a:t>
                      </a:r>
                      <a:r>
                        <a:rPr lang="tr-TR" sz="1800" b="0" i="0" u="none" strike="noStrike" baseline="0" dirty="0" smtClean="0">
                          <a:effectLst/>
                          <a:latin typeface="+mn-lt"/>
                        </a:rPr>
                        <a:t> </a:t>
                      </a:r>
                      <a:r>
                        <a:rPr lang="tr-TR" sz="1800" b="0" i="0" u="none" strike="noStrike" dirty="0" smtClean="0">
                          <a:effectLst/>
                          <a:latin typeface="+mn-lt"/>
                        </a:rPr>
                        <a:t>adet </a:t>
                      </a:r>
                      <a:endParaRPr lang="tr-TR" sz="1800" b="0" i="0" u="none" strike="noStrike" dirty="0">
                        <a:effectLst/>
                        <a:latin typeface="+mn-lt"/>
                      </a:endParaRPr>
                    </a:p>
                  </a:txBody>
                  <a:tcPr marL="9525" marR="9525" marT="9525" marB="0" anchor="b"/>
                </a:tc>
                <a:tc>
                  <a:txBody>
                    <a:bodyPr/>
                    <a:lstStyle/>
                    <a:p>
                      <a:pPr algn="ctr" fontAlgn="b"/>
                      <a:r>
                        <a:rPr lang="tr-TR" sz="1800" b="0" i="0" u="none" strike="noStrike" dirty="0" smtClean="0">
                          <a:effectLst/>
                          <a:latin typeface="+mn-lt"/>
                        </a:rPr>
                        <a:t>180 TL</a:t>
                      </a:r>
                      <a:endParaRPr lang="tr-TR" sz="1800" b="0" i="0" u="none" strike="noStrike" dirty="0">
                        <a:effectLst/>
                        <a:latin typeface="+mn-lt"/>
                      </a:endParaRPr>
                    </a:p>
                  </a:txBody>
                  <a:tcPr marL="9525" marR="9525" marT="9525" marB="0" anchor="b"/>
                </a:tc>
                <a:tc>
                  <a:txBody>
                    <a:bodyPr/>
                    <a:lstStyle/>
                    <a:p>
                      <a:pPr algn="ctr" fontAlgn="b"/>
                      <a:r>
                        <a:rPr lang="tr-TR" sz="1800" b="0" i="0" u="none" strike="noStrike" dirty="0" smtClean="0">
                          <a:effectLst/>
                          <a:latin typeface="+mn-lt"/>
                        </a:rPr>
                        <a:t>18.000 TL</a:t>
                      </a:r>
                      <a:endParaRPr lang="tr-TR" sz="1800" b="0" i="0" u="none" strike="noStrike" dirty="0">
                        <a:effectLst/>
                        <a:latin typeface="+mn-lt"/>
                      </a:endParaRPr>
                    </a:p>
                  </a:txBody>
                  <a:tcPr marL="9525" marR="9525" marT="9525" marB="0" anchor="b"/>
                </a:tc>
                <a:tc>
                  <a:txBody>
                    <a:bodyPr/>
                    <a:lstStyle/>
                    <a:p>
                      <a:pPr algn="ctr" fontAlgn="ctr"/>
                      <a:r>
                        <a:rPr lang="tr-TR" sz="1800" b="0" i="0" u="none" strike="noStrike" dirty="0" smtClean="0">
                          <a:effectLst/>
                          <a:latin typeface="+mn-lt"/>
                        </a:rPr>
                        <a:t>16.200 TL</a:t>
                      </a:r>
                      <a:endParaRPr lang="tr-TR" sz="1800" b="0" i="0" u="none" strike="noStrike" dirty="0">
                        <a:effectLst/>
                        <a:latin typeface="+mn-lt"/>
                      </a:endParaRPr>
                    </a:p>
                  </a:txBody>
                  <a:tcPr marL="9525" marR="9525" marT="9525" marB="0" anchor="ctr"/>
                </a:tc>
                <a:tc>
                  <a:txBody>
                    <a:bodyPr/>
                    <a:lstStyle/>
                    <a:p>
                      <a:pPr algn="ctr"/>
                      <a:r>
                        <a:rPr lang="tr-TR" sz="1800" dirty="0" smtClean="0">
                          <a:latin typeface="+mn-lt"/>
                        </a:rPr>
                        <a:t>1.800 TL</a:t>
                      </a:r>
                      <a:endParaRPr lang="tr-TR" sz="1800" dirty="0">
                        <a:latin typeface="+mn-lt"/>
                      </a:endParaRPr>
                    </a:p>
                  </a:txBody>
                  <a:tcPr/>
                </a:tc>
              </a:tr>
            </a:tbl>
          </a:graphicData>
        </a:graphic>
      </p:graphicFrame>
      <p:graphicFrame>
        <p:nvGraphicFramePr>
          <p:cNvPr id="24" name="Tablo 23"/>
          <p:cNvGraphicFramePr>
            <a:graphicFrameLocks noGrp="1"/>
          </p:cNvGraphicFramePr>
          <p:nvPr>
            <p:extLst>
              <p:ext uri="{D42A27DB-BD31-4B8C-83A1-F6EECF244321}">
                <p14:modId xmlns:p14="http://schemas.microsoft.com/office/powerpoint/2010/main" val="1445591847"/>
              </p:ext>
            </p:extLst>
          </p:nvPr>
        </p:nvGraphicFramePr>
        <p:xfrm>
          <a:off x="6660232" y="3452662"/>
          <a:ext cx="1175792" cy="365760"/>
        </p:xfrm>
        <a:graphic>
          <a:graphicData uri="http://schemas.openxmlformats.org/drawingml/2006/table">
            <a:tbl>
              <a:tblPr firstRow="1" bandRow="1">
                <a:tableStyleId>{21E4AEA4-8DFA-4A89-87EB-49C32662AFE0}</a:tableStyleId>
              </a:tblPr>
              <a:tblGrid>
                <a:gridCol w="1175792"/>
              </a:tblGrid>
              <a:tr h="337917">
                <a:tc>
                  <a:txBody>
                    <a:bodyPr/>
                    <a:lstStyle/>
                    <a:p>
                      <a:r>
                        <a:rPr lang="tr-TR" dirty="0" smtClean="0"/>
                        <a:t>16.200 TL</a:t>
                      </a:r>
                      <a:endParaRPr lang="tr-TR" dirty="0"/>
                    </a:p>
                  </a:txBody>
                  <a:tcPr/>
                </a:tc>
              </a:tr>
            </a:tbl>
          </a:graphicData>
        </a:graphic>
      </p:graphicFrame>
      <p:graphicFrame>
        <p:nvGraphicFramePr>
          <p:cNvPr id="25" name="Tablo 24"/>
          <p:cNvGraphicFramePr>
            <a:graphicFrameLocks noGrp="1"/>
          </p:cNvGraphicFramePr>
          <p:nvPr>
            <p:extLst>
              <p:ext uri="{D42A27DB-BD31-4B8C-83A1-F6EECF244321}">
                <p14:modId xmlns:p14="http://schemas.microsoft.com/office/powerpoint/2010/main" val="1266321819"/>
              </p:ext>
            </p:extLst>
          </p:nvPr>
        </p:nvGraphicFramePr>
        <p:xfrm>
          <a:off x="6660232" y="1340768"/>
          <a:ext cx="1224136" cy="377986"/>
        </p:xfrm>
        <a:graphic>
          <a:graphicData uri="http://schemas.openxmlformats.org/drawingml/2006/table">
            <a:tbl>
              <a:tblPr firstRow="1" bandRow="1">
                <a:tableStyleId>{21E4AEA4-8DFA-4A89-87EB-49C32662AFE0}</a:tableStyleId>
              </a:tblPr>
              <a:tblGrid>
                <a:gridCol w="1224136"/>
              </a:tblGrid>
              <a:tr h="377986">
                <a:tc>
                  <a:txBody>
                    <a:bodyPr/>
                    <a:lstStyle/>
                    <a:p>
                      <a:r>
                        <a:rPr lang="tr-TR" dirty="0" smtClean="0"/>
                        <a:t>25.200 TL</a:t>
                      </a:r>
                      <a:endParaRPr lang="tr-TR" dirty="0"/>
                    </a:p>
                  </a:txBody>
                  <a:tcPr/>
                </a:tc>
              </a:tr>
            </a:tbl>
          </a:graphicData>
        </a:graphic>
      </p:graphicFrame>
      <p:graphicFrame>
        <p:nvGraphicFramePr>
          <p:cNvPr id="27" name="Tablo 26"/>
          <p:cNvGraphicFramePr>
            <a:graphicFrameLocks noGrp="1"/>
          </p:cNvGraphicFramePr>
          <p:nvPr>
            <p:extLst>
              <p:ext uri="{D42A27DB-BD31-4B8C-83A1-F6EECF244321}">
                <p14:modId xmlns:p14="http://schemas.microsoft.com/office/powerpoint/2010/main" val="3648387650"/>
              </p:ext>
            </p:extLst>
          </p:nvPr>
        </p:nvGraphicFramePr>
        <p:xfrm>
          <a:off x="1547664" y="3428446"/>
          <a:ext cx="2995364" cy="370840"/>
        </p:xfrm>
        <a:graphic>
          <a:graphicData uri="http://schemas.openxmlformats.org/drawingml/2006/table">
            <a:tbl>
              <a:tblPr firstRow="1" bandRow="1">
                <a:tableStyleId>{8EC20E35-A176-4012-BC5E-935CFFF8708E}</a:tableStyleId>
              </a:tblPr>
              <a:tblGrid>
                <a:gridCol w="2995364"/>
              </a:tblGrid>
              <a:tr h="370840">
                <a:tc>
                  <a:txBody>
                    <a:bodyPr/>
                    <a:lstStyle/>
                    <a:p>
                      <a:r>
                        <a:rPr lang="tr-TR" dirty="0" smtClean="0"/>
                        <a:t>10.000 TL KAYIP</a:t>
                      </a:r>
                      <a:endParaRPr lang="tr-TR" dirty="0"/>
                    </a:p>
                  </a:txBody>
                  <a:tcPr/>
                </a:tc>
              </a:tr>
            </a:tbl>
          </a:graphicData>
        </a:graphic>
      </p:graphicFrame>
      <p:graphicFrame>
        <p:nvGraphicFramePr>
          <p:cNvPr id="28" name="Tablo 27"/>
          <p:cNvGraphicFramePr>
            <a:graphicFrameLocks noGrp="1"/>
          </p:cNvGraphicFramePr>
          <p:nvPr>
            <p:extLst>
              <p:ext uri="{D42A27DB-BD31-4B8C-83A1-F6EECF244321}">
                <p14:modId xmlns:p14="http://schemas.microsoft.com/office/powerpoint/2010/main" val="545654717"/>
              </p:ext>
            </p:extLst>
          </p:nvPr>
        </p:nvGraphicFramePr>
        <p:xfrm>
          <a:off x="6804248" y="5445224"/>
          <a:ext cx="1103784" cy="365760"/>
        </p:xfrm>
        <a:graphic>
          <a:graphicData uri="http://schemas.openxmlformats.org/drawingml/2006/table">
            <a:tbl>
              <a:tblPr firstRow="1" bandRow="1">
                <a:tableStyleId>{21E4AEA4-8DFA-4A89-87EB-49C32662AFE0}</a:tableStyleId>
              </a:tblPr>
              <a:tblGrid>
                <a:gridCol w="1103784"/>
              </a:tblGrid>
              <a:tr h="337917">
                <a:tc>
                  <a:txBody>
                    <a:bodyPr/>
                    <a:lstStyle/>
                    <a:p>
                      <a:r>
                        <a:rPr lang="tr-TR" dirty="0" smtClean="0"/>
                        <a:t>25.200 TL</a:t>
                      </a:r>
                      <a:endParaRPr lang="tr-TR" dirty="0"/>
                    </a:p>
                  </a:txBody>
                  <a:tcPr/>
                </a:tc>
              </a:tr>
            </a:tbl>
          </a:graphicData>
        </a:graphic>
      </p:graphicFrame>
    </p:spTree>
    <p:extLst>
      <p:ext uri="{BB962C8B-B14F-4D97-AF65-F5344CB8AC3E}">
        <p14:creationId xmlns:p14="http://schemas.microsoft.com/office/powerpoint/2010/main" val="272598760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2"/>
                </a:solidFill>
              </a:rPr>
              <a:t>Küçük değişiklikler nelerdir? (Devam)</a:t>
            </a:r>
            <a:endParaRPr lang="tr-TR" dirty="0"/>
          </a:p>
        </p:txBody>
      </p:sp>
      <p:sp>
        <p:nvSpPr>
          <p:cNvPr id="3" name="2 İçerik Yer Tutucusu"/>
          <p:cNvSpPr>
            <a:spLocks noGrp="1"/>
          </p:cNvSpPr>
          <p:nvPr>
            <p:ph idx="1"/>
          </p:nvPr>
        </p:nvSpPr>
        <p:spPr>
          <a:xfrm>
            <a:off x="1187624" y="1600200"/>
            <a:ext cx="7272808" cy="4133055"/>
          </a:xfrm>
        </p:spPr>
        <p:txBody>
          <a:bodyPr/>
          <a:lstStyle/>
          <a:p>
            <a:pPr algn="just">
              <a:buNone/>
            </a:pPr>
            <a:r>
              <a:rPr lang="tr-TR" sz="2400" dirty="0" smtClean="0"/>
              <a:t>3-) </a:t>
            </a:r>
            <a:r>
              <a:rPr lang="tr-TR" sz="2400" b="1" u="sng" dirty="0" smtClean="0">
                <a:cs typeface="Times New Roman" pitchFamily="18" charset="0"/>
              </a:rPr>
              <a:t>Ana bütçe başlıkları arasındaki transferlerin</a:t>
            </a:r>
            <a:r>
              <a:rPr lang="tr-TR" sz="2400" dirty="0" smtClean="0">
                <a:cs typeface="Times New Roman" pitchFamily="18" charset="0"/>
              </a:rPr>
              <a:t>, her bir bütçe başlığının başlangıçtaki (yada zeyilname ile düzenlenen) uygun maliyetlerin </a:t>
            </a:r>
            <a:r>
              <a:rPr lang="tr-TR" sz="2400" b="1" u="sng" dirty="0" smtClean="0">
                <a:cs typeface="Times New Roman" pitchFamily="18" charset="0"/>
              </a:rPr>
              <a:t>%15 veya altında </a:t>
            </a:r>
            <a:r>
              <a:rPr lang="tr-TR" sz="2400" dirty="0" smtClean="0">
                <a:cs typeface="Times New Roman" pitchFamily="18" charset="0"/>
              </a:rPr>
              <a:t>olduğu değişiklikler .</a:t>
            </a:r>
          </a:p>
          <a:p>
            <a:pPr algn="just">
              <a:buNone/>
            </a:pPr>
            <a:r>
              <a:rPr lang="tr-TR" sz="2400" dirty="0" smtClean="0">
                <a:cs typeface="Times New Roman" pitchFamily="18" charset="0"/>
              </a:rPr>
              <a:t>	</a:t>
            </a:r>
            <a:r>
              <a:rPr lang="tr-TR" sz="2400" b="1" dirty="0" smtClean="0">
                <a:solidFill>
                  <a:srgbClr val="7030A0"/>
                </a:solidFill>
                <a:cs typeface="Times New Roman" pitchFamily="18" charset="0"/>
              </a:rPr>
              <a:t>1- İnsan Kaynakları </a:t>
            </a:r>
            <a:r>
              <a:rPr lang="tr-TR" sz="2400" b="1" dirty="0" smtClean="0">
                <a:solidFill>
                  <a:srgbClr val="FF0000"/>
                </a:solidFill>
                <a:cs typeface="Times New Roman" pitchFamily="18" charset="0"/>
              </a:rPr>
              <a:t>2- Seyahat </a:t>
            </a:r>
            <a:r>
              <a:rPr lang="tr-TR" sz="2400" b="1" dirty="0" smtClean="0">
                <a:solidFill>
                  <a:schemeClr val="accent3">
                    <a:lumMod val="75000"/>
                  </a:schemeClr>
                </a:solidFill>
                <a:cs typeface="Times New Roman" pitchFamily="18" charset="0"/>
              </a:rPr>
              <a:t>3- Ekipman-Malzeme</a:t>
            </a:r>
            <a:r>
              <a:rPr lang="tr-TR" sz="2400" dirty="0" smtClean="0">
                <a:cs typeface="Times New Roman" pitchFamily="18" charset="0"/>
              </a:rPr>
              <a:t> </a:t>
            </a:r>
            <a:r>
              <a:rPr lang="tr-TR" sz="2400" dirty="0" smtClean="0">
                <a:solidFill>
                  <a:schemeClr val="accent1">
                    <a:lumMod val="75000"/>
                  </a:schemeClr>
                </a:solidFill>
                <a:cs typeface="Times New Roman" pitchFamily="18" charset="0"/>
              </a:rPr>
              <a:t>4- Yerel Ofis Maliyetleri</a:t>
            </a:r>
            <a:r>
              <a:rPr lang="tr-TR" sz="2400" dirty="0" smtClean="0">
                <a:cs typeface="Times New Roman" pitchFamily="18" charset="0"/>
              </a:rPr>
              <a:t> </a:t>
            </a:r>
            <a:r>
              <a:rPr lang="tr-TR" sz="2400" b="1" dirty="0" smtClean="0">
                <a:solidFill>
                  <a:schemeClr val="accent6">
                    <a:lumMod val="75000"/>
                  </a:schemeClr>
                </a:solidFill>
                <a:cs typeface="Times New Roman" pitchFamily="18" charset="0"/>
              </a:rPr>
              <a:t>5-Diğer Maliyetler, Hizmetler </a:t>
            </a:r>
            <a:r>
              <a:rPr lang="tr-TR" sz="2400" dirty="0" smtClean="0">
                <a:cs typeface="Times New Roman" pitchFamily="18" charset="0"/>
              </a:rPr>
              <a:t>   </a:t>
            </a:r>
            <a:r>
              <a:rPr lang="tr-TR" sz="2400" b="1" dirty="0" smtClean="0">
                <a:solidFill>
                  <a:srgbClr val="00B0F0"/>
                </a:solidFill>
                <a:cs typeface="Times New Roman" pitchFamily="18" charset="0"/>
              </a:rPr>
              <a:t>6- Diğer</a:t>
            </a:r>
          </a:p>
          <a:p>
            <a:pPr algn="just">
              <a:buNone/>
            </a:pPr>
            <a:r>
              <a:rPr lang="tr-TR" sz="2400" dirty="0" smtClean="0">
                <a:cs typeface="Times New Roman" pitchFamily="18" charset="0"/>
              </a:rPr>
              <a:t>4-) Proje koordinatörü değişikliği</a:t>
            </a:r>
          </a:p>
          <a:p>
            <a:pPr algn="just">
              <a:buNone/>
            </a:pPr>
            <a:r>
              <a:rPr lang="tr-TR" sz="2400" dirty="0" smtClean="0">
                <a:cs typeface="Times New Roman" pitchFamily="18" charset="0"/>
              </a:rPr>
              <a:t>5-) Banka hesabı değişikliği</a:t>
            </a:r>
          </a:p>
          <a:p>
            <a:pPr algn="just">
              <a:buNone/>
            </a:pPr>
            <a:r>
              <a:rPr lang="tr-TR" sz="2400" dirty="0" smtClean="0">
                <a:cs typeface="Times New Roman" pitchFamily="18" charset="0"/>
              </a:rPr>
              <a:t>6-) Adres ve Telefon numarası değişikliği</a:t>
            </a:r>
          </a:p>
          <a:p>
            <a:pPr algn="just">
              <a:buNone/>
            </a:pPr>
            <a:r>
              <a:rPr lang="tr-TR" sz="2400" dirty="0" smtClean="0">
                <a:cs typeface="Times New Roman" pitchFamily="18" charset="0"/>
              </a:rPr>
              <a:t>7-) Proje denetçisi değişikliği</a:t>
            </a:r>
          </a:p>
          <a:p>
            <a:pPr>
              <a:buNone/>
            </a:pPr>
            <a:endParaRPr lang="tr-TR" dirty="0"/>
          </a:p>
        </p:txBody>
      </p:sp>
    </p:spTree>
    <p:extLst>
      <p:ext uri="{BB962C8B-B14F-4D97-AF65-F5344CB8AC3E}">
        <p14:creationId xmlns:p14="http://schemas.microsoft.com/office/powerpoint/2010/main" val="10860731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87624" y="1600200"/>
            <a:ext cx="7776864" cy="4205064"/>
          </a:xfrm>
        </p:spPr>
        <p:txBody>
          <a:bodyPr/>
          <a:lstStyle/>
          <a:p>
            <a:pPr>
              <a:buNone/>
            </a:pPr>
            <a:r>
              <a:rPr lang="tr-TR" sz="2400" dirty="0" smtClean="0"/>
              <a:t>8-) Belirli bir bütçe kalemine ayrılan </a:t>
            </a:r>
            <a:r>
              <a:rPr lang="tr-TR" sz="2400" b="1" u="sng" dirty="0" smtClean="0"/>
              <a:t>miktarı değiştirmeyen </a:t>
            </a:r>
            <a:r>
              <a:rPr lang="tr-TR" sz="2400" dirty="0" smtClean="0"/>
              <a:t>ekipman sayısı ve birim fiyat değişikliği.</a:t>
            </a:r>
          </a:p>
          <a:p>
            <a:pPr>
              <a:buNone/>
            </a:pPr>
            <a:endParaRPr lang="tr-TR" sz="2400" dirty="0" smtClean="0"/>
          </a:p>
          <a:p>
            <a:pPr>
              <a:buNone/>
            </a:pPr>
            <a:endParaRPr lang="tr-TR" sz="2400" dirty="0" smtClean="0"/>
          </a:p>
          <a:p>
            <a:pPr>
              <a:buNone/>
            </a:pPr>
            <a:r>
              <a:rPr lang="tr-TR" sz="2400" dirty="0" smtClean="0"/>
              <a:t>  </a:t>
            </a:r>
            <a:r>
              <a:rPr lang="tr-TR" sz="2400" b="1" u="sng" dirty="0" smtClean="0"/>
              <a:t>SORU??? ( BROŞÜR AFİŞ )</a:t>
            </a:r>
          </a:p>
          <a:p>
            <a:pPr>
              <a:buNone/>
            </a:pPr>
            <a:r>
              <a:rPr lang="tr-TR" sz="2400" dirty="0" smtClean="0"/>
              <a:t>9-) Ekipman modelinin yeni teknolojiler paralelinde değiştirilmesi (</a:t>
            </a:r>
            <a:r>
              <a:rPr lang="tr-TR" sz="2400" b="1" u="sng" dirty="0" smtClean="0"/>
              <a:t>aynı amaca hizmet etmek koşulu ile</a:t>
            </a:r>
            <a:r>
              <a:rPr lang="tr-TR" sz="2400" dirty="0" smtClean="0"/>
              <a:t>)</a:t>
            </a:r>
          </a:p>
          <a:p>
            <a:pPr>
              <a:buNone/>
            </a:pPr>
            <a:r>
              <a:rPr lang="tr-TR" sz="2400" b="1" dirty="0" smtClean="0"/>
              <a:t>  </a:t>
            </a:r>
            <a:r>
              <a:rPr lang="tr-TR" sz="2400" b="1" u="sng" dirty="0" smtClean="0"/>
              <a:t>SORU???</a:t>
            </a:r>
          </a:p>
          <a:p>
            <a:pPr>
              <a:buNone/>
            </a:pPr>
            <a:r>
              <a:rPr lang="tr-TR" sz="2400" dirty="0" smtClean="0">
                <a:solidFill>
                  <a:srgbClr val="0070C0"/>
                </a:solidFill>
              </a:rPr>
              <a:t>     Ajans yukarıda belirtilen  değişiklikleri kabul etmezse ne olur?</a:t>
            </a:r>
            <a:endParaRPr lang="tr-TR" sz="2400" dirty="0">
              <a:solidFill>
                <a:srgbClr val="0070C0"/>
              </a:solidFill>
            </a:endParaRPr>
          </a:p>
        </p:txBody>
      </p:sp>
      <p:sp>
        <p:nvSpPr>
          <p:cNvPr id="4" name="1 Başlık"/>
          <p:cNvSpPr>
            <a:spLocks noGrp="1"/>
          </p:cNvSpPr>
          <p:nvPr>
            <p:ph type="title"/>
          </p:nvPr>
        </p:nvSpPr>
        <p:spPr/>
        <p:txBody>
          <a:bodyPr/>
          <a:lstStyle/>
          <a:p>
            <a:r>
              <a:rPr lang="tr-TR" dirty="0" smtClean="0">
                <a:solidFill>
                  <a:schemeClr val="accent2"/>
                </a:solidFill>
              </a:rPr>
              <a:t>Küçük değişiklikler nelerdir? (Devam)</a:t>
            </a:r>
            <a:endParaRPr lang="tr-TR" dirty="0"/>
          </a:p>
        </p:txBody>
      </p:sp>
      <p:pic>
        <p:nvPicPr>
          <p:cNvPr id="65538" name="Picture 2"/>
          <p:cNvPicPr>
            <a:picLocks noChangeAspect="1" noChangeArrowheads="1"/>
          </p:cNvPicPr>
          <p:nvPr/>
        </p:nvPicPr>
        <p:blipFill>
          <a:blip r:embed="rId2" cstate="print"/>
          <a:srcRect/>
          <a:stretch>
            <a:fillRect/>
          </a:stretch>
        </p:blipFill>
        <p:spPr bwMode="auto">
          <a:xfrm>
            <a:off x="1403648" y="2420888"/>
            <a:ext cx="5688632" cy="931188"/>
          </a:xfrm>
          <a:prstGeom prst="rect">
            <a:avLst/>
          </a:prstGeom>
          <a:solidFill>
            <a:srgbClr val="FFFFFF"/>
          </a:solidFill>
          <a:ln w="9525">
            <a:solidFill>
              <a:srgbClr val="000000"/>
            </a:solid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547664" y="3068960"/>
            <a:ext cx="6912768" cy="2246769"/>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eaLnBrk="1" hangingPunct="1"/>
            <a:r>
              <a:rPr lang="tr-TR" sz="2800" dirty="0" smtClean="0">
                <a:cs typeface="Times New Roman" pitchFamily="18" charset="0"/>
              </a:rPr>
              <a:t>İzleme uzmanları bildirimlerin hazırlanmasında yararlanıcılara destek sağlayacaklardır. Bu konuda projeden sorumlu izleme uzmanına danışılarak hemfikir olunması ve görüşlerinin alınması önemlidir.</a:t>
            </a:r>
          </a:p>
        </p:txBody>
      </p:sp>
      <p:pic>
        <p:nvPicPr>
          <p:cNvPr id="66562" name="Picture 2" descr="http://www.webucu.net/wp-content/uploads/2010/09/dikkat.png"/>
          <p:cNvPicPr>
            <a:picLocks noChangeAspect="1" noChangeArrowheads="1"/>
          </p:cNvPicPr>
          <p:nvPr/>
        </p:nvPicPr>
        <p:blipFill>
          <a:blip r:embed="rId2" cstate="print"/>
          <a:srcRect/>
          <a:stretch>
            <a:fillRect/>
          </a:stretch>
        </p:blipFill>
        <p:spPr bwMode="auto">
          <a:xfrm>
            <a:off x="3491880" y="188640"/>
            <a:ext cx="3192289" cy="2767535"/>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2"/>
                </a:solidFill>
              </a:rPr>
              <a:t>Bildirim mektubu ile birlikte verilecek dokümanlar?</a:t>
            </a:r>
            <a:endParaRPr lang="tr-TR" dirty="0">
              <a:solidFill>
                <a:schemeClr val="accent2"/>
              </a:solidFill>
            </a:endParaRPr>
          </a:p>
        </p:txBody>
      </p:sp>
      <p:graphicFrame>
        <p:nvGraphicFramePr>
          <p:cNvPr id="6" name="5 Tablo"/>
          <p:cNvGraphicFramePr>
            <a:graphicFrameLocks noGrp="1"/>
          </p:cNvGraphicFramePr>
          <p:nvPr/>
        </p:nvGraphicFramePr>
        <p:xfrm>
          <a:off x="1259632" y="1556792"/>
          <a:ext cx="7632848" cy="4104456"/>
        </p:xfrm>
        <a:graphic>
          <a:graphicData uri="http://schemas.openxmlformats.org/drawingml/2006/table">
            <a:tbl>
              <a:tblPr/>
              <a:tblGrid>
                <a:gridCol w="3816424"/>
                <a:gridCol w="3816424"/>
              </a:tblGrid>
              <a:tr h="513057">
                <a:tc>
                  <a:txBody>
                    <a:bodyPr/>
                    <a:lstStyle/>
                    <a:p>
                      <a:pPr algn="just">
                        <a:lnSpc>
                          <a:spcPct val="120000"/>
                        </a:lnSpc>
                        <a:spcBef>
                          <a:spcPts val="300"/>
                        </a:spcBef>
                        <a:spcAft>
                          <a:spcPts val="300"/>
                        </a:spcAft>
                      </a:pPr>
                      <a:r>
                        <a:rPr lang="tr-TR" sz="1800" b="1" dirty="0">
                          <a:latin typeface="Arial" pitchFamily="34" charset="0"/>
                          <a:ea typeface="Times New Roman"/>
                          <a:cs typeface="Arial" pitchFamily="34" charset="0"/>
                        </a:rPr>
                        <a:t>Küçük Değişiklik</a:t>
                      </a:r>
                      <a:endParaRPr lang="tr-TR" sz="1800" dirty="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300"/>
                        </a:spcBef>
                        <a:spcAft>
                          <a:spcPts val="300"/>
                        </a:spcAft>
                      </a:pPr>
                      <a:r>
                        <a:rPr lang="tr-TR" sz="1800" b="1">
                          <a:latin typeface="Arial" pitchFamily="34" charset="0"/>
                          <a:ea typeface="Times New Roman"/>
                          <a:cs typeface="Arial" pitchFamily="34" charset="0"/>
                        </a:rPr>
                        <a:t>Belgeler</a:t>
                      </a:r>
                      <a:endParaRPr lang="tr-TR" sz="1800">
                        <a:latin typeface="Arial" pitchFamily="34" charset="0"/>
                        <a:ea typeface="Times New Roman"/>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6114">
                <a:tc>
                  <a:txBody>
                    <a:bodyPr/>
                    <a:lstStyle/>
                    <a:p>
                      <a:pPr>
                        <a:lnSpc>
                          <a:spcPct val="120000"/>
                        </a:lnSpc>
                        <a:spcBef>
                          <a:spcPts val="300"/>
                        </a:spcBef>
                        <a:spcAft>
                          <a:spcPts val="300"/>
                        </a:spcAft>
                      </a:pPr>
                      <a:r>
                        <a:rPr lang="tr-TR" sz="1800" dirty="0">
                          <a:latin typeface="Arial" pitchFamily="34" charset="0"/>
                          <a:ea typeface="Times New Roman"/>
                          <a:cs typeface="Arial" pitchFamily="34" charset="0"/>
                        </a:rPr>
                        <a:t>Onaylanan ücretlerin artması/ücret oranları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300"/>
                        </a:spcBef>
                        <a:spcAft>
                          <a:spcPts val="300"/>
                        </a:spcAft>
                      </a:pPr>
                      <a:r>
                        <a:rPr lang="tr-TR" sz="1800">
                          <a:latin typeface="Arial" pitchFamily="34" charset="0"/>
                          <a:ea typeface="Times New Roman"/>
                          <a:cs typeface="Arial" pitchFamily="34" charset="0"/>
                        </a:rPr>
                        <a:t>Yararlanıcı ya da ortakları tarafından yeni talep edilen ücretleri gösteren dokümanlar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6114">
                <a:tc>
                  <a:txBody>
                    <a:bodyPr/>
                    <a:lstStyle/>
                    <a:p>
                      <a:pPr>
                        <a:lnSpc>
                          <a:spcPct val="120000"/>
                        </a:lnSpc>
                        <a:spcBef>
                          <a:spcPts val="300"/>
                        </a:spcBef>
                        <a:spcAft>
                          <a:spcPts val="300"/>
                        </a:spcAft>
                      </a:pPr>
                      <a:r>
                        <a:rPr lang="tr-TR" sz="1800">
                          <a:latin typeface="Arial" pitchFamily="34" charset="0"/>
                          <a:ea typeface="Times New Roman"/>
                          <a:cs typeface="Arial" pitchFamily="34" charset="0"/>
                        </a:rPr>
                        <a:t>Onaylanan birim oranlarındaki veya ekipman sayısındaki artış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300"/>
                        </a:spcBef>
                        <a:spcAft>
                          <a:spcPts val="300"/>
                        </a:spcAft>
                      </a:pPr>
                      <a:r>
                        <a:rPr lang="tr-TR" sz="1800">
                          <a:latin typeface="Arial" pitchFamily="34" charset="0"/>
                          <a:ea typeface="Times New Roman"/>
                          <a:cs typeface="Arial" pitchFamily="34" charset="0"/>
                        </a:rPr>
                        <a:t>Yeni talep edilen, normal piyasa oranlarını aşmayacak oranları gösteren dokümanlar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3057">
                <a:tc>
                  <a:txBody>
                    <a:bodyPr/>
                    <a:lstStyle/>
                    <a:p>
                      <a:pPr>
                        <a:lnSpc>
                          <a:spcPct val="120000"/>
                        </a:lnSpc>
                        <a:spcBef>
                          <a:spcPts val="300"/>
                        </a:spcBef>
                        <a:spcAft>
                          <a:spcPts val="300"/>
                        </a:spcAft>
                      </a:pPr>
                      <a:r>
                        <a:rPr lang="tr-TR" sz="1800">
                          <a:latin typeface="Arial" pitchFamily="34" charset="0"/>
                          <a:ea typeface="Times New Roman"/>
                          <a:cs typeface="Arial" pitchFamily="34" charset="0"/>
                        </a:rPr>
                        <a:t>Proje denetçisi denetçi değişikliği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300"/>
                        </a:spcBef>
                        <a:spcAft>
                          <a:spcPts val="300"/>
                        </a:spcAft>
                      </a:pPr>
                      <a:r>
                        <a:rPr lang="tr-TR" sz="1800">
                          <a:latin typeface="Arial" pitchFamily="34" charset="0"/>
                          <a:ea typeface="Times New Roman"/>
                          <a:cs typeface="Arial" pitchFamily="34" charset="0"/>
                        </a:rPr>
                        <a:t>YMM oda kayıt belgesi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6114">
                <a:tc>
                  <a:txBody>
                    <a:bodyPr/>
                    <a:lstStyle/>
                    <a:p>
                      <a:pPr>
                        <a:lnSpc>
                          <a:spcPct val="120000"/>
                        </a:lnSpc>
                        <a:spcBef>
                          <a:spcPts val="300"/>
                        </a:spcBef>
                        <a:spcAft>
                          <a:spcPts val="300"/>
                        </a:spcAft>
                      </a:pPr>
                      <a:r>
                        <a:rPr lang="tr-TR" sz="1800" dirty="0">
                          <a:latin typeface="Arial" pitchFamily="34" charset="0"/>
                          <a:ea typeface="Times New Roman"/>
                          <a:cs typeface="Arial" pitchFamily="34" charset="0"/>
                        </a:rPr>
                        <a:t>Proje koordinatörü ile uzman veya eğiticilerin değişikliği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20000"/>
                        </a:lnSpc>
                        <a:spcBef>
                          <a:spcPts val="300"/>
                        </a:spcBef>
                        <a:spcAft>
                          <a:spcPts val="300"/>
                        </a:spcAft>
                      </a:pPr>
                      <a:r>
                        <a:rPr lang="tr-TR" sz="1800" dirty="0">
                          <a:latin typeface="Arial" pitchFamily="34" charset="0"/>
                          <a:ea typeface="Times New Roman"/>
                          <a:cs typeface="Arial" pitchFamily="34" charset="0"/>
                        </a:rPr>
                        <a:t>İlgili özgeçmişler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7 Metin kutusu">
            <a:hlinkClick r:id="rId2" action="ppaction://hlinkfile"/>
          </p:cNvPr>
          <p:cNvSpPr txBox="1"/>
          <p:nvPr/>
        </p:nvSpPr>
        <p:spPr>
          <a:xfrm>
            <a:off x="3779912" y="5373216"/>
            <a:ext cx="2664296"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tr-TR" b="1" dirty="0" smtClean="0">
                <a:solidFill>
                  <a:schemeClr val="tx1"/>
                </a:solidFill>
              </a:rPr>
              <a:t>BİLDİRİM MEKTUBU sf. 32</a:t>
            </a:r>
            <a:endParaRPr lang="tr-TR" b="1"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a:xfrm>
            <a:off x="914400" y="260648"/>
            <a:ext cx="8229600" cy="1143000"/>
          </a:xfrm>
        </p:spPr>
        <p:txBody>
          <a:bodyPr/>
          <a:lstStyle/>
          <a:p>
            <a:r>
              <a:rPr lang="tr-TR" dirty="0" smtClean="0">
                <a:solidFill>
                  <a:schemeClr val="accent2">
                    <a:lumMod val="60000"/>
                    <a:lumOff val="40000"/>
                  </a:schemeClr>
                </a:solidFill>
              </a:rPr>
              <a:t>Sözleşmede değişiklik nasıl yapılır?</a:t>
            </a:r>
            <a:endParaRPr lang="tr-TR" dirty="0">
              <a:solidFill>
                <a:schemeClr val="accent2">
                  <a:lumMod val="60000"/>
                  <a:lumOff val="40000"/>
                </a:schemeClr>
              </a:solidFill>
            </a:endParaRPr>
          </a:p>
        </p:txBody>
      </p:sp>
      <p:sp>
        <p:nvSpPr>
          <p:cNvPr id="5" name="2 İçerik Yer Tutucusu"/>
          <p:cNvSpPr>
            <a:spLocks noGrp="1"/>
          </p:cNvSpPr>
          <p:nvPr>
            <p:ph idx="1"/>
          </p:nvPr>
        </p:nvSpPr>
        <p:spPr>
          <a:xfrm>
            <a:off x="1115616" y="1196752"/>
            <a:ext cx="7848872" cy="4608512"/>
          </a:xfrm>
        </p:spPr>
        <p:txBody>
          <a:bodyPr/>
          <a:lstStyle/>
          <a:p>
            <a:pPr>
              <a:buNone/>
            </a:pPr>
            <a:r>
              <a:rPr lang="tr-TR" dirty="0" smtClean="0">
                <a:solidFill>
                  <a:srgbClr val="00B0F0"/>
                </a:solidFill>
              </a:rPr>
              <a:t>2-) Büyük Değişiklikler İçin </a:t>
            </a:r>
            <a:r>
              <a:rPr lang="tr-TR" b="1" dirty="0" smtClean="0">
                <a:solidFill>
                  <a:srgbClr val="00B0F0"/>
                </a:solidFill>
              </a:rPr>
              <a:t>Zeyilname</a:t>
            </a:r>
          </a:p>
          <a:p>
            <a:pPr>
              <a:buFont typeface="Wingdings" pitchFamily="2" charset="2"/>
              <a:buChar char="Ø"/>
            </a:pPr>
            <a:r>
              <a:rPr lang="tr-TR" sz="2400" b="1" u="sng" dirty="0" smtClean="0"/>
              <a:t>Ön onay </a:t>
            </a:r>
            <a:r>
              <a:rPr lang="tr-TR" sz="2400" dirty="0" smtClean="0"/>
              <a:t>gerektirir. Ajans onaylamalıdır.</a:t>
            </a:r>
          </a:p>
          <a:p>
            <a:pPr>
              <a:buFont typeface="Wingdings" pitchFamily="2" charset="2"/>
              <a:buChar char="Ø"/>
            </a:pPr>
            <a:r>
              <a:rPr lang="tr-TR" sz="2400" b="1" u="sng" dirty="0" smtClean="0"/>
              <a:t>Geriye dönük gerçekleşmiş faaliyetleri </a:t>
            </a:r>
            <a:r>
              <a:rPr lang="tr-TR" sz="2400" dirty="0" smtClean="0"/>
              <a:t>kapsayan bir zeyilname düzenlenemez.</a:t>
            </a:r>
          </a:p>
          <a:p>
            <a:pPr>
              <a:buFont typeface="Wingdings" pitchFamily="2" charset="2"/>
              <a:buChar char="Ø"/>
            </a:pPr>
            <a:r>
              <a:rPr lang="tr-TR" sz="2400" dirty="0" smtClean="0"/>
              <a:t>Değişikliğin yürürlüğe girmesini talep ettiğiniz tarihten en </a:t>
            </a:r>
            <a:r>
              <a:rPr lang="tr-TR" sz="2400" b="1" dirty="0" smtClean="0"/>
              <a:t>az 20 gün önce</a:t>
            </a:r>
            <a:r>
              <a:rPr lang="tr-TR" sz="2400" dirty="0" smtClean="0"/>
              <a:t>, proje bitim tarihinden </a:t>
            </a:r>
            <a:r>
              <a:rPr lang="tr-TR" sz="2400" b="1" dirty="0" smtClean="0"/>
              <a:t>en az 30 gün önce </a:t>
            </a:r>
            <a:r>
              <a:rPr lang="tr-TR" sz="2400" dirty="0" smtClean="0"/>
              <a:t>talep gönderilmelidir.</a:t>
            </a:r>
          </a:p>
          <a:p>
            <a:pPr algn="just">
              <a:buFont typeface="Wingdings" pitchFamily="2" charset="2"/>
              <a:buChar char="Ø"/>
            </a:pPr>
            <a:r>
              <a:rPr lang="tr-TR" sz="2000" b="1" dirty="0" smtClean="0">
                <a:solidFill>
                  <a:srgbClr val="00B050"/>
                </a:solidFill>
              </a:rPr>
              <a:t>!!! Projenizden sorumlu izleme uzmanından zeyilname taleplerinin uygunluğu hakkında destek isteyiniz…</a:t>
            </a:r>
          </a:p>
          <a:p>
            <a:pPr algn="just">
              <a:buFont typeface="Wingdings" pitchFamily="2" charset="2"/>
              <a:buChar char="Ø"/>
            </a:pPr>
            <a:r>
              <a:rPr lang="tr-TR" sz="2000" b="1" dirty="0" smtClean="0">
                <a:solidFill>
                  <a:schemeClr val="accent6">
                    <a:lumMod val="75000"/>
                  </a:schemeClr>
                </a:solidFill>
              </a:rPr>
              <a:t>!!! Projenizde zeyilname gerektirecek büyüklükte değişiklikler yapmamanız önerilir. Sadece çok gerekli olduğunda zeyilname yapınız…</a:t>
            </a:r>
          </a:p>
          <a:p>
            <a:pPr>
              <a:buNone/>
            </a:pPr>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2"/>
                </a:solidFill>
              </a:rPr>
              <a:t>Zeyilname hangi durumlarda gerekir?</a:t>
            </a:r>
            <a:endParaRPr lang="tr-TR" dirty="0">
              <a:solidFill>
                <a:schemeClr val="accent2"/>
              </a:solidFill>
            </a:endParaRPr>
          </a:p>
        </p:txBody>
      </p:sp>
      <p:sp>
        <p:nvSpPr>
          <p:cNvPr id="3" name="2 İçerik Yer Tutucusu"/>
          <p:cNvSpPr>
            <a:spLocks noGrp="1"/>
          </p:cNvSpPr>
          <p:nvPr>
            <p:ph idx="1"/>
          </p:nvPr>
        </p:nvSpPr>
        <p:spPr>
          <a:xfrm>
            <a:off x="1259632" y="1600200"/>
            <a:ext cx="7632848" cy="4061047"/>
          </a:xfrm>
        </p:spPr>
        <p:txBody>
          <a:bodyPr/>
          <a:lstStyle/>
          <a:p>
            <a:pPr algn="just">
              <a:buNone/>
            </a:pPr>
            <a:r>
              <a:rPr lang="tr-TR" sz="2400" dirty="0" smtClean="0">
                <a:cs typeface="Times New Roman" pitchFamily="18" charset="0"/>
              </a:rPr>
              <a:t>1-) Hibe kararının sorgulanmasına neden olmadığı ya da başvuru sahiplerine eşit muamele ilkesine aykırı düşmediği sürece </a:t>
            </a:r>
            <a:r>
              <a:rPr lang="tr-TR" sz="2400" b="1" u="sng" dirty="0" smtClean="0">
                <a:cs typeface="Times New Roman" pitchFamily="18" charset="0"/>
              </a:rPr>
              <a:t>faaliyetlerdeki önemli değişiklikler .</a:t>
            </a:r>
          </a:p>
          <a:p>
            <a:pPr algn="just">
              <a:buNone/>
            </a:pPr>
            <a:r>
              <a:rPr lang="tr-TR" sz="2400" dirty="0" smtClean="0">
                <a:cs typeface="Times New Roman" pitchFamily="18" charset="0"/>
              </a:rPr>
              <a:t>2-) Ana bütçe başlıkları arasında her bir bütçe başlığının başlangıçtaki (ya da zeyilname ile düzenlenen) uygun maliyetlerinin </a:t>
            </a:r>
            <a:r>
              <a:rPr lang="tr-TR" sz="2400" b="1" u="sng" dirty="0" smtClean="0">
                <a:cs typeface="Times New Roman" pitchFamily="18" charset="0"/>
              </a:rPr>
              <a:t>%15’ini aşan değişiklikler</a:t>
            </a:r>
          </a:p>
          <a:p>
            <a:pPr algn="just">
              <a:buNone/>
            </a:pPr>
            <a:r>
              <a:rPr lang="tr-TR" sz="2400" b="1" dirty="0" smtClean="0">
                <a:solidFill>
                  <a:schemeClr val="accent3">
                    <a:lumMod val="75000"/>
                  </a:schemeClr>
                </a:solidFill>
                <a:cs typeface="Times New Roman" pitchFamily="18" charset="0"/>
              </a:rPr>
              <a:t>	3-Ekipman-Malzeme</a:t>
            </a:r>
            <a:r>
              <a:rPr lang="tr-TR" sz="2400" dirty="0" smtClean="0">
                <a:cs typeface="Times New Roman" pitchFamily="18" charset="0"/>
              </a:rPr>
              <a:t> – </a:t>
            </a:r>
            <a:r>
              <a:rPr lang="tr-TR" sz="2400" b="1" dirty="0" smtClean="0">
                <a:solidFill>
                  <a:schemeClr val="accent6">
                    <a:lumMod val="75000"/>
                  </a:schemeClr>
                </a:solidFill>
                <a:cs typeface="Times New Roman" pitchFamily="18" charset="0"/>
              </a:rPr>
              <a:t>5-Diğer Maliyetler, Hizmetler </a:t>
            </a:r>
            <a:r>
              <a:rPr lang="tr-TR" sz="2400" dirty="0" smtClean="0">
                <a:cs typeface="Times New Roman" pitchFamily="18" charset="0"/>
              </a:rPr>
              <a:t>–    </a:t>
            </a:r>
            <a:r>
              <a:rPr lang="tr-TR" sz="2400" b="1" dirty="0" smtClean="0">
                <a:solidFill>
                  <a:srgbClr val="00B0F0"/>
                </a:solidFill>
                <a:cs typeface="Times New Roman" pitchFamily="18" charset="0"/>
              </a:rPr>
              <a:t>6- Diğer</a:t>
            </a:r>
          </a:p>
          <a:p>
            <a:pPr algn="just">
              <a:buNone/>
            </a:pPr>
            <a:r>
              <a:rPr lang="tr-TR" sz="2400" dirty="0" smtClean="0">
                <a:cs typeface="Times New Roman" pitchFamily="18" charset="0"/>
              </a:rPr>
              <a:t>3-) Bütçeye </a:t>
            </a:r>
            <a:r>
              <a:rPr lang="tr-TR" sz="2400" b="1" u="sng" dirty="0" smtClean="0">
                <a:cs typeface="Times New Roman" pitchFamily="18" charset="0"/>
              </a:rPr>
              <a:t>yeni bir kalemin </a:t>
            </a:r>
            <a:r>
              <a:rPr lang="tr-TR" sz="2400" dirty="0" smtClean="0">
                <a:cs typeface="Times New Roman" pitchFamily="18" charset="0"/>
              </a:rPr>
              <a:t>eklenmesi ya da mevcut kalemin çıkarılması .. </a:t>
            </a:r>
          </a:p>
          <a:p>
            <a:pPr algn="just">
              <a:buNone/>
            </a:pPr>
            <a:endParaRPr lang="tr-TR" sz="2400" dirty="0" smtClean="0">
              <a:cs typeface="Times New Roman" pitchFamily="18" charset="0"/>
            </a:endParaRP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2"/>
                </a:solidFill>
              </a:rPr>
              <a:t>Zeyilname hangi durumlarda gerekir?</a:t>
            </a:r>
            <a:endParaRPr lang="tr-TR" dirty="0">
              <a:solidFill>
                <a:schemeClr val="accent2"/>
              </a:solidFill>
            </a:endParaRPr>
          </a:p>
        </p:txBody>
      </p:sp>
      <p:sp>
        <p:nvSpPr>
          <p:cNvPr id="3" name="2 İçerik Yer Tutucusu"/>
          <p:cNvSpPr>
            <a:spLocks noGrp="1"/>
          </p:cNvSpPr>
          <p:nvPr>
            <p:ph idx="1"/>
          </p:nvPr>
        </p:nvSpPr>
        <p:spPr>
          <a:xfrm>
            <a:off x="1043608" y="1600200"/>
            <a:ext cx="7992888" cy="4637112"/>
          </a:xfrm>
        </p:spPr>
        <p:txBody>
          <a:bodyPr/>
          <a:lstStyle/>
          <a:p>
            <a:pPr algn="just">
              <a:buNone/>
            </a:pPr>
            <a:r>
              <a:rPr lang="tr-TR" sz="2000" dirty="0" smtClean="0">
                <a:cs typeface="Times New Roman" pitchFamily="18" charset="0"/>
              </a:rPr>
              <a:t>4-) Yaralanıcının </a:t>
            </a:r>
            <a:r>
              <a:rPr lang="tr-TR" sz="2000" b="1" u="sng" dirty="0" smtClean="0">
                <a:cs typeface="Times New Roman" pitchFamily="18" charset="0"/>
              </a:rPr>
              <a:t>isim ya da hukuki statüsünün </a:t>
            </a:r>
            <a:r>
              <a:rPr lang="tr-TR" sz="2000" dirty="0" smtClean="0">
                <a:cs typeface="Times New Roman" pitchFamily="18" charset="0"/>
              </a:rPr>
              <a:t>değişmesi</a:t>
            </a:r>
          </a:p>
          <a:p>
            <a:pPr algn="just">
              <a:buNone/>
            </a:pPr>
            <a:r>
              <a:rPr lang="tr-TR" sz="2000" dirty="0" smtClean="0">
                <a:cs typeface="Times New Roman" pitchFamily="18" charset="0"/>
              </a:rPr>
              <a:t>5-) Proje ortaklarının ve/veya iştirakçilerinin </a:t>
            </a:r>
            <a:r>
              <a:rPr lang="tr-TR" sz="2000" b="1" u="sng" dirty="0" smtClean="0">
                <a:cs typeface="Times New Roman" pitchFamily="18" charset="0"/>
              </a:rPr>
              <a:t>çekilmesi ya da eklenmesi</a:t>
            </a:r>
          </a:p>
          <a:p>
            <a:pPr algn="just">
              <a:buNone/>
            </a:pPr>
            <a:r>
              <a:rPr lang="tr-TR" sz="2000" dirty="0" smtClean="0">
                <a:cs typeface="Times New Roman" pitchFamily="18" charset="0"/>
              </a:rPr>
              <a:t>6-) Sözleşme süresinin </a:t>
            </a:r>
            <a:r>
              <a:rPr lang="tr-TR" sz="2000" b="1" u="sng" dirty="0" smtClean="0">
                <a:cs typeface="Times New Roman" pitchFamily="18" charset="0"/>
              </a:rPr>
              <a:t>uzatılması</a:t>
            </a:r>
            <a:r>
              <a:rPr lang="tr-TR" sz="2000" dirty="0" smtClean="0">
                <a:cs typeface="Times New Roman" pitchFamily="18" charset="0"/>
              </a:rPr>
              <a:t>.(Mücbir Sebep)</a:t>
            </a:r>
          </a:p>
          <a:p>
            <a:pPr algn="just">
              <a:buNone/>
            </a:pPr>
            <a:endParaRPr lang="tr-TR" sz="1200" dirty="0" smtClean="0">
              <a:cs typeface="Times New Roman" pitchFamily="18" charset="0"/>
            </a:endParaRPr>
          </a:p>
          <a:p>
            <a:pPr algn="just">
              <a:buNone/>
            </a:pPr>
            <a:endParaRPr lang="tr-TR" sz="1200" dirty="0" smtClean="0">
              <a:cs typeface="Times New Roman" pitchFamily="18" charset="0"/>
            </a:endParaRPr>
          </a:p>
          <a:p>
            <a:r>
              <a:rPr lang="tr-TR" sz="1200" baseline="30000" dirty="0"/>
              <a:t>Ajansın verdiği destekler kapsamında, mücbir sebep olarak kabul edilebilecek haller aşağıda belirtilmiştir:</a:t>
            </a:r>
          </a:p>
          <a:p>
            <a:pPr lvl="4"/>
            <a:r>
              <a:rPr lang="tr-TR" sz="1200" u="sng" dirty="0">
                <a:solidFill>
                  <a:srgbClr val="C00000"/>
                </a:solidFill>
              </a:rPr>
              <a:t>Deprem, sel, yangın, çığ, toprak kayması, yıldırım düşmesi gibi genel nitelikli doğal afetler,</a:t>
            </a:r>
          </a:p>
          <a:p>
            <a:pPr lvl="4"/>
            <a:r>
              <a:rPr lang="tr-TR" sz="1200" u="sng" dirty="0">
                <a:solidFill>
                  <a:srgbClr val="C00000"/>
                </a:solidFill>
              </a:rPr>
              <a:t>Proje yararlanıcısının en az üç ay süreli hastalıkları, yaralanma sonucu iş göremez hale gelmeleri,</a:t>
            </a:r>
          </a:p>
          <a:p>
            <a:pPr lvl="4"/>
            <a:r>
              <a:rPr lang="tr-TR" sz="1200" u="sng" dirty="0">
                <a:solidFill>
                  <a:srgbClr val="C00000"/>
                </a:solidFill>
              </a:rPr>
              <a:t>Genel kanuni grev,</a:t>
            </a:r>
          </a:p>
          <a:p>
            <a:pPr lvl="4"/>
            <a:r>
              <a:rPr lang="tr-TR" sz="1200" u="sng" dirty="0">
                <a:solidFill>
                  <a:srgbClr val="C00000"/>
                </a:solidFill>
              </a:rPr>
              <a:t>Genel salgın hastalık,</a:t>
            </a:r>
          </a:p>
          <a:p>
            <a:pPr lvl="4"/>
            <a:r>
              <a:rPr lang="tr-TR" sz="1200" u="sng" dirty="0">
                <a:solidFill>
                  <a:srgbClr val="C00000"/>
                </a:solidFill>
              </a:rPr>
              <a:t>Kısmi veya genel seferberlik ilanı.</a:t>
            </a:r>
          </a:p>
          <a:p>
            <a:r>
              <a:rPr lang="tr-TR" sz="1200" dirty="0"/>
              <a:t>Ajans tarafından söz konusu hallerin mücbir sebep olarak kabul edilebilmesi için; önceden öngörülemez ve beklenemez olması, yararlanıcıdan kaynaklanan bir kusurdan ileri gelmemiş olması, hakkaniyet kuralları çerçevesinde ve objektif olarak bu şartlar altında yararlanıcının sözleşmede öngörülen yükümlülüklerini aynen ifasının beklenemez olması, yararlanıcının bu engeli ortadan kaldırmaya gücünün yetmemiş bulunması, mücbir sebebin meydana geldiği tarihi izleyen yirmi gün içinde yararlanıcının Ajansa yazılı olarak bildirimde bulunması ve zorunlu haller hariç söz konusu sebebin yetkili merciler tarafından belgelendirilmesi zorunludur. Ajans söz konusu bildirim üzerine durumu değerlendirerek, mücbir sebebi kabul edip etmemeye karar verir. </a:t>
            </a:r>
          </a:p>
          <a:p>
            <a:pPr algn="just">
              <a:buNone/>
            </a:pPr>
            <a:endParaRPr lang="tr-TR" sz="1200" dirty="0" smtClean="0">
              <a:cs typeface="Times New Roman" pitchFamily="18" charset="0"/>
            </a:endParaRPr>
          </a:p>
          <a:p>
            <a:pPr algn="just">
              <a:buNone/>
            </a:pPr>
            <a:endParaRPr lang="tr-TR" sz="1200" dirty="0" smtClean="0">
              <a:cs typeface="Times New Roman" pitchFamily="18" charset="0"/>
            </a:endParaRPr>
          </a:p>
          <a:p>
            <a:endParaRPr lang="tr-TR"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İçerik Yer Tutucusu"/>
          <p:cNvSpPr>
            <a:spLocks noGrp="1"/>
          </p:cNvSpPr>
          <p:nvPr>
            <p:ph idx="1"/>
          </p:nvPr>
        </p:nvSpPr>
        <p:spPr>
          <a:xfrm>
            <a:off x="1258888" y="1341438"/>
            <a:ext cx="7427912" cy="4784725"/>
          </a:xfrm>
        </p:spPr>
        <p:txBody>
          <a:bodyPr/>
          <a:lstStyle/>
          <a:p>
            <a:pPr algn="just" eaLnBrk="1" hangingPunct="1"/>
            <a:r>
              <a:rPr lang="tr-TR" sz="2000" b="1" dirty="0" smtClean="0"/>
              <a:t>Proje Yürütme Sürecindeki Temel Aktörler</a:t>
            </a:r>
          </a:p>
          <a:p>
            <a:pPr lvl="1" algn="just" eaLnBrk="1" hangingPunct="1"/>
            <a:r>
              <a:rPr lang="tr-TR" sz="2000" dirty="0" smtClean="0"/>
              <a:t>Ajans</a:t>
            </a:r>
          </a:p>
          <a:p>
            <a:pPr lvl="1" algn="just" eaLnBrk="1" hangingPunct="1"/>
            <a:r>
              <a:rPr lang="tr-TR" sz="2000" dirty="0" smtClean="0"/>
              <a:t>Yararlanıcı</a:t>
            </a:r>
          </a:p>
          <a:p>
            <a:pPr lvl="1" algn="just" eaLnBrk="1" hangingPunct="1"/>
            <a:r>
              <a:rPr lang="tr-TR" sz="2000" dirty="0" smtClean="0"/>
              <a:t>İzleme Uzmanı</a:t>
            </a:r>
          </a:p>
          <a:p>
            <a:pPr lvl="1" algn="just" eaLnBrk="1" hangingPunct="1"/>
            <a:r>
              <a:rPr lang="tr-TR" sz="2000" dirty="0" smtClean="0"/>
              <a:t>Proje Koordinatörü</a:t>
            </a:r>
          </a:p>
          <a:p>
            <a:pPr algn="just" eaLnBrk="1" hangingPunct="1">
              <a:buFont typeface="Arial" pitchFamily="34" charset="0"/>
              <a:buNone/>
            </a:pPr>
            <a:r>
              <a:rPr lang="tr-TR" sz="2000" dirty="0" smtClean="0"/>
              <a:t>	</a:t>
            </a:r>
          </a:p>
          <a:p>
            <a:pPr algn="just" eaLnBrk="1" hangingPunct="1"/>
            <a:r>
              <a:rPr lang="tr-TR" sz="2000" b="1" dirty="0" smtClean="0"/>
              <a:t>İzleme Uzmanı :</a:t>
            </a:r>
            <a:r>
              <a:rPr lang="tr-TR" sz="2000" dirty="0" smtClean="0"/>
              <a:t>	 Projenin başından sonuna kadar Yararlanıcının doğrudan ve ilk aşamada temasa geçeceği kişi </a:t>
            </a:r>
            <a:r>
              <a:rPr lang="tr-TR" sz="2000" dirty="0" err="1" smtClean="0"/>
              <a:t>İDRB’de</a:t>
            </a:r>
            <a:r>
              <a:rPr lang="tr-TR" sz="2000" dirty="0" smtClean="0"/>
              <a:t> görevli uzmanlardır. Görevleri ise projelerin izlenmesi, değerlendirilmesi ve gerektiği takdirde de Yararlanıcının yönlendirilmesidir.</a:t>
            </a:r>
          </a:p>
          <a:p>
            <a:pPr algn="just" eaLnBrk="1" hangingPunct="1"/>
            <a:endParaRPr lang="tr-TR" dirty="0" smtClean="0"/>
          </a:p>
          <a:p>
            <a:pPr algn="just" eaLnBrk="1" hangingPunct="1">
              <a:buFont typeface="Arial" pitchFamily="34" charset="0"/>
              <a:buNone/>
            </a:pPr>
            <a:endParaRPr lang="tr-TR" dirty="0" smtClean="0"/>
          </a:p>
        </p:txBody>
      </p:sp>
      <p:pic>
        <p:nvPicPr>
          <p:cNvPr id="6147" name="4 Resim" descr="DP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7988" y="333375"/>
            <a:ext cx="93662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3 Başlık"/>
          <p:cNvSpPr>
            <a:spLocks noGrp="1"/>
          </p:cNvSpPr>
          <p:nvPr>
            <p:ph type="title"/>
          </p:nvPr>
        </p:nvSpPr>
        <p:spPr>
          <a:xfrm>
            <a:off x="1043608" y="333375"/>
            <a:ext cx="6912767" cy="792163"/>
          </a:xfrm>
        </p:spPr>
        <p:txBody>
          <a:bodyPr/>
          <a:lstStyle/>
          <a:p>
            <a:pPr eaLnBrk="1" hangingPunct="1"/>
            <a:r>
              <a:rPr lang="tr-TR" sz="2800" b="1" dirty="0" smtClean="0"/>
              <a:t>2011 Yılı Mali Destek Programı </a:t>
            </a:r>
            <a:br>
              <a:rPr lang="tr-TR" sz="2800" b="1" dirty="0" smtClean="0"/>
            </a:br>
            <a:r>
              <a:rPr lang="tr-TR" sz="2800" b="1" dirty="0" smtClean="0"/>
              <a:t>Proje Uygulama Rehberi </a:t>
            </a:r>
            <a:r>
              <a:rPr lang="tr-TR" sz="2800" dirty="0"/>
              <a:t/>
            </a:r>
            <a:br>
              <a:rPr lang="tr-TR" sz="2800" dirty="0"/>
            </a:br>
            <a:r>
              <a:rPr lang="tr-TR" sz="2800" dirty="0"/>
              <a:t>Eğitimi</a:t>
            </a:r>
            <a:endParaRPr lang="tr-TR" sz="2800" b="1" dirty="0" smtClean="0"/>
          </a:p>
        </p:txBody>
      </p:sp>
    </p:spTree>
    <p:extLst>
      <p:ext uri="{BB962C8B-B14F-4D97-AF65-F5344CB8AC3E}">
        <p14:creationId xmlns:p14="http://schemas.microsoft.com/office/powerpoint/2010/main" val="15662910"/>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188640"/>
            <a:ext cx="8229600" cy="1143000"/>
          </a:xfrm>
        </p:spPr>
        <p:txBody>
          <a:bodyPr/>
          <a:lstStyle/>
          <a:p>
            <a:r>
              <a:rPr lang="tr-TR" dirty="0" smtClean="0">
                <a:solidFill>
                  <a:schemeClr val="accent2"/>
                </a:solidFill>
              </a:rPr>
              <a:t>Zeyilname Talebinin Hazırlanması Süreci</a:t>
            </a:r>
            <a:endParaRPr lang="tr-TR" dirty="0">
              <a:solidFill>
                <a:schemeClr val="accent2"/>
              </a:solidFill>
            </a:endParaRPr>
          </a:p>
        </p:txBody>
      </p:sp>
      <p:sp>
        <p:nvSpPr>
          <p:cNvPr id="3" name="2 İçerik Yer Tutucusu"/>
          <p:cNvSpPr>
            <a:spLocks noGrp="1"/>
          </p:cNvSpPr>
          <p:nvPr>
            <p:ph idx="1"/>
          </p:nvPr>
        </p:nvSpPr>
        <p:spPr>
          <a:xfrm>
            <a:off x="1187624" y="1600201"/>
            <a:ext cx="7704856" cy="820687"/>
          </a:xfrm>
        </p:spPr>
        <p:txBody>
          <a:bodyPr/>
          <a:lstStyle/>
          <a:p>
            <a:pPr algn="just">
              <a:buNone/>
            </a:pPr>
            <a:r>
              <a:rPr lang="tr-TR" sz="2400" dirty="0" smtClean="0"/>
              <a:t>1-) Zeyilname ile yapılacak değişiklik konusunda </a:t>
            </a:r>
            <a:r>
              <a:rPr lang="tr-TR" sz="2400" b="1" u="sng" dirty="0" smtClean="0"/>
              <a:t>izleme uzmanı ile görüşülmesi.</a:t>
            </a:r>
          </a:p>
          <a:p>
            <a:pPr algn="just">
              <a:buNone/>
            </a:pPr>
            <a:r>
              <a:rPr lang="tr-TR" sz="2400" dirty="0" smtClean="0"/>
              <a:t>2-)                                               Uygun bir biçimde, zeyilname başvurusunu iki nüsha hazırlayınız.</a:t>
            </a:r>
          </a:p>
          <a:p>
            <a:pPr algn="just">
              <a:buNone/>
            </a:pPr>
            <a:r>
              <a:rPr lang="tr-TR" sz="2400" dirty="0" smtClean="0"/>
              <a:t>3-) Zeyilname talebini </a:t>
            </a:r>
            <a:r>
              <a:rPr lang="tr-TR" sz="2400" b="1" u="sng" dirty="0" smtClean="0"/>
              <a:t>Ajansa yollayınız.</a:t>
            </a:r>
          </a:p>
          <a:p>
            <a:pPr algn="just">
              <a:buNone/>
            </a:pPr>
            <a:r>
              <a:rPr lang="tr-TR" sz="2400" dirty="0" smtClean="0"/>
              <a:t>4-) Talebinizin Ajans tarafından </a:t>
            </a:r>
            <a:r>
              <a:rPr lang="tr-TR" sz="2400" b="1" u="sng" dirty="0" smtClean="0"/>
              <a:t>uygun görülmesi halinde </a:t>
            </a:r>
            <a:r>
              <a:rPr lang="tr-TR" sz="2400" dirty="0" smtClean="0"/>
              <a:t>hazırlanarak size imza için gönderilecektir.</a:t>
            </a:r>
            <a:endParaRPr lang="tr-TR" sz="2400" dirty="0"/>
          </a:p>
        </p:txBody>
      </p:sp>
      <p:sp>
        <p:nvSpPr>
          <p:cNvPr id="4" name="3 Metin kutusu">
            <a:hlinkClick r:id="rId2" action="ppaction://hlinkfile"/>
          </p:cNvPr>
          <p:cNvSpPr txBox="1"/>
          <p:nvPr/>
        </p:nvSpPr>
        <p:spPr>
          <a:xfrm>
            <a:off x="1691680" y="2492896"/>
            <a:ext cx="3384376" cy="369332"/>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tr-TR" b="1" dirty="0" smtClean="0">
                <a:solidFill>
                  <a:schemeClr val="tx1"/>
                </a:solidFill>
              </a:rPr>
              <a:t>ZEYİLNAME TALEP FORMU sf. 34</a:t>
            </a:r>
            <a:endParaRPr lang="tr-TR" b="1"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87624" y="1196752"/>
            <a:ext cx="7571184" cy="4608512"/>
          </a:xfrm>
        </p:spPr>
        <p:txBody>
          <a:bodyPr/>
          <a:lstStyle/>
          <a:p>
            <a:pPr>
              <a:buFont typeface="Wingdings" pitchFamily="2" charset="2"/>
              <a:buChar char="Ø"/>
            </a:pPr>
            <a:r>
              <a:rPr lang="tr-TR" sz="2400" b="1" u="sng" dirty="0" smtClean="0"/>
              <a:t>Ön Ödeme (Avans)</a:t>
            </a:r>
          </a:p>
          <a:p>
            <a:pPr lvl="1">
              <a:buFont typeface="Wingdings" pitchFamily="2" charset="2"/>
              <a:buChar char="Ø"/>
            </a:pPr>
            <a:r>
              <a:rPr lang="tr-TR" sz="2000" dirty="0" smtClean="0"/>
              <a:t>Sözleşme sonrası 45 gün – İlk İzleme</a:t>
            </a:r>
            <a:endParaRPr lang="tr-TR" sz="2000" b="1" u="sng" dirty="0" smtClean="0"/>
          </a:p>
          <a:p>
            <a:pPr lvl="1">
              <a:buFont typeface="Wingdings" pitchFamily="2" charset="2"/>
              <a:buChar char="Ø"/>
            </a:pPr>
            <a:r>
              <a:rPr lang="tr-TR" sz="2000" dirty="0" smtClean="0"/>
              <a:t>%40 – Normal Durumlarda [ %20 - %60 arası değişebilir]</a:t>
            </a:r>
          </a:p>
          <a:p>
            <a:pPr lvl="1">
              <a:buFont typeface="Wingdings" pitchFamily="2" charset="2"/>
              <a:buChar char="Ø"/>
            </a:pPr>
            <a:r>
              <a:rPr lang="tr-TR" sz="2000" dirty="0" smtClean="0"/>
              <a:t>%0 – Yüksek Risklerde</a:t>
            </a:r>
          </a:p>
          <a:p>
            <a:pPr lvl="1">
              <a:buFont typeface="Wingdings" pitchFamily="2" charset="2"/>
              <a:buChar char="Ø"/>
            </a:pPr>
            <a:r>
              <a:rPr lang="tr-TR" sz="2000" dirty="0" smtClean="0"/>
              <a:t>Ön Ödeme Talep Formu</a:t>
            </a:r>
          </a:p>
          <a:p>
            <a:pPr lvl="1">
              <a:buFont typeface="Wingdings" pitchFamily="2" charset="2"/>
              <a:buChar char="Ø"/>
            </a:pPr>
            <a:r>
              <a:rPr lang="tr-TR" sz="2000" dirty="0" smtClean="0"/>
              <a:t>Repo – Faiz Gelirleri – Mahsuplaşma</a:t>
            </a:r>
          </a:p>
        </p:txBody>
      </p:sp>
      <p:sp>
        <p:nvSpPr>
          <p:cNvPr id="4" name="1 Başlık"/>
          <p:cNvSpPr>
            <a:spLocks noGrp="1"/>
          </p:cNvSpPr>
          <p:nvPr>
            <p:ph type="title"/>
          </p:nvPr>
        </p:nvSpPr>
        <p:spPr>
          <a:xfrm>
            <a:off x="457200" y="274638"/>
            <a:ext cx="8229600" cy="1143000"/>
          </a:xfrm>
        </p:spPr>
        <p:txBody>
          <a:bodyPr/>
          <a:lstStyle/>
          <a:p>
            <a:r>
              <a:rPr lang="tr-TR" dirty="0" smtClean="0">
                <a:solidFill>
                  <a:schemeClr val="accent2"/>
                </a:solidFill>
              </a:rPr>
              <a:t>Ödeme Prosedürleri</a:t>
            </a:r>
            <a:endParaRPr lang="tr-TR" dirty="0">
              <a:solidFill>
                <a:schemeClr val="accent2"/>
              </a:solidFill>
            </a:endParaRPr>
          </a:p>
        </p:txBody>
      </p:sp>
    </p:spTree>
    <p:extLst>
      <p:ext uri="{BB962C8B-B14F-4D97-AF65-F5344CB8AC3E}">
        <p14:creationId xmlns:p14="http://schemas.microsoft.com/office/powerpoint/2010/main" val="13455462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15616" y="1268760"/>
            <a:ext cx="7848872" cy="4608513"/>
          </a:xfrm>
        </p:spPr>
        <p:txBody>
          <a:bodyPr/>
          <a:lstStyle/>
          <a:p>
            <a:pPr>
              <a:buFont typeface="Wingdings" pitchFamily="2" charset="2"/>
              <a:buChar char="Ø"/>
            </a:pPr>
            <a:r>
              <a:rPr lang="tr-TR" sz="2400" b="1" u="sng" dirty="0" smtClean="0"/>
              <a:t>Ara Ödeme</a:t>
            </a:r>
          </a:p>
          <a:p>
            <a:pPr lvl="1">
              <a:buFont typeface="Wingdings" pitchFamily="2" charset="2"/>
              <a:buChar char="Ø"/>
            </a:pPr>
            <a:r>
              <a:rPr lang="tr-TR" sz="2000" dirty="0" err="1" smtClean="0"/>
              <a:t>Hakediş</a:t>
            </a:r>
            <a:r>
              <a:rPr lang="tr-TR" sz="2000" dirty="0" smtClean="0"/>
              <a:t> esasına göre</a:t>
            </a:r>
          </a:p>
          <a:p>
            <a:pPr lvl="1">
              <a:buFont typeface="Wingdings" pitchFamily="2" charset="2"/>
              <a:buChar char="Ø"/>
            </a:pPr>
            <a:r>
              <a:rPr lang="tr-TR" sz="2000" dirty="0" smtClean="0"/>
              <a:t>Sözleşmede belirlenen dönemlerde</a:t>
            </a:r>
          </a:p>
          <a:p>
            <a:pPr lvl="1">
              <a:buFont typeface="Wingdings" pitchFamily="2" charset="2"/>
              <a:buChar char="Ø"/>
            </a:pPr>
            <a:r>
              <a:rPr lang="tr-TR" sz="2000" dirty="0" smtClean="0"/>
              <a:t>Ara Rapor</a:t>
            </a:r>
          </a:p>
          <a:p>
            <a:pPr lvl="1">
              <a:buFont typeface="Wingdings" pitchFamily="2" charset="2"/>
              <a:buChar char="Ø"/>
            </a:pPr>
            <a:r>
              <a:rPr lang="tr-TR" sz="2000" dirty="0" smtClean="0"/>
              <a:t>Ara Ödeme Talebi</a:t>
            </a:r>
          </a:p>
          <a:p>
            <a:pPr marL="360363" lvl="1" indent="0" algn="just" eaLnBrk="1" fontAlgn="auto" hangingPunct="1">
              <a:spcAft>
                <a:spcPts val="0"/>
              </a:spcAft>
              <a:buFont typeface="Arial" pitchFamily="34" charset="0"/>
              <a:buNone/>
              <a:tabLst>
                <a:tab pos="630238" algn="l"/>
              </a:tabLst>
              <a:defRPr/>
            </a:pPr>
            <a:r>
              <a:rPr lang="tr-TR" sz="2000" dirty="0" smtClean="0"/>
              <a:t>Ara ödemede, </a:t>
            </a:r>
          </a:p>
          <a:p>
            <a:pPr marL="360363" lvl="1" indent="0" algn="just" eaLnBrk="1" fontAlgn="auto" hangingPunct="1">
              <a:spcAft>
                <a:spcPts val="0"/>
              </a:spcAft>
              <a:buFont typeface="Arial" pitchFamily="34" charset="0"/>
              <a:buNone/>
              <a:tabLst>
                <a:tab pos="630238" algn="l"/>
              </a:tabLst>
              <a:defRPr/>
            </a:pPr>
            <a:r>
              <a:rPr lang="tr-TR" sz="2000" dirty="0" smtClean="0"/>
              <a:t>-Yararlanıcı tarafından ödemenin fiilen yapılmış olması, veya harcamaya esas mal/hizmetin alınmış, yapım işi ise tamamlanmış olmasını kanıtlayan belgelerinin sunulması  (fatura, irsaliye, vb.), </a:t>
            </a:r>
          </a:p>
          <a:p>
            <a:pPr marL="360363" lvl="1" indent="0" algn="just" eaLnBrk="1" fontAlgn="auto" hangingPunct="1">
              <a:spcAft>
                <a:spcPts val="0"/>
              </a:spcAft>
              <a:buFont typeface="Arial" pitchFamily="34" charset="0"/>
              <a:buNone/>
              <a:tabLst>
                <a:tab pos="630238" algn="l"/>
              </a:tabLst>
              <a:defRPr/>
            </a:pPr>
            <a:r>
              <a:rPr lang="tr-TR" sz="2000" dirty="0" smtClean="0"/>
              <a:t>- Söz konusu ödemeye esas olan faaliyetlerin gerçekleşmiş olması (mal veya hizmetin alındığının yerinde tespiti, makine ve teçhizatın çalışır vaziyette görülmesi vb.)</a:t>
            </a:r>
          </a:p>
          <a:p>
            <a:pPr marL="360363" lvl="1" indent="0" algn="just" eaLnBrk="1" fontAlgn="auto" hangingPunct="1">
              <a:spcAft>
                <a:spcPts val="0"/>
              </a:spcAft>
              <a:buFont typeface="Arial" pitchFamily="34" charset="0"/>
              <a:buNone/>
              <a:tabLst>
                <a:tab pos="630238" algn="l"/>
              </a:tabLst>
              <a:defRPr/>
            </a:pPr>
            <a:r>
              <a:rPr lang="tr-TR" sz="2000" dirty="0" smtClean="0"/>
              <a:t>yeterli olacaktır.</a:t>
            </a:r>
          </a:p>
          <a:p>
            <a:pPr>
              <a:buNone/>
            </a:pPr>
            <a:endParaRPr lang="tr-TR" sz="2000" dirty="0"/>
          </a:p>
        </p:txBody>
      </p:sp>
      <p:sp>
        <p:nvSpPr>
          <p:cNvPr id="4" name="1 Başlık"/>
          <p:cNvSpPr>
            <a:spLocks noGrp="1"/>
          </p:cNvSpPr>
          <p:nvPr>
            <p:ph type="title"/>
          </p:nvPr>
        </p:nvSpPr>
        <p:spPr>
          <a:xfrm>
            <a:off x="457200" y="274638"/>
            <a:ext cx="8229600" cy="1143000"/>
          </a:xfrm>
        </p:spPr>
        <p:txBody>
          <a:bodyPr/>
          <a:lstStyle/>
          <a:p>
            <a:r>
              <a:rPr lang="tr-TR" dirty="0" smtClean="0">
                <a:solidFill>
                  <a:schemeClr val="accent2"/>
                </a:solidFill>
              </a:rPr>
              <a:t>Ödeme Prosedürleri</a:t>
            </a:r>
            <a:endParaRPr lang="tr-TR" dirty="0">
              <a:solidFill>
                <a:schemeClr val="accent2"/>
              </a:solidFill>
            </a:endParaRPr>
          </a:p>
        </p:txBody>
      </p:sp>
    </p:spTree>
    <p:extLst>
      <p:ext uri="{BB962C8B-B14F-4D97-AF65-F5344CB8AC3E}">
        <p14:creationId xmlns:p14="http://schemas.microsoft.com/office/powerpoint/2010/main" val="8182292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87624" y="1196752"/>
            <a:ext cx="7848872" cy="4608513"/>
          </a:xfrm>
        </p:spPr>
        <p:txBody>
          <a:bodyPr/>
          <a:lstStyle/>
          <a:p>
            <a:pPr eaLnBrk="1" fontAlgn="auto" hangingPunct="1">
              <a:spcAft>
                <a:spcPts val="0"/>
              </a:spcAft>
              <a:buFont typeface="Wingdings" pitchFamily="2" charset="2"/>
              <a:buChar char="Ø"/>
              <a:defRPr/>
            </a:pPr>
            <a:r>
              <a:rPr lang="tr-TR" sz="2500" b="1" dirty="0" smtClean="0"/>
              <a:t>Nihai Ödeme</a:t>
            </a:r>
          </a:p>
          <a:p>
            <a:pPr lvl="1" eaLnBrk="1" fontAlgn="auto" hangingPunct="1">
              <a:spcAft>
                <a:spcPts val="0"/>
              </a:spcAft>
              <a:buFont typeface="Wingdings" pitchFamily="2" charset="2"/>
              <a:buChar char="Ø"/>
              <a:defRPr/>
            </a:pPr>
            <a:r>
              <a:rPr lang="tr-TR" sz="2200" dirty="0" err="1" smtClean="0"/>
              <a:t>Hakediş</a:t>
            </a:r>
            <a:r>
              <a:rPr lang="tr-TR" sz="2200" dirty="0" smtClean="0"/>
              <a:t> sistemine göre,</a:t>
            </a:r>
          </a:p>
          <a:p>
            <a:pPr lvl="1" eaLnBrk="1" fontAlgn="auto" hangingPunct="1">
              <a:spcAft>
                <a:spcPts val="0"/>
              </a:spcAft>
              <a:buFont typeface="Wingdings" pitchFamily="2" charset="2"/>
              <a:buChar char="Ø"/>
              <a:defRPr/>
            </a:pPr>
            <a:r>
              <a:rPr lang="tr-TR" sz="2200" dirty="0" smtClean="0"/>
              <a:t>Sözleşmede belirlenen dönemde,(</a:t>
            </a:r>
            <a:r>
              <a:rPr lang="tr-TR" sz="1800" dirty="0" smtClean="0"/>
              <a:t>faaliyetlerin tamamlanması sonrasında, proje bitiş tarihi beklenmeksizin nihai rapor sunularak talep edilebilir</a:t>
            </a:r>
            <a:r>
              <a:rPr lang="tr-TR" sz="2200" dirty="0" smtClean="0"/>
              <a:t>.)</a:t>
            </a:r>
          </a:p>
          <a:p>
            <a:pPr lvl="1" eaLnBrk="1" fontAlgn="auto" hangingPunct="1">
              <a:spcAft>
                <a:spcPts val="0"/>
              </a:spcAft>
              <a:buFont typeface="Wingdings" pitchFamily="2" charset="2"/>
              <a:buChar char="Ø"/>
              <a:defRPr/>
            </a:pPr>
            <a:r>
              <a:rPr lang="tr-TR" sz="2200" dirty="0" smtClean="0"/>
              <a:t>Sunulan Nihai Raporun incelenmesi sonucunda yapılır.</a:t>
            </a:r>
          </a:p>
          <a:p>
            <a:pPr lvl="1" eaLnBrk="1" fontAlgn="auto" hangingPunct="1">
              <a:spcAft>
                <a:spcPts val="0"/>
              </a:spcAft>
              <a:buFont typeface="Wingdings" pitchFamily="2" charset="2"/>
              <a:buChar char="Ø"/>
              <a:defRPr/>
            </a:pPr>
            <a:r>
              <a:rPr lang="tr-TR" sz="2200" dirty="0" smtClean="0"/>
              <a:t>Nihai Ödeme Talep Formu</a:t>
            </a:r>
          </a:p>
          <a:p>
            <a:pPr lvl="1" eaLnBrk="1" fontAlgn="auto" hangingPunct="1">
              <a:spcAft>
                <a:spcPts val="0"/>
              </a:spcAft>
              <a:buFont typeface="Wingdings" pitchFamily="2" charset="2"/>
              <a:buChar char="Ø"/>
              <a:defRPr/>
            </a:pPr>
            <a:r>
              <a:rPr lang="tr-TR" sz="2200" dirty="0" smtClean="0"/>
              <a:t>En az %10 (Desteğin)</a:t>
            </a:r>
          </a:p>
          <a:p>
            <a:pPr marL="360363" lvl="1" indent="0" algn="just" eaLnBrk="1" fontAlgn="auto" hangingPunct="1">
              <a:spcAft>
                <a:spcPts val="0"/>
              </a:spcAft>
              <a:buFont typeface="Arial" pitchFamily="34" charset="0"/>
              <a:buNone/>
              <a:defRPr/>
            </a:pPr>
            <a:r>
              <a:rPr lang="tr-TR" sz="2200" dirty="0" smtClean="0"/>
              <a:t>Nihai ödemenin yapılabilmesi için ödemelerin yapılmış olması</a:t>
            </a:r>
          </a:p>
          <a:p>
            <a:pPr marL="360363" lvl="1" indent="0" algn="just" eaLnBrk="1" fontAlgn="auto" hangingPunct="1">
              <a:spcAft>
                <a:spcPts val="0"/>
              </a:spcAft>
              <a:buFont typeface="Arial" pitchFamily="34" charset="0"/>
              <a:buNone/>
              <a:defRPr/>
            </a:pPr>
            <a:r>
              <a:rPr lang="tr-TR" sz="2200" dirty="0" smtClean="0"/>
              <a:t>ve malın/hizmetin teslim alınmış olması veya yapım</a:t>
            </a:r>
          </a:p>
          <a:p>
            <a:pPr marL="360363" lvl="1" indent="0" algn="just" eaLnBrk="1" fontAlgn="auto" hangingPunct="1">
              <a:spcAft>
                <a:spcPts val="0"/>
              </a:spcAft>
              <a:buFont typeface="Arial" pitchFamily="34" charset="0"/>
              <a:buNone/>
              <a:defRPr/>
            </a:pPr>
            <a:r>
              <a:rPr lang="tr-TR" sz="2200" dirty="0" smtClean="0"/>
              <a:t>işinin tamamlanmış olması ön koşuldur. </a:t>
            </a:r>
          </a:p>
          <a:p>
            <a:endParaRPr lang="tr-TR" dirty="0"/>
          </a:p>
        </p:txBody>
      </p:sp>
      <p:sp>
        <p:nvSpPr>
          <p:cNvPr id="4" name="1 Başlık"/>
          <p:cNvSpPr>
            <a:spLocks noGrp="1"/>
          </p:cNvSpPr>
          <p:nvPr>
            <p:ph type="title"/>
          </p:nvPr>
        </p:nvSpPr>
        <p:spPr>
          <a:xfrm>
            <a:off x="457200" y="274638"/>
            <a:ext cx="8229600" cy="1143000"/>
          </a:xfrm>
        </p:spPr>
        <p:txBody>
          <a:bodyPr/>
          <a:lstStyle/>
          <a:p>
            <a:r>
              <a:rPr lang="tr-TR" dirty="0" smtClean="0">
                <a:solidFill>
                  <a:schemeClr val="accent2"/>
                </a:solidFill>
              </a:rPr>
              <a:t>Ödeme Prosedürleri</a:t>
            </a:r>
            <a:endParaRPr lang="tr-TR" dirty="0">
              <a:solidFill>
                <a:schemeClr val="accent2"/>
              </a:solidFill>
            </a:endParaRPr>
          </a:p>
        </p:txBody>
      </p:sp>
    </p:spTree>
    <p:extLst>
      <p:ext uri="{BB962C8B-B14F-4D97-AF65-F5344CB8AC3E}">
        <p14:creationId xmlns:p14="http://schemas.microsoft.com/office/powerpoint/2010/main" val="29935271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59632" y="2708920"/>
            <a:ext cx="7632848" cy="3096344"/>
          </a:xfrm>
        </p:spPr>
        <p:txBody>
          <a:bodyPr/>
          <a:lstStyle/>
          <a:p>
            <a:pPr marL="228600" indent="-228600" eaLnBrk="1" fontAlgn="auto" hangingPunct="1">
              <a:spcAft>
                <a:spcPts val="0"/>
              </a:spcAft>
              <a:buFont typeface="Arial" pitchFamily="34" charset="0"/>
              <a:buNone/>
              <a:defRPr/>
            </a:pPr>
            <a:r>
              <a:rPr lang="tr-TR" sz="1800" dirty="0" smtClean="0"/>
              <a:t>Örnek: Proje Bütçesi 100.000 TL, Destek Oranı: %90</a:t>
            </a:r>
          </a:p>
          <a:p>
            <a:pPr marL="228600" indent="-228600" eaLnBrk="1" fontAlgn="auto" hangingPunct="1">
              <a:spcAft>
                <a:spcPts val="0"/>
              </a:spcAft>
              <a:buFont typeface="Arial" pitchFamily="34" charset="0"/>
              <a:buNone/>
              <a:defRPr/>
            </a:pPr>
            <a:r>
              <a:rPr lang="tr-TR" sz="1800" dirty="0" smtClean="0"/>
              <a:t>Ön Ödeme: </a:t>
            </a:r>
          </a:p>
          <a:p>
            <a:pPr marL="228600" indent="-228600" eaLnBrk="1" fontAlgn="auto" hangingPunct="1">
              <a:spcAft>
                <a:spcPts val="0"/>
              </a:spcAft>
              <a:buFont typeface="Arial" pitchFamily="34" charset="0"/>
              <a:buNone/>
              <a:defRPr/>
            </a:pPr>
            <a:r>
              <a:rPr lang="tr-TR" sz="1800" dirty="0" smtClean="0"/>
              <a:t>		Avans olarak yatırılır</a:t>
            </a:r>
          </a:p>
          <a:p>
            <a:pPr marL="228600" indent="-228600" eaLnBrk="1" fontAlgn="auto" hangingPunct="1">
              <a:spcAft>
                <a:spcPts val="0"/>
              </a:spcAft>
              <a:buFont typeface="Arial" pitchFamily="34" charset="0"/>
              <a:buNone/>
              <a:defRPr/>
            </a:pPr>
            <a:r>
              <a:rPr lang="tr-TR" sz="1800" dirty="0" smtClean="0"/>
              <a:t>Ara Ödeme:</a:t>
            </a:r>
          </a:p>
          <a:p>
            <a:pPr marL="228600" indent="-228600" eaLnBrk="1" fontAlgn="auto" hangingPunct="1">
              <a:spcAft>
                <a:spcPts val="0"/>
              </a:spcAft>
              <a:buFont typeface="Arial" pitchFamily="34" charset="0"/>
              <a:buNone/>
              <a:defRPr/>
            </a:pPr>
            <a:r>
              <a:rPr lang="tr-TR" sz="1800" dirty="0" smtClean="0"/>
              <a:t>		(a)+(b)+(c)+(d) kadar harcama yapılarak Ara Rapor verilir</a:t>
            </a:r>
          </a:p>
          <a:p>
            <a:pPr marL="228600" indent="-228600" eaLnBrk="1" fontAlgn="auto" hangingPunct="1">
              <a:spcAft>
                <a:spcPts val="0"/>
              </a:spcAft>
              <a:buFont typeface="Arial" pitchFamily="34" charset="0"/>
              <a:buNone/>
              <a:defRPr/>
            </a:pPr>
            <a:r>
              <a:rPr lang="tr-TR" sz="1800" dirty="0" smtClean="0"/>
              <a:t>		(c) kadar ödeme inceleme sonucunda ödenir.</a:t>
            </a:r>
          </a:p>
          <a:p>
            <a:pPr marL="228600" indent="-228600" eaLnBrk="1" fontAlgn="auto" hangingPunct="1">
              <a:spcAft>
                <a:spcPts val="0"/>
              </a:spcAft>
              <a:buFont typeface="Arial" pitchFamily="34" charset="0"/>
              <a:buNone/>
              <a:defRPr/>
            </a:pPr>
            <a:r>
              <a:rPr lang="tr-TR" sz="1800" dirty="0" smtClean="0"/>
              <a:t>Nihai Ödeme:</a:t>
            </a:r>
          </a:p>
          <a:p>
            <a:pPr marL="228600" indent="-228600" eaLnBrk="1" fontAlgn="auto" hangingPunct="1">
              <a:spcAft>
                <a:spcPts val="0"/>
              </a:spcAft>
              <a:buFont typeface="Arial" pitchFamily="34" charset="0"/>
              <a:buNone/>
              <a:defRPr/>
            </a:pPr>
            <a:r>
              <a:rPr lang="tr-TR" sz="1800" dirty="0" smtClean="0"/>
              <a:t>		(e) ve (f) tutarındaki harcama yapıldıktan sonra Nihai Rapor verilir, </a:t>
            </a:r>
          </a:p>
          <a:p>
            <a:pPr marL="228600" indent="-228600" eaLnBrk="1" fontAlgn="auto" hangingPunct="1">
              <a:spcAft>
                <a:spcPts val="0"/>
              </a:spcAft>
              <a:buFont typeface="Arial" pitchFamily="34" charset="0"/>
              <a:buNone/>
              <a:defRPr/>
            </a:pPr>
            <a:r>
              <a:rPr lang="tr-TR" sz="1800" dirty="0" smtClean="0"/>
              <a:t>		(e) kadar ödeme inceleme sonucunda ödenir.</a:t>
            </a:r>
          </a:p>
          <a:p>
            <a:endParaRPr lang="tr-TR" dirty="0"/>
          </a:p>
        </p:txBody>
      </p:sp>
      <p:sp>
        <p:nvSpPr>
          <p:cNvPr id="4" name="1 Başlık"/>
          <p:cNvSpPr>
            <a:spLocks noGrp="1"/>
          </p:cNvSpPr>
          <p:nvPr>
            <p:ph type="title"/>
          </p:nvPr>
        </p:nvSpPr>
        <p:spPr>
          <a:xfrm>
            <a:off x="457200" y="274638"/>
            <a:ext cx="8229600" cy="1143000"/>
          </a:xfrm>
        </p:spPr>
        <p:txBody>
          <a:bodyPr/>
          <a:lstStyle/>
          <a:p>
            <a:r>
              <a:rPr lang="tr-TR" dirty="0" smtClean="0">
                <a:solidFill>
                  <a:schemeClr val="accent2"/>
                </a:solidFill>
              </a:rPr>
              <a:t>Ödeme Prosedürleri</a:t>
            </a:r>
            <a:endParaRPr lang="tr-TR" dirty="0">
              <a:solidFill>
                <a:schemeClr val="accent2"/>
              </a:solidFill>
            </a:endParaRPr>
          </a:p>
        </p:txBody>
      </p:sp>
      <p:graphicFrame>
        <p:nvGraphicFramePr>
          <p:cNvPr id="5" name="6 İçerik Yer Tutucusu"/>
          <p:cNvGraphicFramePr>
            <a:graphicFrameLocks/>
          </p:cNvGraphicFramePr>
          <p:nvPr>
            <p:extLst>
              <p:ext uri="{D42A27DB-BD31-4B8C-83A1-F6EECF244321}">
                <p14:modId xmlns:p14="http://schemas.microsoft.com/office/powerpoint/2010/main" val="572096990"/>
              </p:ext>
            </p:extLst>
          </p:nvPr>
        </p:nvGraphicFramePr>
        <p:xfrm>
          <a:off x="2124075" y="1158875"/>
          <a:ext cx="4896196" cy="1463040"/>
        </p:xfrm>
        <a:graphic>
          <a:graphicData uri="http://schemas.openxmlformats.org/drawingml/2006/table">
            <a:tbl>
              <a:tblPr firstRow="1" bandRow="1">
                <a:tableStyleId>{21E4AEA4-8DFA-4A89-87EB-49C32662AFE0}</a:tableStyleId>
              </a:tblPr>
              <a:tblGrid>
                <a:gridCol w="1259022"/>
                <a:gridCol w="1398913"/>
                <a:gridCol w="1259022"/>
                <a:gridCol w="979239"/>
              </a:tblGrid>
              <a:tr h="316587">
                <a:tc>
                  <a:txBody>
                    <a:bodyPr/>
                    <a:lstStyle/>
                    <a:p>
                      <a:pPr algn="ctr"/>
                      <a:r>
                        <a:rPr lang="tr-TR" dirty="0" smtClean="0"/>
                        <a:t>Ödeme</a:t>
                      </a:r>
                      <a:endParaRPr lang="tr-TR" dirty="0"/>
                    </a:p>
                  </a:txBody>
                  <a:tcPr/>
                </a:tc>
                <a:tc>
                  <a:txBody>
                    <a:bodyPr/>
                    <a:lstStyle/>
                    <a:p>
                      <a:pPr algn="ctr"/>
                      <a:r>
                        <a:rPr lang="tr-TR" dirty="0" smtClean="0"/>
                        <a:t>BAKKA</a:t>
                      </a:r>
                      <a:endParaRPr lang="tr-TR" dirty="0"/>
                    </a:p>
                  </a:txBody>
                  <a:tcPr/>
                </a:tc>
                <a:tc>
                  <a:txBody>
                    <a:bodyPr/>
                    <a:lstStyle/>
                    <a:p>
                      <a:pPr algn="ctr"/>
                      <a:r>
                        <a:rPr lang="tr-TR" dirty="0" smtClean="0"/>
                        <a:t>Yararlanıcı</a:t>
                      </a:r>
                      <a:endParaRPr lang="tr-TR" dirty="0"/>
                    </a:p>
                  </a:txBody>
                  <a:tcPr/>
                </a:tc>
                <a:tc>
                  <a:txBody>
                    <a:bodyPr/>
                    <a:lstStyle/>
                    <a:p>
                      <a:pPr algn="ctr"/>
                      <a:r>
                        <a:rPr lang="tr-TR" dirty="0" smtClean="0"/>
                        <a:t>Oran</a:t>
                      </a:r>
                      <a:r>
                        <a:rPr lang="tr-TR" baseline="0" dirty="0" smtClean="0"/>
                        <a:t> </a:t>
                      </a:r>
                      <a:endParaRPr lang="tr-TR" dirty="0"/>
                    </a:p>
                  </a:txBody>
                  <a:tcPr/>
                </a:tc>
              </a:tr>
              <a:tr h="316587">
                <a:tc>
                  <a:txBody>
                    <a:bodyPr/>
                    <a:lstStyle/>
                    <a:p>
                      <a:pPr algn="ctr"/>
                      <a:r>
                        <a:rPr lang="tr-TR" dirty="0" smtClean="0"/>
                        <a:t>Ön</a:t>
                      </a:r>
                      <a:endParaRPr lang="tr-TR" dirty="0"/>
                    </a:p>
                  </a:txBody>
                  <a:tcPr/>
                </a:tc>
                <a:tc>
                  <a:txBody>
                    <a:bodyPr/>
                    <a:lstStyle/>
                    <a:p>
                      <a:pPr algn="ctr" fontAlgn="b"/>
                      <a:r>
                        <a:rPr lang="tr-TR" sz="1400" u="none" strike="noStrike" dirty="0" smtClean="0"/>
                        <a:t>(a)</a:t>
                      </a:r>
                      <a:r>
                        <a:rPr lang="tr-TR" sz="1400" u="none" strike="noStrike" baseline="0" dirty="0" smtClean="0"/>
                        <a:t>     36</a:t>
                      </a:r>
                      <a:r>
                        <a:rPr lang="tr-TR" sz="1400" u="none" strike="noStrike" dirty="0" smtClean="0"/>
                        <a:t>.000</a:t>
                      </a:r>
                      <a:endParaRPr lang="tr-TR" sz="1400" b="0" i="0" u="none" strike="noStrike" dirty="0">
                        <a:solidFill>
                          <a:srgbClr val="000000"/>
                        </a:solidFill>
                        <a:latin typeface="Calibri"/>
                      </a:endParaRPr>
                    </a:p>
                  </a:txBody>
                  <a:tcPr marL="8991" marR="8991" marT="8991" marB="0" anchor="b"/>
                </a:tc>
                <a:tc>
                  <a:txBody>
                    <a:bodyPr/>
                    <a:lstStyle/>
                    <a:p>
                      <a:pPr algn="ctr" fontAlgn="b"/>
                      <a:r>
                        <a:rPr lang="tr-TR" sz="1400" u="none" strike="noStrike" dirty="0" smtClean="0"/>
                        <a:t>(b)     4.000</a:t>
                      </a:r>
                      <a:endParaRPr lang="tr-TR" sz="1400" b="0" i="0" u="none" strike="noStrike" dirty="0">
                        <a:solidFill>
                          <a:srgbClr val="000000"/>
                        </a:solidFill>
                        <a:latin typeface="Calibri"/>
                      </a:endParaRPr>
                    </a:p>
                  </a:txBody>
                  <a:tcPr marL="8991" marR="8991" marT="8991" marB="0" anchor="b"/>
                </a:tc>
                <a:tc>
                  <a:txBody>
                    <a:bodyPr/>
                    <a:lstStyle/>
                    <a:p>
                      <a:pPr algn="ctr" fontAlgn="b"/>
                      <a:r>
                        <a:rPr lang="tr-TR" sz="1400" u="none" strike="noStrike" dirty="0" smtClean="0"/>
                        <a:t>40%</a:t>
                      </a:r>
                      <a:endParaRPr lang="tr-TR" sz="1400" b="0" i="0" u="none" strike="noStrike" dirty="0">
                        <a:solidFill>
                          <a:srgbClr val="000000"/>
                        </a:solidFill>
                        <a:latin typeface="Calibri"/>
                      </a:endParaRPr>
                    </a:p>
                  </a:txBody>
                  <a:tcPr marL="8991" marR="8991" marT="8991" marB="0" anchor="b"/>
                </a:tc>
              </a:tr>
              <a:tr h="316587">
                <a:tc>
                  <a:txBody>
                    <a:bodyPr/>
                    <a:lstStyle/>
                    <a:p>
                      <a:pPr algn="ctr"/>
                      <a:r>
                        <a:rPr lang="tr-TR" dirty="0" smtClean="0"/>
                        <a:t>Ara</a:t>
                      </a:r>
                      <a:endParaRPr lang="tr-TR" dirty="0"/>
                    </a:p>
                  </a:txBody>
                  <a:tcPr/>
                </a:tc>
                <a:tc>
                  <a:txBody>
                    <a:bodyPr/>
                    <a:lstStyle/>
                    <a:p>
                      <a:pPr algn="ctr" fontAlgn="b"/>
                      <a:r>
                        <a:rPr lang="tr-TR" sz="1400" u="none" strike="noStrike" dirty="0" smtClean="0"/>
                        <a:t>(c)     36.000</a:t>
                      </a:r>
                      <a:endParaRPr lang="tr-TR" sz="1400" b="0" i="0" u="none" strike="noStrike" dirty="0">
                        <a:solidFill>
                          <a:srgbClr val="000000"/>
                        </a:solidFill>
                        <a:latin typeface="Calibri"/>
                      </a:endParaRPr>
                    </a:p>
                  </a:txBody>
                  <a:tcPr marL="8991" marR="8991" marT="8991" marB="0" anchor="b"/>
                </a:tc>
                <a:tc>
                  <a:txBody>
                    <a:bodyPr/>
                    <a:lstStyle/>
                    <a:p>
                      <a:pPr algn="ctr" fontAlgn="b"/>
                      <a:r>
                        <a:rPr lang="tr-TR" sz="1400" u="none" strike="noStrike" dirty="0" smtClean="0"/>
                        <a:t>(d)     4.000</a:t>
                      </a:r>
                      <a:endParaRPr lang="tr-TR" sz="1400" b="0" i="0" u="none" strike="noStrike" dirty="0">
                        <a:solidFill>
                          <a:srgbClr val="000000"/>
                        </a:solidFill>
                        <a:latin typeface="Calibri"/>
                      </a:endParaRPr>
                    </a:p>
                  </a:txBody>
                  <a:tcPr marL="8991" marR="8991" marT="8991" marB="0" anchor="b"/>
                </a:tc>
                <a:tc>
                  <a:txBody>
                    <a:bodyPr/>
                    <a:lstStyle/>
                    <a:p>
                      <a:pPr algn="ctr" fontAlgn="b"/>
                      <a:r>
                        <a:rPr lang="tr-TR" sz="1400" u="none" strike="noStrike" dirty="0" smtClean="0"/>
                        <a:t>40</a:t>
                      </a:r>
                      <a:r>
                        <a:rPr lang="tr-TR" sz="1400" u="none" strike="noStrike" dirty="0"/>
                        <a:t>%</a:t>
                      </a:r>
                      <a:endParaRPr lang="tr-TR" sz="1400" b="0" i="0" u="none" strike="noStrike" dirty="0">
                        <a:solidFill>
                          <a:srgbClr val="000000"/>
                        </a:solidFill>
                        <a:latin typeface="Calibri"/>
                      </a:endParaRPr>
                    </a:p>
                  </a:txBody>
                  <a:tcPr marL="8991" marR="8991" marT="8991" marB="0" anchor="b"/>
                </a:tc>
              </a:tr>
              <a:tr h="312251">
                <a:tc>
                  <a:txBody>
                    <a:bodyPr/>
                    <a:lstStyle/>
                    <a:p>
                      <a:pPr algn="ctr"/>
                      <a:r>
                        <a:rPr lang="tr-TR" dirty="0" smtClean="0"/>
                        <a:t>Nihai</a:t>
                      </a:r>
                      <a:endParaRPr lang="tr-TR" dirty="0"/>
                    </a:p>
                  </a:txBody>
                  <a:tcPr/>
                </a:tc>
                <a:tc>
                  <a:txBody>
                    <a:bodyPr/>
                    <a:lstStyle/>
                    <a:p>
                      <a:pPr algn="ctr" fontAlgn="b"/>
                      <a:r>
                        <a:rPr lang="tr-TR" sz="1400" u="none" strike="noStrike" dirty="0" smtClean="0"/>
                        <a:t>(e)    18.000</a:t>
                      </a:r>
                      <a:endParaRPr lang="tr-TR" sz="1400" b="0" i="0" u="none" strike="noStrike" dirty="0">
                        <a:solidFill>
                          <a:srgbClr val="000000"/>
                        </a:solidFill>
                        <a:latin typeface="Calibri"/>
                      </a:endParaRPr>
                    </a:p>
                  </a:txBody>
                  <a:tcPr marL="8991" marR="8991" marT="8991" marB="0" anchor="b"/>
                </a:tc>
                <a:tc>
                  <a:txBody>
                    <a:bodyPr/>
                    <a:lstStyle/>
                    <a:p>
                      <a:pPr algn="ctr" fontAlgn="b"/>
                      <a:r>
                        <a:rPr lang="tr-TR" sz="1400" u="none" strike="noStrike" dirty="0" smtClean="0"/>
                        <a:t>(f)     2.000</a:t>
                      </a:r>
                      <a:endParaRPr lang="tr-TR" sz="1400" b="0" i="0" u="none" strike="noStrike" dirty="0">
                        <a:solidFill>
                          <a:srgbClr val="000000"/>
                        </a:solidFill>
                        <a:latin typeface="Calibri"/>
                      </a:endParaRPr>
                    </a:p>
                  </a:txBody>
                  <a:tcPr marL="8991" marR="8991" marT="8991" marB="0" anchor="b"/>
                </a:tc>
                <a:tc>
                  <a:txBody>
                    <a:bodyPr/>
                    <a:lstStyle/>
                    <a:p>
                      <a:pPr algn="ctr" fontAlgn="b"/>
                      <a:r>
                        <a:rPr lang="tr-TR" sz="1400" u="none" strike="noStrike" dirty="0"/>
                        <a:t>20%</a:t>
                      </a:r>
                      <a:endParaRPr lang="tr-TR" sz="1400" b="0" i="0" u="none" strike="noStrike" dirty="0">
                        <a:solidFill>
                          <a:srgbClr val="000000"/>
                        </a:solidFill>
                        <a:latin typeface="Calibri"/>
                      </a:endParaRPr>
                    </a:p>
                  </a:txBody>
                  <a:tcPr marL="8991" marR="8991" marT="8991" marB="0" anchor="b"/>
                </a:tc>
              </a:tr>
            </a:tbl>
          </a:graphicData>
        </a:graphic>
      </p:graphicFrame>
    </p:spTree>
    <p:extLst>
      <p:ext uri="{BB962C8B-B14F-4D97-AF65-F5344CB8AC3E}">
        <p14:creationId xmlns:p14="http://schemas.microsoft.com/office/powerpoint/2010/main" val="39273714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503470272"/>
              </p:ext>
            </p:extLst>
          </p:nvPr>
        </p:nvGraphicFramePr>
        <p:xfrm>
          <a:off x="1043608" y="0"/>
          <a:ext cx="8100392" cy="5949280"/>
        </p:xfrm>
        <a:graphic>
          <a:graphicData uri="http://schemas.openxmlformats.org/drawingml/2006/table">
            <a:tbl>
              <a:tblPr>
                <a:tableStyleId>{C4B1156A-380E-4F78-BDF5-A606A8083BF9}</a:tableStyleId>
              </a:tblPr>
              <a:tblGrid>
                <a:gridCol w="1157199"/>
                <a:gridCol w="6943193"/>
              </a:tblGrid>
              <a:tr h="684627">
                <a:tc>
                  <a:txBody>
                    <a:bodyPr/>
                    <a:lstStyle/>
                    <a:p>
                      <a:pPr>
                        <a:lnSpc>
                          <a:spcPct val="120000"/>
                        </a:lnSpc>
                        <a:spcBef>
                          <a:spcPts val="300"/>
                        </a:spcBef>
                        <a:spcAft>
                          <a:spcPts val="300"/>
                        </a:spcAft>
                      </a:pPr>
                      <a:r>
                        <a:rPr lang="tr-TR" sz="1800" dirty="0">
                          <a:effectLst/>
                        </a:rPr>
                        <a:t>Bütçe başlığı</a:t>
                      </a:r>
                      <a:endParaRPr lang="tr-TR" sz="1800" dirty="0">
                        <a:effectLst/>
                        <a:latin typeface="Times New Roman"/>
                        <a:ea typeface="Times New Roman"/>
                      </a:endParaRPr>
                    </a:p>
                  </a:txBody>
                  <a:tcPr marL="68580" marR="68580" marT="0" marB="0" anchor="ctr"/>
                </a:tc>
                <a:tc>
                  <a:txBody>
                    <a:bodyPr/>
                    <a:lstStyle/>
                    <a:p>
                      <a:pPr algn="ctr">
                        <a:lnSpc>
                          <a:spcPct val="120000"/>
                        </a:lnSpc>
                        <a:spcBef>
                          <a:spcPts val="300"/>
                        </a:spcBef>
                        <a:spcAft>
                          <a:spcPts val="300"/>
                        </a:spcAft>
                      </a:pPr>
                      <a:r>
                        <a:rPr lang="tr-TR" sz="1800">
                          <a:effectLst/>
                        </a:rPr>
                        <a:t>Uygun maliyetler</a:t>
                      </a:r>
                      <a:endParaRPr lang="tr-TR" sz="1800">
                        <a:effectLst/>
                        <a:latin typeface="Times New Roman"/>
                        <a:ea typeface="Times New Roman"/>
                      </a:endParaRPr>
                    </a:p>
                  </a:txBody>
                  <a:tcPr marL="68580" marR="68580" marT="0" marB="0" anchor="ctr"/>
                </a:tc>
              </a:tr>
              <a:tr h="5264653">
                <a:tc>
                  <a:txBody>
                    <a:bodyPr/>
                    <a:lstStyle/>
                    <a:p>
                      <a:pPr>
                        <a:lnSpc>
                          <a:spcPct val="120000"/>
                        </a:lnSpc>
                        <a:spcBef>
                          <a:spcPts val="300"/>
                        </a:spcBef>
                        <a:spcAft>
                          <a:spcPts val="300"/>
                        </a:spcAft>
                      </a:pPr>
                      <a:r>
                        <a:rPr lang="tr-TR" sz="1800" dirty="0">
                          <a:effectLst/>
                        </a:rPr>
                        <a:t>1. İnsan Kaynakları</a:t>
                      </a:r>
                      <a:endParaRPr lang="tr-TR" sz="1800" dirty="0">
                        <a:effectLst/>
                        <a:latin typeface="Times New Roman"/>
                        <a:ea typeface="Times New Roman"/>
                      </a:endParaRPr>
                    </a:p>
                  </a:txBody>
                  <a:tcPr marL="68580" marR="68580" marT="0" marB="0"/>
                </a:tc>
                <a:tc>
                  <a:txBody>
                    <a:bodyPr/>
                    <a:lstStyle/>
                    <a:p>
                      <a:pPr algn="just">
                        <a:lnSpc>
                          <a:spcPct val="120000"/>
                        </a:lnSpc>
                        <a:spcBef>
                          <a:spcPts val="300"/>
                        </a:spcBef>
                        <a:spcAft>
                          <a:spcPts val="300"/>
                        </a:spcAft>
                      </a:pPr>
                      <a:r>
                        <a:rPr lang="tr-TR" sz="1600" dirty="0">
                          <a:effectLst/>
                        </a:rPr>
                        <a:t>Bu bütçe başlığı altında </a:t>
                      </a:r>
                      <a:r>
                        <a:rPr lang="tr-TR" sz="1600" dirty="0" err="1">
                          <a:effectLst/>
                        </a:rPr>
                        <a:t>bütçelendirilmiş</a:t>
                      </a:r>
                      <a:r>
                        <a:rPr lang="tr-TR" sz="1600" dirty="0">
                          <a:effectLst/>
                        </a:rPr>
                        <a:t> miktarlar, yararlanıcı ve ortaklarının proje kapsamında iş akdi yaptığı personelin maaş ve ücretlerinin ödenmesi için kullanılır. </a:t>
                      </a:r>
                    </a:p>
                    <a:p>
                      <a:pPr algn="just">
                        <a:lnSpc>
                          <a:spcPct val="120000"/>
                        </a:lnSpc>
                        <a:spcBef>
                          <a:spcPts val="300"/>
                        </a:spcBef>
                        <a:spcAft>
                          <a:spcPts val="300"/>
                        </a:spcAft>
                      </a:pPr>
                      <a:r>
                        <a:rPr lang="tr-TR" sz="1600" u="sng" dirty="0">
                          <a:effectLst/>
                        </a:rPr>
                        <a:t>Alt-yüklenici hizmetleri (yaptığınız ihalelerle satın aldığınız hizmetler için şirketlere yapılan ödemeler) için yapılan ödemeler bu bütçe başlığı altında talep edilemez.</a:t>
                      </a:r>
                      <a:endParaRPr lang="tr-TR" sz="1600" dirty="0">
                        <a:effectLst/>
                      </a:endParaRPr>
                    </a:p>
                    <a:p>
                      <a:pPr algn="just">
                        <a:lnSpc>
                          <a:spcPct val="120000"/>
                        </a:lnSpc>
                        <a:spcBef>
                          <a:spcPts val="300"/>
                        </a:spcBef>
                        <a:spcAft>
                          <a:spcPts val="300"/>
                        </a:spcAft>
                      </a:pPr>
                      <a:r>
                        <a:rPr lang="tr-TR" sz="1600" dirty="0">
                          <a:effectLst/>
                        </a:rPr>
                        <a:t>Personel maliyetleri, fiili maaşlar ile sosyal sigorta ödemeleri ve diğer istihkakları içerir. </a:t>
                      </a:r>
                    </a:p>
                    <a:p>
                      <a:pPr algn="just">
                        <a:lnSpc>
                          <a:spcPct val="120000"/>
                        </a:lnSpc>
                        <a:spcBef>
                          <a:spcPts val="300"/>
                        </a:spcBef>
                        <a:spcAft>
                          <a:spcPts val="300"/>
                        </a:spcAft>
                      </a:pPr>
                      <a:r>
                        <a:rPr lang="tr-TR" sz="1600" dirty="0">
                          <a:effectLst/>
                        </a:rPr>
                        <a:t>Proje personeline ödenen maaş ve ücretler, yararlanıcı ve ortaklarının kendi personeline ödediği miktardan fazla olamaz.</a:t>
                      </a:r>
                    </a:p>
                    <a:p>
                      <a:pPr algn="just">
                        <a:lnSpc>
                          <a:spcPct val="120000"/>
                        </a:lnSpc>
                        <a:spcBef>
                          <a:spcPts val="300"/>
                        </a:spcBef>
                        <a:spcAft>
                          <a:spcPts val="300"/>
                        </a:spcAft>
                      </a:pPr>
                      <a:r>
                        <a:rPr lang="tr-TR" sz="1600" dirty="0">
                          <a:effectLst/>
                        </a:rPr>
                        <a:t>Proje bütçesinde gerekçesi öngörülmek kaydı ile projede görevli personele harcırah ödenebilir. Harcırahlar, tüm yemekleri, konaklama masraflarını ve şehir içi ulaşımı kapsar. </a:t>
                      </a:r>
                    </a:p>
                    <a:p>
                      <a:pPr algn="just">
                        <a:lnSpc>
                          <a:spcPct val="120000"/>
                        </a:lnSpc>
                        <a:spcBef>
                          <a:spcPts val="300"/>
                        </a:spcBef>
                        <a:spcAft>
                          <a:spcPts val="300"/>
                        </a:spcAft>
                      </a:pPr>
                      <a:r>
                        <a:rPr lang="tr-TR" sz="1600" dirty="0">
                          <a:effectLst/>
                        </a:rPr>
                        <a:t>Yolculuk ve gündelik giderleri (Gündelik giderleri, Maliye Bakanlığının her yıl için belirlediği “harcırah kanunu uyarınca verilecek gündelik ve tazminat tutarlarını gösterir cetvel” de yer alan memur ve hizmetliler başlığı altında, “aylık/kadro derecesi 1-4 olanlar” için öngörülen tutarın </a:t>
                      </a:r>
                      <a:r>
                        <a:rPr lang="tr-TR" sz="1600" dirty="0" smtClean="0">
                          <a:effectLst/>
                        </a:rPr>
                        <a:t>2(iki) </a:t>
                      </a:r>
                      <a:r>
                        <a:rPr lang="tr-TR" sz="1600" dirty="0">
                          <a:effectLst/>
                        </a:rPr>
                        <a:t>katını aşmayacak şekilde belirlenmelidir) </a:t>
                      </a:r>
                      <a:endParaRPr lang="tr-TR" sz="16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5111522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extLst>
              <p:ext uri="{D42A27DB-BD31-4B8C-83A1-F6EECF244321}">
                <p14:modId xmlns:p14="http://schemas.microsoft.com/office/powerpoint/2010/main" val="1723575938"/>
              </p:ext>
            </p:extLst>
          </p:nvPr>
        </p:nvGraphicFramePr>
        <p:xfrm>
          <a:off x="1043608" y="-17868"/>
          <a:ext cx="7956376" cy="2681555"/>
        </p:xfrm>
        <a:graphic>
          <a:graphicData uri="http://schemas.openxmlformats.org/drawingml/2006/table">
            <a:tbl>
              <a:tblPr>
                <a:tableStyleId>{C4B1156A-380E-4F78-BDF5-A606A8083BF9}</a:tableStyleId>
              </a:tblPr>
              <a:tblGrid>
                <a:gridCol w="1131644"/>
                <a:gridCol w="6824732"/>
              </a:tblGrid>
              <a:tr h="1540918">
                <a:tc>
                  <a:txBody>
                    <a:bodyPr/>
                    <a:lstStyle/>
                    <a:p>
                      <a:pPr>
                        <a:lnSpc>
                          <a:spcPct val="120000"/>
                        </a:lnSpc>
                        <a:spcBef>
                          <a:spcPts val="300"/>
                        </a:spcBef>
                        <a:spcAft>
                          <a:spcPts val="300"/>
                        </a:spcAft>
                      </a:pPr>
                      <a:r>
                        <a:rPr lang="tr-TR" sz="1400" dirty="0">
                          <a:effectLst/>
                        </a:rPr>
                        <a:t>2. Seyahat</a:t>
                      </a:r>
                      <a:endParaRPr lang="tr-TR" sz="1400" dirty="0">
                        <a:effectLst/>
                        <a:latin typeface="Times New Roman"/>
                        <a:ea typeface="Times New Roman"/>
                      </a:endParaRPr>
                    </a:p>
                  </a:txBody>
                  <a:tcPr marL="68580" marR="68580" marT="0" marB="0"/>
                </a:tc>
                <a:tc>
                  <a:txBody>
                    <a:bodyPr/>
                    <a:lstStyle/>
                    <a:p>
                      <a:pPr algn="just">
                        <a:lnSpc>
                          <a:spcPct val="120000"/>
                        </a:lnSpc>
                        <a:spcBef>
                          <a:spcPts val="300"/>
                        </a:spcBef>
                        <a:spcAft>
                          <a:spcPts val="300"/>
                        </a:spcAft>
                      </a:pPr>
                      <a:r>
                        <a:rPr lang="tr-TR" sz="1400">
                          <a:effectLst/>
                        </a:rPr>
                        <a:t>Uluslararası seyahat bütçe alt başlığı kapsamında, proje ihtiyaçları doğrultusunda yurt dışına çıkması gereken projede görevli kişilerin ulaşım masrafları karşılanır. </a:t>
                      </a:r>
                    </a:p>
                    <a:p>
                      <a:pPr algn="just">
                        <a:lnSpc>
                          <a:spcPct val="120000"/>
                        </a:lnSpc>
                        <a:spcBef>
                          <a:spcPts val="300"/>
                        </a:spcBef>
                        <a:spcAft>
                          <a:spcPts val="300"/>
                        </a:spcAft>
                      </a:pPr>
                      <a:r>
                        <a:rPr lang="tr-TR" sz="1400">
                          <a:effectLst/>
                        </a:rPr>
                        <a:t>Yerel ulaşım bütçe alt başlığı kapsamında, Türkiye içindeki şehirlerarası seyahat harcamaları karşılanabilir.</a:t>
                      </a:r>
                      <a:endParaRPr lang="tr-TR" sz="1400">
                        <a:effectLst/>
                        <a:latin typeface="Times New Roman"/>
                        <a:ea typeface="Times New Roman"/>
                      </a:endParaRPr>
                    </a:p>
                  </a:txBody>
                  <a:tcPr marL="68580" marR="68580" marT="0" marB="0"/>
                </a:tc>
              </a:tr>
              <a:tr h="1140637">
                <a:tc>
                  <a:txBody>
                    <a:bodyPr/>
                    <a:lstStyle/>
                    <a:p>
                      <a:pPr>
                        <a:lnSpc>
                          <a:spcPct val="120000"/>
                        </a:lnSpc>
                        <a:spcBef>
                          <a:spcPts val="300"/>
                        </a:spcBef>
                        <a:spcAft>
                          <a:spcPts val="300"/>
                        </a:spcAft>
                      </a:pPr>
                      <a:r>
                        <a:rPr lang="tr-TR" sz="1400">
                          <a:effectLst/>
                        </a:rPr>
                        <a:t>3. Ekipman ve Malzemeler </a:t>
                      </a:r>
                      <a:endParaRPr lang="tr-TR" sz="1400">
                        <a:effectLst/>
                        <a:latin typeface="Times New Roman"/>
                        <a:ea typeface="Times New Roman"/>
                      </a:endParaRPr>
                    </a:p>
                  </a:txBody>
                  <a:tcPr marL="68580" marR="68580" marT="0" marB="0"/>
                </a:tc>
                <a:tc>
                  <a:txBody>
                    <a:bodyPr/>
                    <a:lstStyle/>
                    <a:p>
                      <a:pPr algn="just">
                        <a:lnSpc>
                          <a:spcPct val="120000"/>
                        </a:lnSpc>
                        <a:spcBef>
                          <a:spcPts val="300"/>
                        </a:spcBef>
                        <a:spcAft>
                          <a:spcPts val="300"/>
                        </a:spcAft>
                      </a:pPr>
                      <a:r>
                        <a:rPr lang="tr-TR" sz="1400" dirty="0">
                          <a:effectLst/>
                        </a:rPr>
                        <a:t>Ekipman ve malzeme alım maliyetleri, bütçeye dahil edilmeleri ve piyasa oranları ile uyuşmaları durumunda uygun maliyetlerdir. Yararlanıcı para ve maliyet etkinliğini garanti etmekle ve bu rehberde tanımlanan ihale usullerini uygulamakla yükümlüdür </a:t>
                      </a:r>
                      <a:endParaRPr lang="tr-TR" sz="1400" dirty="0">
                        <a:effectLst/>
                        <a:latin typeface="Times New Roman"/>
                        <a:ea typeface="Times New Roman"/>
                      </a:endParaRPr>
                    </a:p>
                  </a:txBody>
                  <a:tcPr marL="68580" marR="68580" marT="0" marB="0"/>
                </a:tc>
              </a:tr>
            </a:tbl>
          </a:graphicData>
        </a:graphic>
      </p:graphicFrame>
      <p:graphicFrame>
        <p:nvGraphicFramePr>
          <p:cNvPr id="6" name="Tablo 5"/>
          <p:cNvGraphicFramePr>
            <a:graphicFrameLocks noGrp="1"/>
          </p:cNvGraphicFramePr>
          <p:nvPr>
            <p:extLst>
              <p:ext uri="{D42A27DB-BD31-4B8C-83A1-F6EECF244321}">
                <p14:modId xmlns:p14="http://schemas.microsoft.com/office/powerpoint/2010/main" val="1548941026"/>
              </p:ext>
            </p:extLst>
          </p:nvPr>
        </p:nvGraphicFramePr>
        <p:xfrm>
          <a:off x="1043608" y="2558559"/>
          <a:ext cx="7992888" cy="4273042"/>
        </p:xfrm>
        <a:graphic>
          <a:graphicData uri="http://schemas.openxmlformats.org/drawingml/2006/table">
            <a:tbl>
              <a:tblPr>
                <a:tableStyleId>{C4B1156A-380E-4F78-BDF5-A606A8083BF9}</a:tableStyleId>
              </a:tblPr>
              <a:tblGrid>
                <a:gridCol w="1152128"/>
                <a:gridCol w="6840760"/>
              </a:tblGrid>
              <a:tr h="673656">
                <a:tc>
                  <a:txBody>
                    <a:bodyPr/>
                    <a:lstStyle/>
                    <a:p>
                      <a:pPr>
                        <a:lnSpc>
                          <a:spcPct val="120000"/>
                        </a:lnSpc>
                        <a:spcBef>
                          <a:spcPts val="300"/>
                        </a:spcBef>
                        <a:spcAft>
                          <a:spcPts val="300"/>
                        </a:spcAft>
                      </a:pPr>
                      <a:r>
                        <a:rPr lang="tr-TR" sz="1400" dirty="0">
                          <a:effectLst/>
                        </a:rPr>
                        <a:t>4. Yerel Ofis /Proje Maliyetleri</a:t>
                      </a:r>
                      <a:endParaRPr lang="tr-TR" sz="1400" dirty="0">
                        <a:effectLst/>
                        <a:latin typeface="Times New Roman"/>
                        <a:ea typeface="Times New Roman"/>
                      </a:endParaRPr>
                    </a:p>
                  </a:txBody>
                  <a:tcPr marL="68580" marR="68580" marT="0" marB="0"/>
                </a:tc>
                <a:tc>
                  <a:txBody>
                    <a:bodyPr/>
                    <a:lstStyle/>
                    <a:p>
                      <a:pPr algn="just">
                        <a:lnSpc>
                          <a:spcPct val="120000"/>
                        </a:lnSpc>
                        <a:spcBef>
                          <a:spcPts val="300"/>
                        </a:spcBef>
                        <a:spcAft>
                          <a:spcPts val="300"/>
                        </a:spcAft>
                      </a:pPr>
                      <a:r>
                        <a:rPr lang="tr-TR" sz="1400" dirty="0">
                          <a:effectLst/>
                        </a:rPr>
                        <a:t>Bu maliyetler, yararlanıcının ve ortaklarının ana ofis maliyetleri için </a:t>
                      </a:r>
                      <a:r>
                        <a:rPr lang="tr-TR" sz="1400" u="sng" dirty="0">
                          <a:effectLst/>
                        </a:rPr>
                        <a:t>kullanılamaz</a:t>
                      </a:r>
                      <a:r>
                        <a:rPr lang="tr-TR" sz="1400" dirty="0">
                          <a:effectLst/>
                        </a:rPr>
                        <a:t>. Buradaki maliyetler, ancak proje faaliyetlerinin uygulanabilmesi için </a:t>
                      </a:r>
                      <a:r>
                        <a:rPr lang="tr-TR" sz="1400" u="sng" dirty="0">
                          <a:effectLst/>
                        </a:rPr>
                        <a:t>yeni bir ofis/eğitim merkezi</a:t>
                      </a:r>
                      <a:r>
                        <a:rPr lang="tr-TR" sz="1400" dirty="0">
                          <a:effectLst/>
                        </a:rPr>
                        <a:t> açılmış ise uygun maliyet olur.</a:t>
                      </a:r>
                      <a:endParaRPr lang="tr-TR" sz="1400" dirty="0">
                        <a:effectLst/>
                        <a:latin typeface="Times New Roman"/>
                        <a:ea typeface="Times New Roman"/>
                      </a:endParaRPr>
                    </a:p>
                  </a:txBody>
                  <a:tcPr marL="68580" marR="68580" marT="0" marB="0"/>
                </a:tc>
              </a:tr>
              <a:tr h="443659">
                <a:tc>
                  <a:txBody>
                    <a:bodyPr/>
                    <a:lstStyle/>
                    <a:p>
                      <a:pPr>
                        <a:lnSpc>
                          <a:spcPct val="120000"/>
                        </a:lnSpc>
                        <a:spcBef>
                          <a:spcPts val="300"/>
                        </a:spcBef>
                        <a:spcAft>
                          <a:spcPts val="300"/>
                        </a:spcAft>
                      </a:pPr>
                      <a:r>
                        <a:rPr lang="tr-TR" sz="1400" dirty="0">
                          <a:effectLst/>
                        </a:rPr>
                        <a:t>5. Diğer Maliyetler / Hizmetler</a:t>
                      </a:r>
                      <a:endParaRPr lang="tr-TR" sz="1400" dirty="0">
                        <a:effectLst/>
                        <a:latin typeface="Times New Roman"/>
                        <a:ea typeface="Times New Roman"/>
                      </a:endParaRPr>
                    </a:p>
                  </a:txBody>
                  <a:tcPr marL="68580" marR="68580" marT="0" marB="0"/>
                </a:tc>
                <a:tc rowSpan="2">
                  <a:txBody>
                    <a:bodyPr/>
                    <a:lstStyle/>
                    <a:p>
                      <a:pPr algn="just">
                        <a:lnSpc>
                          <a:spcPct val="120000"/>
                        </a:lnSpc>
                        <a:spcBef>
                          <a:spcPts val="300"/>
                        </a:spcBef>
                        <a:spcAft>
                          <a:spcPts val="300"/>
                        </a:spcAft>
                      </a:pPr>
                      <a:r>
                        <a:rPr lang="tr-TR" sz="1400" dirty="0">
                          <a:effectLst/>
                        </a:rPr>
                        <a:t>5. ve 6. başlıklar altında </a:t>
                      </a:r>
                      <a:r>
                        <a:rPr lang="tr-TR" sz="1400" dirty="0" err="1">
                          <a:effectLst/>
                        </a:rPr>
                        <a:t>bütçelendirilmiş</a:t>
                      </a:r>
                      <a:r>
                        <a:rPr lang="tr-TR" sz="1400" dirty="0">
                          <a:effectLst/>
                        </a:rPr>
                        <a:t> miktarlar, bütçede daha önce belirlenmiş yayınlar, tercüme vb. taşeronluk hizmetleri için kullanılabilir. Proje personeline bu bütçe kalemi kapsamında ödeme yapmak uygun değildir.</a:t>
                      </a:r>
                      <a:endParaRPr lang="tr-TR" sz="1400" dirty="0">
                        <a:effectLst/>
                        <a:latin typeface="Times New Roman"/>
                        <a:ea typeface="Times New Roman"/>
                      </a:endParaRPr>
                    </a:p>
                  </a:txBody>
                  <a:tcPr marL="68580" marR="68580" marT="0" marB="0"/>
                </a:tc>
              </a:tr>
              <a:tr h="459994">
                <a:tc>
                  <a:txBody>
                    <a:bodyPr/>
                    <a:lstStyle/>
                    <a:p>
                      <a:pPr>
                        <a:lnSpc>
                          <a:spcPct val="120000"/>
                        </a:lnSpc>
                        <a:spcBef>
                          <a:spcPts val="300"/>
                        </a:spcBef>
                        <a:spcAft>
                          <a:spcPts val="300"/>
                        </a:spcAft>
                      </a:pPr>
                      <a:r>
                        <a:rPr lang="tr-TR" sz="1400" dirty="0">
                          <a:effectLst/>
                        </a:rPr>
                        <a:t>6. Diğer</a:t>
                      </a:r>
                      <a:endParaRPr lang="tr-TR" sz="1400" dirty="0">
                        <a:effectLst/>
                        <a:latin typeface="Times New Roman"/>
                        <a:ea typeface="Times New Roman"/>
                      </a:endParaRPr>
                    </a:p>
                  </a:txBody>
                  <a:tcPr marL="68580" marR="68580" marT="0" marB="0"/>
                </a:tc>
                <a:tc vMerge="1">
                  <a:txBody>
                    <a:bodyPr/>
                    <a:lstStyle/>
                    <a:p>
                      <a:endParaRPr lang="tr-TR"/>
                    </a:p>
                  </a:txBody>
                  <a:tcPr/>
                </a:tc>
              </a:tr>
              <a:tr h="2180278">
                <a:tc>
                  <a:txBody>
                    <a:bodyPr/>
                    <a:lstStyle/>
                    <a:p>
                      <a:pPr>
                        <a:lnSpc>
                          <a:spcPct val="120000"/>
                        </a:lnSpc>
                        <a:spcBef>
                          <a:spcPts val="300"/>
                        </a:spcBef>
                        <a:spcAft>
                          <a:spcPts val="300"/>
                        </a:spcAft>
                      </a:pPr>
                      <a:r>
                        <a:rPr lang="tr-TR" sz="1400">
                          <a:effectLst/>
                        </a:rPr>
                        <a:t>8. İdari Maliyetler</a:t>
                      </a:r>
                      <a:endParaRPr lang="tr-TR" sz="1400">
                        <a:effectLst/>
                        <a:latin typeface="Times New Roman"/>
                        <a:ea typeface="Times New Roman"/>
                      </a:endParaRPr>
                    </a:p>
                  </a:txBody>
                  <a:tcPr marL="68580" marR="68580" marT="0" marB="0"/>
                </a:tc>
                <a:tc>
                  <a:txBody>
                    <a:bodyPr/>
                    <a:lstStyle/>
                    <a:p>
                      <a:pPr algn="just">
                        <a:lnSpc>
                          <a:spcPct val="120000"/>
                        </a:lnSpc>
                        <a:spcBef>
                          <a:spcPts val="300"/>
                        </a:spcBef>
                        <a:spcAft>
                          <a:spcPts val="300"/>
                        </a:spcAft>
                        <a:tabLst>
                          <a:tab pos="228600" algn="l"/>
                          <a:tab pos="449580" algn="l"/>
                        </a:tabLst>
                      </a:pPr>
                      <a:r>
                        <a:rPr lang="tr-TR" sz="1400" dirty="0">
                          <a:effectLst/>
                        </a:rPr>
                        <a:t>Doğrudan giderlerin belli bir oranına karşılık gelen, projenin yönetim ve gözetimine ilişkin genel maliyetler olarak tanımlanabilecek dolaylı giderler “idari gider” olarak kabul edilmiştir. İdari giderlerin kapsam ve tutar olarak aşağıdaki şartları taşıması gerekmektedir:</a:t>
                      </a:r>
                    </a:p>
                    <a:p>
                      <a:pPr marL="342900" lvl="0" indent="-342900" algn="just">
                        <a:lnSpc>
                          <a:spcPct val="120000"/>
                        </a:lnSpc>
                        <a:spcBef>
                          <a:spcPts val="300"/>
                        </a:spcBef>
                        <a:spcAft>
                          <a:spcPts val="300"/>
                        </a:spcAft>
                        <a:buFont typeface="+mj-lt"/>
                        <a:buAutoNum type="arabicPeriod"/>
                        <a:tabLst>
                          <a:tab pos="228600" algn="l"/>
                          <a:tab pos="274320" algn="l"/>
                        </a:tabLst>
                      </a:pPr>
                      <a:r>
                        <a:rPr lang="tr-TR" sz="1400" dirty="0">
                          <a:effectLst/>
                        </a:rPr>
                        <a:t>Doğrudan gider olarak </a:t>
                      </a:r>
                      <a:r>
                        <a:rPr lang="tr-TR" sz="1400" dirty="0" err="1">
                          <a:effectLst/>
                        </a:rPr>
                        <a:t>bütçelendirilen</a:t>
                      </a:r>
                      <a:r>
                        <a:rPr lang="tr-TR" sz="1400" dirty="0">
                          <a:effectLst/>
                        </a:rPr>
                        <a:t> tutarın yüzde 7’sinden fazla olmamalıdır.</a:t>
                      </a:r>
                    </a:p>
                    <a:p>
                      <a:pPr marL="342900" lvl="0" indent="-342900" algn="just">
                        <a:lnSpc>
                          <a:spcPct val="120000"/>
                        </a:lnSpc>
                        <a:spcBef>
                          <a:spcPts val="300"/>
                        </a:spcBef>
                        <a:spcAft>
                          <a:spcPts val="300"/>
                        </a:spcAft>
                        <a:buFont typeface="+mj-lt"/>
                        <a:buAutoNum type="arabicPeriod"/>
                        <a:tabLst>
                          <a:tab pos="228600" algn="l"/>
                          <a:tab pos="274320" algn="l"/>
                        </a:tabLst>
                      </a:pPr>
                      <a:r>
                        <a:rPr lang="tr-TR" sz="1400" dirty="0">
                          <a:effectLst/>
                        </a:rPr>
                        <a:t>Proje </a:t>
                      </a:r>
                      <a:r>
                        <a:rPr lang="tr-TR" sz="1400" dirty="0" err="1">
                          <a:effectLst/>
                        </a:rPr>
                        <a:t>bütçesi’nin</a:t>
                      </a:r>
                      <a:r>
                        <a:rPr lang="tr-TR" sz="1400" dirty="0">
                          <a:effectLst/>
                        </a:rPr>
                        <a:t> herhangi bir kalemi altında doğrudan gider olarak </a:t>
                      </a:r>
                      <a:r>
                        <a:rPr lang="tr-TR" sz="1400" dirty="0" err="1">
                          <a:effectLst/>
                        </a:rPr>
                        <a:t>bütçelendirilmiş</a:t>
                      </a:r>
                      <a:r>
                        <a:rPr lang="tr-TR" sz="1400" dirty="0">
                          <a:effectLst/>
                        </a:rPr>
                        <a:t> bir gideri kapsamamalıdır.</a:t>
                      </a:r>
                    </a:p>
                    <a:p>
                      <a:pPr algn="just">
                        <a:lnSpc>
                          <a:spcPct val="120000"/>
                        </a:lnSpc>
                        <a:spcBef>
                          <a:spcPts val="300"/>
                        </a:spcBef>
                        <a:spcAft>
                          <a:spcPts val="300"/>
                        </a:spcAft>
                      </a:pPr>
                      <a:r>
                        <a:rPr lang="tr-TR" sz="1400" dirty="0">
                          <a:effectLst/>
                        </a:rPr>
                        <a:t>Uygunluk açısından </a:t>
                      </a:r>
                      <a:r>
                        <a:rPr lang="tr-TR" sz="1400" dirty="0">
                          <a:effectLst/>
                          <a:highlight>
                            <a:srgbClr val="FFFF00"/>
                          </a:highlight>
                        </a:rPr>
                        <a:t>Sözleşme Ek II-Genel Koşullar madde 14, 16 ve 17’de</a:t>
                      </a:r>
                      <a:r>
                        <a:rPr lang="tr-TR" sz="1400" dirty="0">
                          <a:effectLst/>
                        </a:rPr>
                        <a:t> belirlenen koşulları taşımalıdır.</a:t>
                      </a:r>
                      <a:endParaRPr lang="tr-TR" sz="14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0786243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60648"/>
            <a:ext cx="8229600" cy="1143000"/>
          </a:xfrm>
        </p:spPr>
        <p:txBody>
          <a:bodyPr/>
          <a:lstStyle/>
          <a:p>
            <a:r>
              <a:rPr lang="tr-TR" sz="4000" b="1" dirty="0" smtClean="0">
                <a:solidFill>
                  <a:schemeClr val="accent2"/>
                </a:solidFill>
                <a:effectLst/>
              </a:rPr>
              <a:t>2-) Uygun Maliyetler</a:t>
            </a:r>
            <a:endParaRPr lang="tr-TR" sz="4000" b="1" dirty="0">
              <a:solidFill>
                <a:schemeClr val="accent2"/>
              </a:solidFill>
              <a:effectLst/>
            </a:endParaRPr>
          </a:p>
        </p:txBody>
      </p:sp>
      <p:sp>
        <p:nvSpPr>
          <p:cNvPr id="4" name="3 İçerik Yer Tutucusu"/>
          <p:cNvSpPr>
            <a:spLocks noGrp="1"/>
          </p:cNvSpPr>
          <p:nvPr>
            <p:ph idx="1"/>
          </p:nvPr>
        </p:nvSpPr>
        <p:spPr>
          <a:xfrm>
            <a:off x="1187624" y="1268760"/>
            <a:ext cx="7776864" cy="4824535"/>
          </a:xfrm>
        </p:spPr>
        <p:txBody>
          <a:bodyPr/>
          <a:lstStyle/>
          <a:p>
            <a:pPr>
              <a:buFont typeface="Wingdings" pitchFamily="2" charset="2"/>
              <a:buChar char="Ø"/>
            </a:pPr>
            <a:r>
              <a:rPr lang="tr-TR" sz="2400" u="sng" dirty="0" smtClean="0">
                <a:solidFill>
                  <a:srgbClr val="FF0000"/>
                </a:solidFill>
              </a:rPr>
              <a:t>Ek III Bütçe </a:t>
            </a:r>
            <a:r>
              <a:rPr lang="tr-TR" sz="2400" dirty="0" smtClean="0"/>
              <a:t>projenin uygun maliyet </a:t>
            </a:r>
            <a:r>
              <a:rPr lang="tr-TR" sz="2400" b="1" u="sng" dirty="0" smtClean="0"/>
              <a:t>tahminini </a:t>
            </a:r>
            <a:r>
              <a:rPr lang="tr-TR" sz="2400" dirty="0" smtClean="0"/>
              <a:t>yansıtmaktadır.</a:t>
            </a:r>
          </a:p>
          <a:p>
            <a:pPr>
              <a:buFont typeface="Wingdings" pitchFamily="2" charset="2"/>
              <a:buChar char="Ø"/>
            </a:pPr>
            <a:r>
              <a:rPr lang="tr-TR" sz="2400" dirty="0" smtClean="0"/>
              <a:t>Ara ve Nihai ödemeler yapılmadan önce tarafınızca yapılmış olan harcamaların </a:t>
            </a:r>
            <a:r>
              <a:rPr lang="tr-TR" sz="2400" b="1" u="sng" dirty="0" smtClean="0"/>
              <a:t>uygun maliyet olup olmadığı </a:t>
            </a:r>
            <a:r>
              <a:rPr lang="tr-TR" sz="2400" dirty="0" smtClean="0"/>
              <a:t>kontrol edilecektir.</a:t>
            </a:r>
          </a:p>
          <a:p>
            <a:pPr>
              <a:buFont typeface="Wingdings" pitchFamily="2" charset="2"/>
              <a:buChar char="Ø"/>
            </a:pPr>
            <a:r>
              <a:rPr lang="tr-TR" sz="2400" dirty="0" smtClean="0"/>
              <a:t>Uygun olmayan harcamalar </a:t>
            </a:r>
            <a:r>
              <a:rPr lang="tr-TR" sz="2400" b="1" u="sng" dirty="0" smtClean="0"/>
              <a:t>beklediğinizden daha düşük </a:t>
            </a:r>
            <a:r>
              <a:rPr lang="tr-TR" sz="2400" dirty="0" smtClean="0"/>
              <a:t>bir ödemeye neden olabilir, bazı durumlarda almış olduğunuz </a:t>
            </a:r>
            <a:r>
              <a:rPr lang="tr-TR" sz="2400" b="1" u="sng" dirty="0" smtClean="0"/>
              <a:t>ön ödemenin bir kısmının iadesine </a:t>
            </a:r>
            <a:r>
              <a:rPr lang="tr-TR" sz="2400" dirty="0" smtClean="0"/>
              <a:t>yol açabilir.</a:t>
            </a:r>
          </a:p>
          <a:p>
            <a:pPr>
              <a:buFont typeface="Wingdings" pitchFamily="2" charset="2"/>
              <a:buChar char="Ø"/>
            </a:pPr>
            <a:r>
              <a:rPr lang="tr-TR" sz="2400" dirty="0" smtClean="0"/>
              <a:t>Uygun maliyetlerin kayda bağlanmış  </a:t>
            </a:r>
            <a:r>
              <a:rPr lang="tr-TR" sz="2400" b="1" u="sng" dirty="0" smtClean="0"/>
              <a:t>destek oranı </a:t>
            </a:r>
            <a:r>
              <a:rPr lang="tr-TR" sz="2400" dirty="0" smtClean="0"/>
              <a:t>kadar ödeme yapılır. </a:t>
            </a:r>
            <a:r>
              <a:rPr lang="tr-TR" sz="2400" dirty="0" smtClean="0">
                <a:solidFill>
                  <a:srgbClr val="C00000"/>
                </a:solidFill>
              </a:rPr>
              <a:t>ORAN DEĞİŞMEZ</a:t>
            </a:r>
          </a:p>
          <a:p>
            <a:pPr>
              <a:buFont typeface="Wingdings" pitchFamily="2" charset="2"/>
              <a:buChar char="Ø"/>
            </a:pPr>
            <a:r>
              <a:rPr lang="tr-TR" sz="2400" dirty="0" smtClean="0"/>
              <a:t>Bütçe tutarının aşılması halinde </a:t>
            </a:r>
            <a:r>
              <a:rPr lang="tr-TR" sz="2400" b="1" u="sng" dirty="0" smtClean="0"/>
              <a:t>aşan miktar tarafınızca karşılanacaktır.</a:t>
            </a:r>
          </a:p>
          <a:p>
            <a:pPr>
              <a:buFont typeface="Wingdings" pitchFamily="2" charset="2"/>
              <a:buChar char="Ø"/>
            </a:pPr>
            <a:endParaRPr lang="tr-TR"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60648"/>
            <a:ext cx="8229600" cy="1143000"/>
          </a:xfrm>
        </p:spPr>
        <p:txBody>
          <a:bodyPr/>
          <a:lstStyle/>
          <a:p>
            <a:r>
              <a:rPr lang="tr-TR" dirty="0" smtClean="0">
                <a:solidFill>
                  <a:schemeClr val="accent2"/>
                </a:solidFill>
              </a:rPr>
              <a:t>Yapılan Harcamanın Uygun Maliyet Olma Şartları Nelerdir?</a:t>
            </a:r>
            <a:endParaRPr lang="tr-TR" dirty="0">
              <a:solidFill>
                <a:schemeClr val="accent2"/>
              </a:solidFill>
            </a:endParaRPr>
          </a:p>
        </p:txBody>
      </p:sp>
      <p:sp>
        <p:nvSpPr>
          <p:cNvPr id="3" name="2 İçerik Yer Tutucusu"/>
          <p:cNvSpPr>
            <a:spLocks noGrp="1"/>
          </p:cNvSpPr>
          <p:nvPr>
            <p:ph idx="1"/>
          </p:nvPr>
        </p:nvSpPr>
        <p:spPr>
          <a:xfrm>
            <a:off x="1187624" y="1600200"/>
            <a:ext cx="7499176" cy="4421087"/>
          </a:xfrm>
        </p:spPr>
        <p:txBody>
          <a:bodyPr/>
          <a:lstStyle/>
          <a:p>
            <a:pPr>
              <a:buNone/>
            </a:pPr>
            <a:r>
              <a:rPr lang="tr-TR" sz="2400" dirty="0" smtClean="0"/>
              <a:t>1-) Maliyet </a:t>
            </a:r>
            <a:r>
              <a:rPr lang="tr-TR" sz="2400" b="1" u="sng" dirty="0" smtClean="0"/>
              <a:t>Ek III Bütçe </a:t>
            </a:r>
            <a:r>
              <a:rPr lang="tr-TR" sz="2400" dirty="0" smtClean="0"/>
              <a:t>tablosunda yer almalıdır.</a:t>
            </a:r>
          </a:p>
          <a:p>
            <a:pPr>
              <a:buNone/>
            </a:pPr>
            <a:r>
              <a:rPr lang="tr-TR" sz="2400" dirty="0" smtClean="0"/>
              <a:t>2-) Harcama </a:t>
            </a:r>
            <a:r>
              <a:rPr lang="tr-TR" sz="2400" b="1" u="sng" dirty="0" smtClean="0"/>
              <a:t>satın alma rehberinde </a:t>
            </a:r>
            <a:r>
              <a:rPr lang="tr-TR" sz="2400" dirty="0" smtClean="0"/>
              <a:t>belirtilen kurallara göre yapılmalıdır.</a:t>
            </a:r>
          </a:p>
          <a:p>
            <a:pPr>
              <a:buNone/>
            </a:pPr>
            <a:r>
              <a:rPr lang="tr-TR" sz="2400" dirty="0" smtClean="0"/>
              <a:t>3-) Harcama </a:t>
            </a:r>
            <a:r>
              <a:rPr lang="tr-TR" sz="2400" b="1" u="sng" dirty="0" smtClean="0"/>
              <a:t>yararlanıcı ve/veya proje ortağı tarafından </a:t>
            </a:r>
            <a:r>
              <a:rPr lang="tr-TR" sz="2400" dirty="0" smtClean="0"/>
              <a:t>gerçekleştirilmiş olmalıdır.</a:t>
            </a:r>
          </a:p>
          <a:p>
            <a:pPr>
              <a:buNone/>
            </a:pPr>
            <a:r>
              <a:rPr lang="tr-TR" sz="2400" dirty="0" smtClean="0"/>
              <a:t>4-) Maliyetler </a:t>
            </a:r>
            <a:r>
              <a:rPr lang="tr-TR" sz="2400" b="1" u="sng" dirty="0" smtClean="0"/>
              <a:t>yararlanıcının ve/veya proje ortağının muhasebe hesaplarında </a:t>
            </a:r>
            <a:r>
              <a:rPr lang="tr-TR" sz="2400" dirty="0" smtClean="0"/>
              <a:t>kayıtlı olmalıdır.</a:t>
            </a:r>
          </a:p>
          <a:p>
            <a:pPr>
              <a:buNone/>
            </a:pPr>
            <a:r>
              <a:rPr lang="tr-TR" sz="2400" dirty="0" smtClean="0"/>
              <a:t>5-) Maliyetler </a:t>
            </a:r>
            <a:r>
              <a:rPr lang="tr-TR" sz="2400" b="1" u="sng" dirty="0" smtClean="0"/>
              <a:t>saptanabilir, doğrulanabilir ve destekleyici belgelerin asılları ile kanıtlanabilir </a:t>
            </a:r>
            <a:r>
              <a:rPr lang="tr-TR" sz="2400" dirty="0" smtClean="0"/>
              <a:t>olmalıdır.</a:t>
            </a:r>
          </a:p>
          <a:p>
            <a:pPr>
              <a:buNone/>
            </a:pPr>
            <a:r>
              <a:rPr lang="tr-TR" sz="2400" dirty="0" smtClean="0"/>
              <a:t>6-) Maliyetler </a:t>
            </a:r>
            <a:r>
              <a:rPr lang="tr-TR" sz="2400" b="1" u="sng" dirty="0" smtClean="0"/>
              <a:t>proje uygulama döneminde </a:t>
            </a:r>
            <a:r>
              <a:rPr lang="tr-TR" sz="2400" dirty="0" smtClean="0"/>
              <a:t>gerçekleşmiş olmalıdır.</a:t>
            </a:r>
            <a:endParaRPr lang="tr-TR"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60648"/>
            <a:ext cx="8229600" cy="1143000"/>
          </a:xfrm>
        </p:spPr>
        <p:txBody>
          <a:bodyPr/>
          <a:lstStyle/>
          <a:p>
            <a:r>
              <a:rPr lang="tr-TR" dirty="0" smtClean="0">
                <a:solidFill>
                  <a:schemeClr val="accent2"/>
                </a:solidFill>
              </a:rPr>
              <a:t>Yapılan Harcamanın Uygun Maliyet Olma Şartları Nelerdir?</a:t>
            </a:r>
            <a:endParaRPr lang="tr-TR" dirty="0">
              <a:solidFill>
                <a:schemeClr val="accent2"/>
              </a:solidFill>
            </a:endParaRPr>
          </a:p>
        </p:txBody>
      </p:sp>
      <p:sp>
        <p:nvSpPr>
          <p:cNvPr id="3" name="2 İçerik Yer Tutucusu"/>
          <p:cNvSpPr>
            <a:spLocks noGrp="1"/>
          </p:cNvSpPr>
          <p:nvPr>
            <p:ph idx="1"/>
          </p:nvPr>
        </p:nvSpPr>
        <p:spPr>
          <a:xfrm>
            <a:off x="1187624" y="1600201"/>
            <a:ext cx="7776864" cy="4277071"/>
          </a:xfrm>
        </p:spPr>
        <p:txBody>
          <a:bodyPr/>
          <a:lstStyle/>
          <a:p>
            <a:pPr>
              <a:buNone/>
            </a:pPr>
            <a:r>
              <a:rPr lang="tr-TR" sz="2400" dirty="0" smtClean="0"/>
              <a:t>7-) Bütçede belirtilen harcama kalemi başvuru formunda belirtilen </a:t>
            </a:r>
            <a:r>
              <a:rPr lang="tr-TR" sz="2400" b="1" u="sng" dirty="0" smtClean="0"/>
              <a:t>faaliyetlerde kesin olarak tanımlanmış </a:t>
            </a:r>
            <a:r>
              <a:rPr lang="tr-TR" sz="2400" dirty="0" smtClean="0"/>
              <a:t>olmalıdır. (Not: Zeyilname ile faaliyet yeniden tanımlanmış ve bu durumda harcama kalemi faaliyette kesin belirtilmişse uygun maliyet olarak değerlendirilir)</a:t>
            </a:r>
          </a:p>
          <a:p>
            <a:pPr>
              <a:buNone/>
            </a:pPr>
            <a:endParaRPr lang="tr-TR"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p:txBody>
          <a:bodyPr/>
          <a:lstStyle/>
          <a:p>
            <a:r>
              <a:rPr lang="tr-TR" smtClean="0"/>
              <a:t>PROJE UYGULAMA DÖNEMİ</a:t>
            </a:r>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2067375170"/>
              </p:ext>
            </p:extLst>
          </p:nvPr>
        </p:nvGraphicFramePr>
        <p:xfrm>
          <a:off x="1331640" y="1196752"/>
          <a:ext cx="7560840" cy="49294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Dikdörtgen"/>
          <p:cNvSpPr/>
          <p:nvPr/>
        </p:nvSpPr>
        <p:spPr>
          <a:xfrm>
            <a:off x="1116013" y="2636838"/>
            <a:ext cx="142875" cy="3240087"/>
          </a:xfrm>
          <a:prstGeom prst="rect">
            <a:avLst/>
          </a:prstGeom>
          <a:solidFill>
            <a:srgbClr val="FFFF00"/>
          </a:solidFill>
        </p:spPr>
        <p:style>
          <a:lnRef idx="2">
            <a:schemeClr val="accent6"/>
          </a:lnRef>
          <a:fillRef idx="1">
            <a:schemeClr val="lt1"/>
          </a:fillRef>
          <a:effectRef idx="0">
            <a:schemeClr val="accent6"/>
          </a:effectRef>
          <a:fontRef idx="minor">
            <a:schemeClr val="dk1"/>
          </a:fontRef>
        </p:style>
        <p:txBody>
          <a:bodyPr anchor="ctr"/>
          <a:lstStyle/>
          <a:p>
            <a:pPr algn="ctr">
              <a:defRPr/>
            </a:pPr>
            <a:r>
              <a:rPr lang="tr-TR" sz="1400" dirty="0"/>
              <a:t>HAKEDİŞ DÖNEMİ</a:t>
            </a:r>
          </a:p>
        </p:txBody>
      </p:sp>
      <p:sp>
        <p:nvSpPr>
          <p:cNvPr id="7" name="6 Dikdörtgen"/>
          <p:cNvSpPr/>
          <p:nvPr/>
        </p:nvSpPr>
        <p:spPr>
          <a:xfrm>
            <a:off x="8964613" y="2708275"/>
            <a:ext cx="179387" cy="3241675"/>
          </a:xfrm>
          <a:prstGeom prst="rect">
            <a:avLst/>
          </a:prstGeom>
          <a:solidFill>
            <a:srgbClr val="FFFF00"/>
          </a:solidFill>
        </p:spPr>
        <p:style>
          <a:lnRef idx="2">
            <a:schemeClr val="accent6"/>
          </a:lnRef>
          <a:fillRef idx="1">
            <a:schemeClr val="lt1"/>
          </a:fillRef>
          <a:effectRef idx="0">
            <a:schemeClr val="accent6"/>
          </a:effectRef>
          <a:fontRef idx="minor">
            <a:schemeClr val="dk1"/>
          </a:fontRef>
        </p:style>
        <p:txBody>
          <a:bodyPr anchor="ctr"/>
          <a:lstStyle/>
          <a:p>
            <a:pPr algn="ctr">
              <a:defRPr/>
            </a:pPr>
            <a:r>
              <a:rPr lang="tr-TR" sz="1400" dirty="0"/>
              <a:t>HAKEDİŞ DÖNEMİ</a:t>
            </a:r>
          </a:p>
        </p:txBody>
      </p:sp>
    </p:spTree>
    <p:extLst>
      <p:ext uri="{BB962C8B-B14F-4D97-AF65-F5344CB8AC3E}">
        <p14:creationId xmlns:p14="http://schemas.microsoft.com/office/powerpoint/2010/main" val="253268277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grpId="0" nodeType="clickEffect">
                                  <p:stCondLst>
                                    <p:cond delay="0"/>
                                  </p:stCondLst>
                                  <p:childTnLst>
                                    <p:set>
                                      <p:cBhvr>
                                        <p:cTn id="6" dur="1" fill="hold">
                                          <p:stCondLst>
                                            <p:cond delay="0"/>
                                          </p:stCondLst>
                                        </p:cTn>
                                        <p:tgtEl>
                                          <p:spTgt spid="4">
                                            <p:graphicEl>
                                              <a:dgm id="{16E3D96A-E220-46E7-8A8F-00294DA1E951}"/>
                                            </p:graphicEl>
                                          </p:spTgt>
                                        </p:tgtEl>
                                        <p:attrNameLst>
                                          <p:attrName>style.visibility</p:attrName>
                                        </p:attrNameLst>
                                      </p:cBhvr>
                                      <p:to>
                                        <p:strVal val="visible"/>
                                      </p:to>
                                    </p:set>
                                    <p:animEffect transition="in" filter="diamond(out)">
                                      <p:cBhvr>
                                        <p:cTn id="7" dur="1000"/>
                                        <p:tgtEl>
                                          <p:spTgt spid="4">
                                            <p:graphicEl>
                                              <a:dgm id="{16E3D96A-E220-46E7-8A8F-00294DA1E95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grpId="0" nodeType="clickEffect">
                                  <p:stCondLst>
                                    <p:cond delay="0"/>
                                  </p:stCondLst>
                                  <p:childTnLst>
                                    <p:set>
                                      <p:cBhvr>
                                        <p:cTn id="11" dur="1" fill="hold">
                                          <p:stCondLst>
                                            <p:cond delay="0"/>
                                          </p:stCondLst>
                                        </p:cTn>
                                        <p:tgtEl>
                                          <p:spTgt spid="4">
                                            <p:graphicEl>
                                              <a:dgm id="{36CE4783-75F4-42A1-ADC5-7FDEBF18D720}"/>
                                            </p:graphicEl>
                                          </p:spTgt>
                                        </p:tgtEl>
                                        <p:attrNameLst>
                                          <p:attrName>style.visibility</p:attrName>
                                        </p:attrNameLst>
                                      </p:cBhvr>
                                      <p:to>
                                        <p:strVal val="visible"/>
                                      </p:to>
                                    </p:set>
                                    <p:animEffect transition="in" filter="diamond(out)">
                                      <p:cBhvr>
                                        <p:cTn id="12" dur="1000"/>
                                        <p:tgtEl>
                                          <p:spTgt spid="4">
                                            <p:graphicEl>
                                              <a:dgm id="{36CE4783-75F4-42A1-ADC5-7FDEBF18D720}"/>
                                            </p:graphicEl>
                                          </p:spTgt>
                                        </p:tgtEl>
                                      </p:cBhvr>
                                    </p:animEffect>
                                  </p:childTnLst>
                                </p:cTn>
                              </p:par>
                              <p:par>
                                <p:cTn id="13" presetID="8" presetClass="entr" presetSubtype="32" fill="hold" grpId="0" nodeType="withEffect">
                                  <p:stCondLst>
                                    <p:cond delay="0"/>
                                  </p:stCondLst>
                                  <p:childTnLst>
                                    <p:set>
                                      <p:cBhvr>
                                        <p:cTn id="14" dur="1" fill="hold">
                                          <p:stCondLst>
                                            <p:cond delay="0"/>
                                          </p:stCondLst>
                                        </p:cTn>
                                        <p:tgtEl>
                                          <p:spTgt spid="4">
                                            <p:graphicEl>
                                              <a:dgm id="{94A5FA3D-422E-4F54-8160-41F81E93CC92}"/>
                                            </p:graphicEl>
                                          </p:spTgt>
                                        </p:tgtEl>
                                        <p:attrNameLst>
                                          <p:attrName>style.visibility</p:attrName>
                                        </p:attrNameLst>
                                      </p:cBhvr>
                                      <p:to>
                                        <p:strVal val="visible"/>
                                      </p:to>
                                    </p:set>
                                    <p:animEffect transition="in" filter="diamond(out)">
                                      <p:cBhvr>
                                        <p:cTn id="15" dur="1000"/>
                                        <p:tgtEl>
                                          <p:spTgt spid="4">
                                            <p:graphicEl>
                                              <a:dgm id="{94A5FA3D-422E-4F54-8160-41F81E93CC92}"/>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32" fill="hold" grpId="0" nodeType="clickEffect">
                                  <p:stCondLst>
                                    <p:cond delay="0"/>
                                  </p:stCondLst>
                                  <p:childTnLst>
                                    <p:set>
                                      <p:cBhvr>
                                        <p:cTn id="19" dur="1" fill="hold">
                                          <p:stCondLst>
                                            <p:cond delay="0"/>
                                          </p:stCondLst>
                                        </p:cTn>
                                        <p:tgtEl>
                                          <p:spTgt spid="4">
                                            <p:graphicEl>
                                              <a:dgm id="{15587D2D-4ECE-405E-935F-A987DFF86827}"/>
                                            </p:graphicEl>
                                          </p:spTgt>
                                        </p:tgtEl>
                                        <p:attrNameLst>
                                          <p:attrName>style.visibility</p:attrName>
                                        </p:attrNameLst>
                                      </p:cBhvr>
                                      <p:to>
                                        <p:strVal val="visible"/>
                                      </p:to>
                                    </p:set>
                                    <p:animEffect transition="in" filter="diamond(out)">
                                      <p:cBhvr>
                                        <p:cTn id="20" dur="1000"/>
                                        <p:tgtEl>
                                          <p:spTgt spid="4">
                                            <p:graphicEl>
                                              <a:dgm id="{15587D2D-4ECE-405E-935F-A987DFF86827}"/>
                                            </p:graphicEl>
                                          </p:spTgt>
                                        </p:tgtEl>
                                      </p:cBhvr>
                                    </p:animEffect>
                                  </p:childTnLst>
                                </p:cTn>
                              </p:par>
                              <p:par>
                                <p:cTn id="21" presetID="8" presetClass="entr" presetSubtype="32" fill="hold" grpId="0" nodeType="withEffect">
                                  <p:stCondLst>
                                    <p:cond delay="0"/>
                                  </p:stCondLst>
                                  <p:childTnLst>
                                    <p:set>
                                      <p:cBhvr>
                                        <p:cTn id="22" dur="1" fill="hold">
                                          <p:stCondLst>
                                            <p:cond delay="0"/>
                                          </p:stCondLst>
                                        </p:cTn>
                                        <p:tgtEl>
                                          <p:spTgt spid="4">
                                            <p:graphicEl>
                                              <a:dgm id="{64880DC9-F9C1-435C-A066-27BA006A4F61}"/>
                                            </p:graphicEl>
                                          </p:spTgt>
                                        </p:tgtEl>
                                        <p:attrNameLst>
                                          <p:attrName>style.visibility</p:attrName>
                                        </p:attrNameLst>
                                      </p:cBhvr>
                                      <p:to>
                                        <p:strVal val="visible"/>
                                      </p:to>
                                    </p:set>
                                    <p:animEffect transition="in" filter="diamond(out)">
                                      <p:cBhvr>
                                        <p:cTn id="23" dur="1000"/>
                                        <p:tgtEl>
                                          <p:spTgt spid="4">
                                            <p:graphicEl>
                                              <a:dgm id="{64880DC9-F9C1-435C-A066-27BA006A4F61}"/>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32" fill="hold" grpId="0" nodeType="clickEffect">
                                  <p:stCondLst>
                                    <p:cond delay="0"/>
                                  </p:stCondLst>
                                  <p:childTnLst>
                                    <p:set>
                                      <p:cBhvr>
                                        <p:cTn id="27" dur="1" fill="hold">
                                          <p:stCondLst>
                                            <p:cond delay="0"/>
                                          </p:stCondLst>
                                        </p:cTn>
                                        <p:tgtEl>
                                          <p:spTgt spid="4">
                                            <p:graphicEl>
                                              <a:dgm id="{2EF590A8-CC3D-4549-A579-2A7F2B868EA7}"/>
                                            </p:graphicEl>
                                          </p:spTgt>
                                        </p:tgtEl>
                                        <p:attrNameLst>
                                          <p:attrName>style.visibility</p:attrName>
                                        </p:attrNameLst>
                                      </p:cBhvr>
                                      <p:to>
                                        <p:strVal val="visible"/>
                                      </p:to>
                                    </p:set>
                                    <p:animEffect transition="in" filter="diamond(out)">
                                      <p:cBhvr>
                                        <p:cTn id="28" dur="1000"/>
                                        <p:tgtEl>
                                          <p:spTgt spid="4">
                                            <p:graphicEl>
                                              <a:dgm id="{2EF590A8-CC3D-4549-A579-2A7F2B868EA7}"/>
                                            </p:graphicEl>
                                          </p:spTgt>
                                        </p:tgtEl>
                                      </p:cBhvr>
                                    </p:animEffect>
                                  </p:childTnLst>
                                </p:cTn>
                              </p:par>
                              <p:par>
                                <p:cTn id="29" presetID="8" presetClass="entr" presetSubtype="32" fill="hold" grpId="0" nodeType="withEffect">
                                  <p:stCondLst>
                                    <p:cond delay="0"/>
                                  </p:stCondLst>
                                  <p:childTnLst>
                                    <p:set>
                                      <p:cBhvr>
                                        <p:cTn id="30" dur="1" fill="hold">
                                          <p:stCondLst>
                                            <p:cond delay="0"/>
                                          </p:stCondLst>
                                        </p:cTn>
                                        <p:tgtEl>
                                          <p:spTgt spid="4">
                                            <p:graphicEl>
                                              <a:dgm id="{C5168E37-C5F5-4C10-B692-A19E184C6623}"/>
                                            </p:graphicEl>
                                          </p:spTgt>
                                        </p:tgtEl>
                                        <p:attrNameLst>
                                          <p:attrName>style.visibility</p:attrName>
                                        </p:attrNameLst>
                                      </p:cBhvr>
                                      <p:to>
                                        <p:strVal val="visible"/>
                                      </p:to>
                                    </p:set>
                                    <p:animEffect transition="in" filter="diamond(out)">
                                      <p:cBhvr>
                                        <p:cTn id="31" dur="1000"/>
                                        <p:tgtEl>
                                          <p:spTgt spid="4">
                                            <p:graphicEl>
                                              <a:dgm id="{C5168E37-C5F5-4C10-B692-A19E184C6623}"/>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8" presetClass="entr" presetSubtype="32" fill="hold" grpId="0" nodeType="clickEffect">
                                  <p:stCondLst>
                                    <p:cond delay="0"/>
                                  </p:stCondLst>
                                  <p:childTnLst>
                                    <p:set>
                                      <p:cBhvr>
                                        <p:cTn id="35" dur="1" fill="hold">
                                          <p:stCondLst>
                                            <p:cond delay="0"/>
                                          </p:stCondLst>
                                        </p:cTn>
                                        <p:tgtEl>
                                          <p:spTgt spid="4">
                                            <p:graphicEl>
                                              <a:dgm id="{8E73C5E3-7899-4ECA-8617-9153A1FA7D88}"/>
                                            </p:graphicEl>
                                          </p:spTgt>
                                        </p:tgtEl>
                                        <p:attrNameLst>
                                          <p:attrName>style.visibility</p:attrName>
                                        </p:attrNameLst>
                                      </p:cBhvr>
                                      <p:to>
                                        <p:strVal val="visible"/>
                                      </p:to>
                                    </p:set>
                                    <p:animEffect transition="in" filter="diamond(out)">
                                      <p:cBhvr>
                                        <p:cTn id="36" dur="1000"/>
                                        <p:tgtEl>
                                          <p:spTgt spid="4">
                                            <p:graphicEl>
                                              <a:dgm id="{8E73C5E3-7899-4ECA-8617-9153A1FA7D88}"/>
                                            </p:graphicEl>
                                          </p:spTgt>
                                        </p:tgtEl>
                                      </p:cBhvr>
                                    </p:animEffect>
                                  </p:childTnLst>
                                </p:cTn>
                              </p:par>
                              <p:par>
                                <p:cTn id="37" presetID="8" presetClass="entr" presetSubtype="32" fill="hold" grpId="0" nodeType="withEffect">
                                  <p:stCondLst>
                                    <p:cond delay="0"/>
                                  </p:stCondLst>
                                  <p:childTnLst>
                                    <p:set>
                                      <p:cBhvr>
                                        <p:cTn id="38" dur="1" fill="hold">
                                          <p:stCondLst>
                                            <p:cond delay="0"/>
                                          </p:stCondLst>
                                        </p:cTn>
                                        <p:tgtEl>
                                          <p:spTgt spid="4">
                                            <p:graphicEl>
                                              <a:dgm id="{F822B695-8B69-4462-B6B6-B2D399293A18}"/>
                                            </p:graphicEl>
                                          </p:spTgt>
                                        </p:tgtEl>
                                        <p:attrNameLst>
                                          <p:attrName>style.visibility</p:attrName>
                                        </p:attrNameLst>
                                      </p:cBhvr>
                                      <p:to>
                                        <p:strVal val="visible"/>
                                      </p:to>
                                    </p:set>
                                    <p:animEffect transition="in" filter="diamond(out)">
                                      <p:cBhvr>
                                        <p:cTn id="39" dur="1000"/>
                                        <p:tgtEl>
                                          <p:spTgt spid="4">
                                            <p:graphicEl>
                                              <a:dgm id="{F822B695-8B69-4462-B6B6-B2D399293A18}"/>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8" presetClass="entr" presetSubtype="32" fill="hold" grpId="0" nodeType="clickEffect">
                                  <p:stCondLst>
                                    <p:cond delay="0"/>
                                  </p:stCondLst>
                                  <p:childTnLst>
                                    <p:set>
                                      <p:cBhvr>
                                        <p:cTn id="43" dur="1" fill="hold">
                                          <p:stCondLst>
                                            <p:cond delay="0"/>
                                          </p:stCondLst>
                                        </p:cTn>
                                        <p:tgtEl>
                                          <p:spTgt spid="4">
                                            <p:graphicEl>
                                              <a:dgm id="{46510E59-5089-40CB-9232-D6E2E0768ACA}"/>
                                            </p:graphicEl>
                                          </p:spTgt>
                                        </p:tgtEl>
                                        <p:attrNameLst>
                                          <p:attrName>style.visibility</p:attrName>
                                        </p:attrNameLst>
                                      </p:cBhvr>
                                      <p:to>
                                        <p:strVal val="visible"/>
                                      </p:to>
                                    </p:set>
                                    <p:animEffect transition="in" filter="diamond(out)">
                                      <p:cBhvr>
                                        <p:cTn id="44" dur="1000"/>
                                        <p:tgtEl>
                                          <p:spTgt spid="4">
                                            <p:graphicEl>
                                              <a:dgm id="{46510E59-5089-40CB-9232-D6E2E0768ACA}"/>
                                            </p:graphicEl>
                                          </p:spTgt>
                                        </p:tgtEl>
                                      </p:cBhvr>
                                    </p:animEffect>
                                  </p:childTnLst>
                                </p:cTn>
                              </p:par>
                              <p:par>
                                <p:cTn id="45" presetID="8" presetClass="entr" presetSubtype="32" fill="hold" grpId="0" nodeType="withEffect">
                                  <p:stCondLst>
                                    <p:cond delay="0"/>
                                  </p:stCondLst>
                                  <p:childTnLst>
                                    <p:set>
                                      <p:cBhvr>
                                        <p:cTn id="46" dur="1" fill="hold">
                                          <p:stCondLst>
                                            <p:cond delay="0"/>
                                          </p:stCondLst>
                                        </p:cTn>
                                        <p:tgtEl>
                                          <p:spTgt spid="4">
                                            <p:graphicEl>
                                              <a:dgm id="{17BB452A-51EB-482E-8397-00D243C1A612}"/>
                                            </p:graphicEl>
                                          </p:spTgt>
                                        </p:tgtEl>
                                        <p:attrNameLst>
                                          <p:attrName>style.visibility</p:attrName>
                                        </p:attrNameLst>
                                      </p:cBhvr>
                                      <p:to>
                                        <p:strVal val="visible"/>
                                      </p:to>
                                    </p:set>
                                    <p:animEffect transition="in" filter="diamond(out)">
                                      <p:cBhvr>
                                        <p:cTn id="47" dur="1000"/>
                                        <p:tgtEl>
                                          <p:spTgt spid="4">
                                            <p:graphicEl>
                                              <a:dgm id="{17BB452A-51EB-482E-8397-00D243C1A612}"/>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32" fill="hold" grpId="0" nodeType="clickEffect">
                                  <p:stCondLst>
                                    <p:cond delay="0"/>
                                  </p:stCondLst>
                                  <p:childTnLst>
                                    <p:set>
                                      <p:cBhvr>
                                        <p:cTn id="51" dur="1" fill="hold">
                                          <p:stCondLst>
                                            <p:cond delay="0"/>
                                          </p:stCondLst>
                                        </p:cTn>
                                        <p:tgtEl>
                                          <p:spTgt spid="4">
                                            <p:graphicEl>
                                              <a:dgm id="{DEBD4FF2-C636-4C52-B679-6AB1969AE389}"/>
                                            </p:graphicEl>
                                          </p:spTgt>
                                        </p:tgtEl>
                                        <p:attrNameLst>
                                          <p:attrName>style.visibility</p:attrName>
                                        </p:attrNameLst>
                                      </p:cBhvr>
                                      <p:to>
                                        <p:strVal val="visible"/>
                                      </p:to>
                                    </p:set>
                                    <p:animEffect transition="in" filter="diamond(out)">
                                      <p:cBhvr>
                                        <p:cTn id="52" dur="1000"/>
                                        <p:tgtEl>
                                          <p:spTgt spid="4">
                                            <p:graphicEl>
                                              <a:dgm id="{DEBD4FF2-C636-4C52-B679-6AB1969AE389}"/>
                                            </p:graphicEl>
                                          </p:spTgt>
                                        </p:tgtEl>
                                      </p:cBhvr>
                                    </p:animEffect>
                                  </p:childTnLst>
                                </p:cTn>
                              </p:par>
                              <p:par>
                                <p:cTn id="53" presetID="8" presetClass="entr" presetSubtype="32" fill="hold" grpId="0" nodeType="withEffect">
                                  <p:stCondLst>
                                    <p:cond delay="0"/>
                                  </p:stCondLst>
                                  <p:childTnLst>
                                    <p:set>
                                      <p:cBhvr>
                                        <p:cTn id="54" dur="1" fill="hold">
                                          <p:stCondLst>
                                            <p:cond delay="0"/>
                                          </p:stCondLst>
                                        </p:cTn>
                                        <p:tgtEl>
                                          <p:spTgt spid="4">
                                            <p:graphicEl>
                                              <a:dgm id="{C949E516-5AA6-4463-B202-B6D7170A3572}"/>
                                            </p:graphicEl>
                                          </p:spTgt>
                                        </p:tgtEl>
                                        <p:attrNameLst>
                                          <p:attrName>style.visibility</p:attrName>
                                        </p:attrNameLst>
                                      </p:cBhvr>
                                      <p:to>
                                        <p:strVal val="visible"/>
                                      </p:to>
                                    </p:set>
                                    <p:animEffect transition="in" filter="diamond(out)">
                                      <p:cBhvr>
                                        <p:cTn id="55" dur="1000"/>
                                        <p:tgtEl>
                                          <p:spTgt spid="4">
                                            <p:graphicEl>
                                              <a:dgm id="{C949E516-5AA6-4463-B202-B6D7170A3572}"/>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8" presetClass="entr" presetSubtype="32" fill="hold" grpId="0" nodeType="clickEffect">
                                  <p:stCondLst>
                                    <p:cond delay="0"/>
                                  </p:stCondLst>
                                  <p:childTnLst>
                                    <p:set>
                                      <p:cBhvr>
                                        <p:cTn id="59" dur="1" fill="hold">
                                          <p:stCondLst>
                                            <p:cond delay="0"/>
                                          </p:stCondLst>
                                        </p:cTn>
                                        <p:tgtEl>
                                          <p:spTgt spid="4">
                                            <p:graphicEl>
                                              <a:dgm id="{40D797BD-1C97-4E41-A95F-89B748E9CB3D}"/>
                                            </p:graphicEl>
                                          </p:spTgt>
                                        </p:tgtEl>
                                        <p:attrNameLst>
                                          <p:attrName>style.visibility</p:attrName>
                                        </p:attrNameLst>
                                      </p:cBhvr>
                                      <p:to>
                                        <p:strVal val="visible"/>
                                      </p:to>
                                    </p:set>
                                    <p:animEffect transition="in" filter="diamond(out)">
                                      <p:cBhvr>
                                        <p:cTn id="60" dur="1000"/>
                                        <p:tgtEl>
                                          <p:spTgt spid="4">
                                            <p:graphicEl>
                                              <a:dgm id="{40D797BD-1C97-4E41-A95F-89B748E9CB3D}"/>
                                            </p:graphicEl>
                                          </p:spTgt>
                                        </p:tgtEl>
                                      </p:cBhvr>
                                    </p:animEffect>
                                  </p:childTnLst>
                                </p:cTn>
                              </p:par>
                              <p:par>
                                <p:cTn id="61" presetID="8" presetClass="entr" presetSubtype="32" fill="hold" grpId="0" nodeType="withEffect">
                                  <p:stCondLst>
                                    <p:cond delay="0"/>
                                  </p:stCondLst>
                                  <p:childTnLst>
                                    <p:set>
                                      <p:cBhvr>
                                        <p:cTn id="62" dur="1" fill="hold">
                                          <p:stCondLst>
                                            <p:cond delay="0"/>
                                          </p:stCondLst>
                                        </p:cTn>
                                        <p:tgtEl>
                                          <p:spTgt spid="4">
                                            <p:graphicEl>
                                              <a:dgm id="{C23BE8E7-64C2-4E2C-BD95-74273F6C63FF}"/>
                                            </p:graphicEl>
                                          </p:spTgt>
                                        </p:tgtEl>
                                        <p:attrNameLst>
                                          <p:attrName>style.visibility</p:attrName>
                                        </p:attrNameLst>
                                      </p:cBhvr>
                                      <p:to>
                                        <p:strVal val="visible"/>
                                      </p:to>
                                    </p:set>
                                    <p:animEffect transition="in" filter="diamond(out)">
                                      <p:cBhvr>
                                        <p:cTn id="63" dur="1000"/>
                                        <p:tgtEl>
                                          <p:spTgt spid="4">
                                            <p:graphicEl>
                                              <a:dgm id="{C23BE8E7-64C2-4E2C-BD95-74273F6C63FF}"/>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8" presetClass="entr" presetSubtype="32" fill="hold" grpId="0" nodeType="clickEffect">
                                  <p:stCondLst>
                                    <p:cond delay="0"/>
                                  </p:stCondLst>
                                  <p:childTnLst>
                                    <p:set>
                                      <p:cBhvr>
                                        <p:cTn id="67" dur="1" fill="hold">
                                          <p:stCondLst>
                                            <p:cond delay="0"/>
                                          </p:stCondLst>
                                        </p:cTn>
                                        <p:tgtEl>
                                          <p:spTgt spid="4">
                                            <p:graphicEl>
                                              <a:dgm id="{BC92CECC-2F79-4DB1-AD8B-35046B9CBB7D}"/>
                                            </p:graphicEl>
                                          </p:spTgt>
                                        </p:tgtEl>
                                        <p:attrNameLst>
                                          <p:attrName>style.visibility</p:attrName>
                                        </p:attrNameLst>
                                      </p:cBhvr>
                                      <p:to>
                                        <p:strVal val="visible"/>
                                      </p:to>
                                    </p:set>
                                    <p:animEffect transition="in" filter="diamond(out)">
                                      <p:cBhvr>
                                        <p:cTn id="68" dur="1000"/>
                                        <p:tgtEl>
                                          <p:spTgt spid="4">
                                            <p:graphicEl>
                                              <a:dgm id="{BC92CECC-2F79-4DB1-AD8B-35046B9CBB7D}"/>
                                            </p:graphicEl>
                                          </p:spTgt>
                                        </p:tgtEl>
                                      </p:cBhvr>
                                    </p:animEffect>
                                  </p:childTnLst>
                                </p:cTn>
                              </p:par>
                              <p:par>
                                <p:cTn id="69" presetID="8" presetClass="entr" presetSubtype="32" fill="hold" grpId="0" nodeType="withEffect">
                                  <p:stCondLst>
                                    <p:cond delay="0"/>
                                  </p:stCondLst>
                                  <p:childTnLst>
                                    <p:set>
                                      <p:cBhvr>
                                        <p:cTn id="70" dur="1" fill="hold">
                                          <p:stCondLst>
                                            <p:cond delay="0"/>
                                          </p:stCondLst>
                                        </p:cTn>
                                        <p:tgtEl>
                                          <p:spTgt spid="4">
                                            <p:graphicEl>
                                              <a:dgm id="{3CE2C2A2-B9EE-4AE1-B237-8CF9C0FE77A2}"/>
                                            </p:graphicEl>
                                          </p:spTgt>
                                        </p:tgtEl>
                                        <p:attrNameLst>
                                          <p:attrName>style.visibility</p:attrName>
                                        </p:attrNameLst>
                                      </p:cBhvr>
                                      <p:to>
                                        <p:strVal val="visible"/>
                                      </p:to>
                                    </p:set>
                                    <p:animEffect transition="in" filter="diamond(out)">
                                      <p:cBhvr>
                                        <p:cTn id="71" dur="1000"/>
                                        <p:tgtEl>
                                          <p:spTgt spid="4">
                                            <p:graphicEl>
                                              <a:dgm id="{3CE2C2A2-B9EE-4AE1-B237-8CF9C0FE77A2}"/>
                                            </p:graphicEl>
                                          </p:spTgt>
                                        </p:tgtEl>
                                      </p:cBhvr>
                                    </p:animEffect>
                                  </p:childTnLst>
                                </p:cTn>
                              </p:par>
                            </p:childTnLst>
                          </p:cTn>
                        </p:par>
                      </p:childTnLst>
                    </p:cTn>
                  </p:par>
                  <p:par>
                    <p:cTn id="72" fill="hold">
                      <p:stCondLst>
                        <p:cond delay="indefinite"/>
                      </p:stCondLst>
                      <p:childTnLst>
                        <p:par>
                          <p:cTn id="73" fill="hold">
                            <p:stCondLst>
                              <p:cond delay="0"/>
                            </p:stCondLst>
                            <p:childTnLst>
                              <p:par>
                                <p:cTn id="74" presetID="8" presetClass="entr" presetSubtype="32" fill="hold" grpId="0" nodeType="clickEffect">
                                  <p:stCondLst>
                                    <p:cond delay="0"/>
                                  </p:stCondLst>
                                  <p:childTnLst>
                                    <p:set>
                                      <p:cBhvr>
                                        <p:cTn id="75" dur="1" fill="hold">
                                          <p:stCondLst>
                                            <p:cond delay="0"/>
                                          </p:stCondLst>
                                        </p:cTn>
                                        <p:tgtEl>
                                          <p:spTgt spid="4">
                                            <p:graphicEl>
                                              <a:dgm id="{9F57A16B-5747-4664-8F36-B8673311331B}"/>
                                            </p:graphicEl>
                                          </p:spTgt>
                                        </p:tgtEl>
                                        <p:attrNameLst>
                                          <p:attrName>style.visibility</p:attrName>
                                        </p:attrNameLst>
                                      </p:cBhvr>
                                      <p:to>
                                        <p:strVal val="visible"/>
                                      </p:to>
                                    </p:set>
                                    <p:animEffect transition="in" filter="diamond(out)">
                                      <p:cBhvr>
                                        <p:cTn id="76" dur="1000"/>
                                        <p:tgtEl>
                                          <p:spTgt spid="4">
                                            <p:graphicEl>
                                              <a:dgm id="{9F57A16B-5747-4664-8F36-B8673311331B}"/>
                                            </p:graphicEl>
                                          </p:spTgt>
                                        </p:tgtEl>
                                      </p:cBhvr>
                                    </p:animEffect>
                                  </p:childTnLst>
                                </p:cTn>
                              </p:par>
                              <p:par>
                                <p:cTn id="77" presetID="8" presetClass="entr" presetSubtype="32" fill="hold" grpId="0" nodeType="withEffect">
                                  <p:stCondLst>
                                    <p:cond delay="0"/>
                                  </p:stCondLst>
                                  <p:childTnLst>
                                    <p:set>
                                      <p:cBhvr>
                                        <p:cTn id="78" dur="1" fill="hold">
                                          <p:stCondLst>
                                            <p:cond delay="0"/>
                                          </p:stCondLst>
                                        </p:cTn>
                                        <p:tgtEl>
                                          <p:spTgt spid="4">
                                            <p:graphicEl>
                                              <a:dgm id="{B39DA989-D837-42FF-95DC-BB1646DB7486}"/>
                                            </p:graphicEl>
                                          </p:spTgt>
                                        </p:tgtEl>
                                        <p:attrNameLst>
                                          <p:attrName>style.visibility</p:attrName>
                                        </p:attrNameLst>
                                      </p:cBhvr>
                                      <p:to>
                                        <p:strVal val="visible"/>
                                      </p:to>
                                    </p:set>
                                    <p:animEffect transition="in" filter="diamond(out)">
                                      <p:cBhvr>
                                        <p:cTn id="79" dur="1000"/>
                                        <p:tgtEl>
                                          <p:spTgt spid="4">
                                            <p:graphicEl>
                                              <a:dgm id="{B39DA989-D837-42FF-95DC-BB1646DB7486}"/>
                                            </p:graphicEl>
                                          </p:spTgt>
                                        </p:tgtEl>
                                      </p:cBhvr>
                                    </p:animEffect>
                                  </p:childTnLst>
                                </p:cTn>
                              </p:par>
                            </p:childTnLst>
                          </p:cTn>
                        </p:par>
                      </p:childTnLst>
                    </p:cTn>
                  </p:par>
                  <p:par>
                    <p:cTn id="80" fill="hold">
                      <p:stCondLst>
                        <p:cond delay="indefinite"/>
                      </p:stCondLst>
                      <p:childTnLst>
                        <p:par>
                          <p:cTn id="81" fill="hold">
                            <p:stCondLst>
                              <p:cond delay="0"/>
                            </p:stCondLst>
                            <p:childTnLst>
                              <p:par>
                                <p:cTn id="82" presetID="8" presetClass="entr" presetSubtype="32" fill="hold" grpId="0" nodeType="clickEffect">
                                  <p:stCondLst>
                                    <p:cond delay="0"/>
                                  </p:stCondLst>
                                  <p:childTnLst>
                                    <p:set>
                                      <p:cBhvr>
                                        <p:cTn id="83" dur="1" fill="hold">
                                          <p:stCondLst>
                                            <p:cond delay="0"/>
                                          </p:stCondLst>
                                        </p:cTn>
                                        <p:tgtEl>
                                          <p:spTgt spid="4">
                                            <p:graphicEl>
                                              <a:dgm id="{51FB0C3D-E74F-4BAA-A176-74C3514CB89C}"/>
                                            </p:graphicEl>
                                          </p:spTgt>
                                        </p:tgtEl>
                                        <p:attrNameLst>
                                          <p:attrName>style.visibility</p:attrName>
                                        </p:attrNameLst>
                                      </p:cBhvr>
                                      <p:to>
                                        <p:strVal val="visible"/>
                                      </p:to>
                                    </p:set>
                                    <p:animEffect transition="in" filter="diamond(out)">
                                      <p:cBhvr>
                                        <p:cTn id="84" dur="1000"/>
                                        <p:tgtEl>
                                          <p:spTgt spid="4">
                                            <p:graphicEl>
                                              <a:dgm id="{51FB0C3D-E74F-4BAA-A176-74C3514CB89C}"/>
                                            </p:graphicEl>
                                          </p:spTgt>
                                        </p:tgtEl>
                                      </p:cBhvr>
                                    </p:animEffect>
                                  </p:childTnLst>
                                </p:cTn>
                              </p:par>
                              <p:par>
                                <p:cTn id="85" presetID="8" presetClass="entr" presetSubtype="32" fill="hold" grpId="0" nodeType="withEffect">
                                  <p:stCondLst>
                                    <p:cond delay="0"/>
                                  </p:stCondLst>
                                  <p:childTnLst>
                                    <p:set>
                                      <p:cBhvr>
                                        <p:cTn id="86" dur="1" fill="hold">
                                          <p:stCondLst>
                                            <p:cond delay="0"/>
                                          </p:stCondLst>
                                        </p:cTn>
                                        <p:tgtEl>
                                          <p:spTgt spid="4">
                                            <p:graphicEl>
                                              <a:dgm id="{6ACE300A-D137-42D9-8384-578274F1B3D5}"/>
                                            </p:graphicEl>
                                          </p:spTgt>
                                        </p:tgtEl>
                                        <p:attrNameLst>
                                          <p:attrName>style.visibility</p:attrName>
                                        </p:attrNameLst>
                                      </p:cBhvr>
                                      <p:to>
                                        <p:strVal val="visible"/>
                                      </p:to>
                                    </p:set>
                                    <p:animEffect transition="in" filter="diamond(out)">
                                      <p:cBhvr>
                                        <p:cTn id="87" dur="1000"/>
                                        <p:tgtEl>
                                          <p:spTgt spid="4">
                                            <p:graphicEl>
                                              <a:dgm id="{6ACE300A-D137-42D9-8384-578274F1B3D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188640"/>
            <a:ext cx="8229600" cy="1143000"/>
          </a:xfrm>
        </p:spPr>
        <p:txBody>
          <a:bodyPr/>
          <a:lstStyle/>
          <a:p>
            <a:r>
              <a:rPr lang="tr-TR" dirty="0" smtClean="0">
                <a:solidFill>
                  <a:schemeClr val="accent2"/>
                </a:solidFill>
              </a:rPr>
              <a:t>Uygun Olmayan Maliyet Örnekleri</a:t>
            </a:r>
            <a:endParaRPr lang="tr-TR" dirty="0">
              <a:solidFill>
                <a:schemeClr val="accent2"/>
              </a:solidFill>
            </a:endParaRPr>
          </a:p>
        </p:txBody>
      </p:sp>
      <p:sp>
        <p:nvSpPr>
          <p:cNvPr id="3" name="2 İçerik Yer Tutucusu"/>
          <p:cNvSpPr>
            <a:spLocks noGrp="1"/>
          </p:cNvSpPr>
          <p:nvPr>
            <p:ph idx="1"/>
          </p:nvPr>
        </p:nvSpPr>
        <p:spPr>
          <a:xfrm>
            <a:off x="1259632" y="1052736"/>
            <a:ext cx="7632848" cy="4968552"/>
          </a:xfrm>
        </p:spPr>
        <p:txBody>
          <a:bodyPr/>
          <a:lstStyle/>
          <a:p>
            <a:r>
              <a:rPr lang="tr-TR" sz="2400" dirty="0" smtClean="0"/>
              <a:t>Salt sözleşmeye, teminatlara ve ödemelere ilişkin her türlü </a:t>
            </a:r>
            <a:r>
              <a:rPr lang="tr-TR" sz="2400" u="sng" dirty="0" smtClean="0"/>
              <a:t>vergi</a:t>
            </a:r>
            <a:r>
              <a:rPr lang="tr-TR" sz="2400" dirty="0" smtClean="0"/>
              <a:t>,</a:t>
            </a:r>
            <a:r>
              <a:rPr lang="tr-TR" sz="2400" u="sng" dirty="0" smtClean="0"/>
              <a:t>resim</a:t>
            </a:r>
            <a:r>
              <a:rPr lang="tr-TR" sz="2400" dirty="0" smtClean="0"/>
              <a:t>,</a:t>
            </a:r>
            <a:r>
              <a:rPr lang="tr-TR" sz="2400" u="sng" dirty="0" smtClean="0"/>
              <a:t>harç</a:t>
            </a:r>
            <a:r>
              <a:rPr lang="tr-TR" sz="2400" dirty="0" smtClean="0"/>
              <a:t> ve </a:t>
            </a:r>
            <a:r>
              <a:rPr lang="tr-TR" sz="2400" u="sng" dirty="0" smtClean="0"/>
              <a:t>sair giderler</a:t>
            </a:r>
            <a:r>
              <a:rPr lang="tr-TR" sz="2400" dirty="0" smtClean="0"/>
              <a:t>.</a:t>
            </a:r>
          </a:p>
          <a:p>
            <a:r>
              <a:rPr lang="tr-TR" sz="2400" dirty="0" smtClean="0"/>
              <a:t>Döviz kuru zararları</a:t>
            </a:r>
          </a:p>
          <a:p>
            <a:r>
              <a:rPr lang="tr-TR" sz="2400" dirty="0" smtClean="0"/>
              <a:t>2.El Ekipman alımı - Arsa  ya da Bina alımı</a:t>
            </a:r>
          </a:p>
          <a:p>
            <a:r>
              <a:rPr lang="tr-TR" sz="2400" dirty="0" smtClean="0"/>
              <a:t>Cezalar, mali cezalar ve mahkeme giderleri ile istimlak bedelleri</a:t>
            </a:r>
          </a:p>
          <a:p>
            <a:r>
              <a:rPr lang="tr-TR" sz="2400" dirty="0" smtClean="0"/>
              <a:t>Borçlar ve gelecekteki muhtemel kayıplar için karşılıklar</a:t>
            </a:r>
          </a:p>
          <a:p>
            <a:r>
              <a:rPr lang="tr-TR" sz="2400" dirty="0" smtClean="0"/>
              <a:t>Faiz borcu</a:t>
            </a:r>
          </a:p>
          <a:p>
            <a:r>
              <a:rPr lang="tr-TR" sz="2400" dirty="0" smtClean="0"/>
              <a:t>Ayni katkılar</a:t>
            </a:r>
          </a:p>
          <a:p>
            <a:r>
              <a:rPr lang="tr-TR" sz="2400" dirty="0" smtClean="0"/>
              <a:t>Proje kapsamında yararlanıcının ve görev alan kişilerin kusur ve ihmalleri sebebi ile doğacak olan her türlü ceza,gecikme zammı,faiz ve sair giderler</a:t>
            </a:r>
            <a:endParaRPr lang="tr-TR"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solidFill>
              </a:rPr>
              <a:t>Proje Koordinatörü ve Diğer Hususlar</a:t>
            </a:r>
            <a:endParaRPr lang="tr-TR" dirty="0">
              <a:solidFill>
                <a:schemeClr val="accent2"/>
              </a:solidFill>
            </a:endParaRPr>
          </a:p>
        </p:txBody>
      </p:sp>
      <p:sp>
        <p:nvSpPr>
          <p:cNvPr id="3" name="İçerik Yer Tutucusu 2"/>
          <p:cNvSpPr>
            <a:spLocks noGrp="1"/>
          </p:cNvSpPr>
          <p:nvPr>
            <p:ph idx="1"/>
          </p:nvPr>
        </p:nvSpPr>
        <p:spPr>
          <a:xfrm>
            <a:off x="971600" y="1600200"/>
            <a:ext cx="8064896" cy="4525963"/>
          </a:xfrm>
        </p:spPr>
        <p:txBody>
          <a:bodyPr/>
          <a:lstStyle/>
          <a:p>
            <a:r>
              <a:rPr lang="tr-TR" sz="2000" dirty="0" smtClean="0"/>
              <a:t>Bütçede varsa görevlendirme yazısı gerekmektedir.</a:t>
            </a:r>
          </a:p>
          <a:p>
            <a:r>
              <a:rPr lang="tr-TR" sz="2000" dirty="0" smtClean="0"/>
              <a:t>Bütçede yoksa sadece CV yeterlidir ve değiştirilebilir.(bildirim mektubu)</a:t>
            </a:r>
          </a:p>
          <a:p>
            <a:r>
              <a:rPr lang="tr-TR" sz="2000" dirty="0" smtClean="0"/>
              <a:t>Kamu kurumları dahil herkesin Özel hesap açması ve tüm işlemlerini bu hesaptan yürütmesi gerekmektedir.</a:t>
            </a:r>
          </a:p>
          <a:p>
            <a:r>
              <a:rPr lang="tr-TR" sz="2000" dirty="0"/>
              <a:t>Kamu görevlilerinin maaşı eş-finansman olarak kabul edilmez.</a:t>
            </a:r>
          </a:p>
          <a:p>
            <a:r>
              <a:rPr lang="tr-TR" sz="2000" dirty="0"/>
              <a:t>Eş-finansman banka hesabında görülmelidir. Nakit olarak yatırılabilir. (dernekler vb. )</a:t>
            </a:r>
          </a:p>
          <a:p>
            <a:r>
              <a:rPr lang="tr-TR" sz="2000" dirty="0"/>
              <a:t>Özellerde İşe giriş belgesi, hizmet akdi belgesi, çalışanın maaşının proje hesabından ödendiğine dair dekont, Stopaj, SGK primi ödemeleri(ödendi belgesinde açık isim yazmalıdır, 3 kişi, 5 kişi yazılmamalıdır.)</a:t>
            </a:r>
          </a:p>
          <a:p>
            <a:r>
              <a:rPr lang="tr-TR" sz="2000" dirty="0"/>
              <a:t>Koordinatör maaşı </a:t>
            </a:r>
            <a:r>
              <a:rPr lang="tr-TR" sz="2000" i="1" u="sng" dirty="0"/>
              <a:t>projenin bitiş tarihine kadar </a:t>
            </a:r>
            <a:r>
              <a:rPr lang="tr-TR" sz="2000" dirty="0"/>
              <a:t>ödenecektir</a:t>
            </a:r>
            <a:r>
              <a:rPr lang="tr-TR" sz="2000" dirty="0" smtClean="0"/>
              <a:t>!</a:t>
            </a:r>
          </a:p>
        </p:txBody>
      </p:sp>
    </p:spTree>
    <p:extLst>
      <p:ext uri="{BB962C8B-B14F-4D97-AF65-F5344CB8AC3E}">
        <p14:creationId xmlns:p14="http://schemas.microsoft.com/office/powerpoint/2010/main" val="2911080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chemeClr val="accent2"/>
                </a:solidFill>
              </a:rPr>
              <a:t>İ.K.</a:t>
            </a:r>
            <a:endParaRPr lang="tr-TR" dirty="0">
              <a:solidFill>
                <a:schemeClr val="accent2"/>
              </a:solidFill>
            </a:endParaRPr>
          </a:p>
        </p:txBody>
      </p:sp>
      <p:sp>
        <p:nvSpPr>
          <p:cNvPr id="3" name="İçerik Yer Tutucusu 2"/>
          <p:cNvSpPr>
            <a:spLocks noGrp="1"/>
          </p:cNvSpPr>
          <p:nvPr>
            <p:ph idx="1"/>
          </p:nvPr>
        </p:nvSpPr>
        <p:spPr>
          <a:xfrm>
            <a:off x="755576" y="1124744"/>
            <a:ext cx="8388424" cy="4824536"/>
          </a:xfrm>
        </p:spPr>
        <p:txBody>
          <a:bodyPr/>
          <a:lstStyle/>
          <a:p>
            <a:r>
              <a:rPr lang="tr-TR" sz="2000" dirty="0" smtClean="0"/>
              <a:t> </a:t>
            </a:r>
          </a:p>
          <a:p>
            <a:r>
              <a:rPr lang="tr-TR" sz="2000" dirty="0" smtClean="0"/>
              <a:t>Kamu görevlileri kendi harcırah kanunlarına göre harcırah alabilirler. Özel kurumlar Kalkınma Ajansının sunduğu harcırah bedellerine göre hareket edeceklerdir. </a:t>
            </a:r>
            <a:r>
              <a:rPr lang="tr-TR" sz="1400" dirty="0" smtClean="0"/>
              <a:t>[ </a:t>
            </a:r>
            <a:r>
              <a:rPr lang="tr-TR" sz="1400" i="1" dirty="0"/>
              <a:t>Yolculuk ve gündelik giderleri (Gündelik giderleri, Maliye Bakanlığının her yıl için belirlediği “harcırah kanunu uyarınca verilecek gündelik ve tazminat tutarlarını gösterir cetvel” de yer alan memur ve hizmetliler başlığı altında, “aylık/kadro derecesi 1-4 olanlar” için öngörülen tutarın 2(iki) katını aşmayacak şekilde belirlenmelidir) </a:t>
            </a:r>
            <a:r>
              <a:rPr lang="tr-TR" sz="1400" i="1" dirty="0" smtClean="0"/>
              <a:t> ]</a:t>
            </a:r>
          </a:p>
          <a:p>
            <a:r>
              <a:rPr lang="tr-TR" sz="1400" i="1" dirty="0" smtClean="0">
                <a:latin typeface="Times New Roman"/>
                <a:ea typeface="Times New Roman"/>
              </a:rPr>
              <a:t>HARCIRAH ALIMINDA İSTENECEK BELGELER</a:t>
            </a:r>
          </a:p>
          <a:p>
            <a:r>
              <a:rPr lang="tr-TR" sz="1400" i="1" dirty="0" smtClean="0">
                <a:latin typeface="Times New Roman"/>
                <a:ea typeface="Times New Roman"/>
              </a:rPr>
              <a:t>Görevlendirme yazısı</a:t>
            </a:r>
          </a:p>
          <a:p>
            <a:r>
              <a:rPr lang="tr-TR" sz="1400" i="1" dirty="0" smtClean="0">
                <a:latin typeface="Times New Roman"/>
                <a:ea typeface="Times New Roman"/>
              </a:rPr>
              <a:t>BAKKA </a:t>
            </a:r>
            <a:r>
              <a:rPr lang="tr-TR" sz="1400" i="1" dirty="0" err="1" smtClean="0">
                <a:latin typeface="Times New Roman"/>
                <a:ea typeface="Times New Roman"/>
              </a:rPr>
              <a:t>Standard</a:t>
            </a:r>
            <a:r>
              <a:rPr lang="tr-TR" sz="1400" i="1" dirty="0" smtClean="0">
                <a:latin typeface="Times New Roman"/>
                <a:ea typeface="Times New Roman"/>
              </a:rPr>
              <a:t> harcırah tablosu ya da kendi kurumunun harcırah tablosu</a:t>
            </a:r>
          </a:p>
          <a:p>
            <a:r>
              <a:rPr lang="tr-TR" sz="1400" i="1" dirty="0" smtClean="0">
                <a:latin typeface="Times New Roman"/>
                <a:ea typeface="Times New Roman"/>
              </a:rPr>
              <a:t>Gerçekleştirme belgeleri(Uçak, otobüs biniş kartları, biletler, yakıt faturaları, araç giderleri )</a:t>
            </a:r>
            <a:endParaRPr lang="tr-TR" sz="1400" i="1" dirty="0">
              <a:latin typeface="Times New Roman"/>
              <a:ea typeface="Times New Roman"/>
            </a:endParaRPr>
          </a:p>
          <a:p>
            <a:r>
              <a:rPr lang="tr-TR" sz="2000" dirty="0" smtClean="0"/>
              <a:t>İ.K. da bu şekilde harcanamayacak maliyetler belirlenip diğer bütçe kalemlerine aktarılabilir. Bu konuda İzleme Uzmanına danışılmalıdır.</a:t>
            </a:r>
          </a:p>
          <a:p>
            <a:r>
              <a:rPr lang="tr-TR" sz="2000" dirty="0"/>
              <a:t>İ.K. Da üniversite öğretim üyelerinin harcırahları başka bir kaleme aktarılarak  hizmet alımı yöntemiyle yapılabilir.(</a:t>
            </a:r>
            <a:r>
              <a:rPr lang="tr-TR" sz="2000" dirty="0" err="1"/>
              <a:t>yapılabirse</a:t>
            </a:r>
            <a:r>
              <a:rPr lang="tr-TR" sz="2000" dirty="0"/>
              <a:t>) </a:t>
            </a:r>
            <a:r>
              <a:rPr lang="tr-TR" sz="2000" dirty="0">
                <a:solidFill>
                  <a:srgbClr val="FF0000"/>
                </a:solidFill>
              </a:rPr>
              <a:t>İZLEME UZMANINA DANIŞILMALI ! </a:t>
            </a:r>
          </a:p>
          <a:p>
            <a:endParaRPr lang="tr-TR" sz="2000" dirty="0" smtClean="0"/>
          </a:p>
          <a:p>
            <a:endParaRPr lang="tr-TR" sz="2000" dirty="0"/>
          </a:p>
        </p:txBody>
      </p:sp>
    </p:spTree>
    <p:extLst>
      <p:ext uri="{BB962C8B-B14F-4D97-AF65-F5344CB8AC3E}">
        <p14:creationId xmlns:p14="http://schemas.microsoft.com/office/powerpoint/2010/main" val="10698827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Diğer Maliyetler</a:t>
            </a:r>
            <a:endParaRPr lang="tr-TR" dirty="0"/>
          </a:p>
        </p:txBody>
      </p:sp>
      <p:sp>
        <p:nvSpPr>
          <p:cNvPr id="3" name="İçerik Yer Tutucusu 2"/>
          <p:cNvSpPr>
            <a:spLocks noGrp="1"/>
          </p:cNvSpPr>
          <p:nvPr>
            <p:ph idx="1"/>
          </p:nvPr>
        </p:nvSpPr>
        <p:spPr>
          <a:xfrm>
            <a:off x="827584" y="1556793"/>
            <a:ext cx="8316416" cy="4464496"/>
          </a:xfrm>
        </p:spPr>
        <p:txBody>
          <a:bodyPr/>
          <a:lstStyle/>
          <a:p>
            <a:r>
              <a:rPr lang="tr-TR" sz="2800" dirty="0" smtClean="0"/>
              <a:t>Eğer gerçekten ayrı bir yerde proje ofisi kurulmuşsa yerel ofis maliyetleri uygun hale gelir. Ayrı elektrik-su-ısınma giderleri gösterilmelidir.</a:t>
            </a:r>
          </a:p>
          <a:p>
            <a:r>
              <a:rPr lang="tr-TR" sz="2800" dirty="0" smtClean="0"/>
              <a:t>Sadece sarf malzemeleri alımı İdari Maliyetler kısmından karşılanabilir.</a:t>
            </a:r>
          </a:p>
          <a:p>
            <a:r>
              <a:rPr lang="tr-TR" sz="2800" dirty="0" smtClean="0"/>
              <a:t>Makine-ekipman 3 yıl boyunca bölgede kalmalıdır.</a:t>
            </a:r>
          </a:p>
          <a:p>
            <a:r>
              <a:rPr lang="tr-TR" sz="2800" dirty="0" smtClean="0"/>
              <a:t>Sözleşme ve ekleri 5 yıl saklanmalıdır.</a:t>
            </a:r>
          </a:p>
          <a:p>
            <a:r>
              <a:rPr lang="tr-TR" sz="2800" dirty="0" smtClean="0"/>
              <a:t>Demirbaş sorumluluğu satın alan kuruma aittir BAKKA kontrol yetkisine sahiptir.</a:t>
            </a:r>
            <a:endParaRPr lang="tr-TR" sz="2800" dirty="0"/>
          </a:p>
        </p:txBody>
      </p:sp>
    </p:spTree>
    <p:extLst>
      <p:ext uri="{BB962C8B-B14F-4D97-AF65-F5344CB8AC3E}">
        <p14:creationId xmlns:p14="http://schemas.microsoft.com/office/powerpoint/2010/main" val="28407218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60648"/>
            <a:ext cx="8229600" cy="1143000"/>
          </a:xfrm>
        </p:spPr>
        <p:txBody>
          <a:bodyPr/>
          <a:lstStyle/>
          <a:p>
            <a:r>
              <a:rPr lang="tr-TR" sz="4000" dirty="0" smtClean="0">
                <a:solidFill>
                  <a:schemeClr val="accent2"/>
                </a:solidFill>
              </a:rPr>
              <a:t>Proje Dokümantasyon ve Muhasebesi – Mali Dokümantasyon</a:t>
            </a:r>
            <a:endParaRPr lang="tr-TR" sz="4000" dirty="0">
              <a:solidFill>
                <a:schemeClr val="accent2"/>
              </a:solidFill>
            </a:endParaRPr>
          </a:p>
        </p:txBody>
      </p:sp>
      <p:sp>
        <p:nvSpPr>
          <p:cNvPr id="3" name="2 İçerik Yer Tutucusu"/>
          <p:cNvSpPr>
            <a:spLocks noGrp="1"/>
          </p:cNvSpPr>
          <p:nvPr>
            <p:ph idx="1"/>
          </p:nvPr>
        </p:nvSpPr>
        <p:spPr>
          <a:xfrm>
            <a:off x="1187624" y="1412776"/>
            <a:ext cx="7776864" cy="1080120"/>
          </a:xfrm>
        </p:spPr>
        <p:txBody>
          <a:bodyPr/>
          <a:lstStyle/>
          <a:p>
            <a:r>
              <a:rPr lang="tr-TR" sz="1800" dirty="0" smtClean="0"/>
              <a:t>Aşağıdaki tablo, elinizde bulundurmanız ve bir denetim esnasında sunmanız gereken ana destekleyici dokümanları özetlemektedir.</a:t>
            </a:r>
          </a:p>
          <a:p>
            <a:endParaRPr lang="tr-TR" dirty="0"/>
          </a:p>
        </p:txBody>
      </p:sp>
      <p:graphicFrame>
        <p:nvGraphicFramePr>
          <p:cNvPr id="4" name="3 Tablo"/>
          <p:cNvGraphicFramePr>
            <a:graphicFrameLocks noGrp="1"/>
          </p:cNvGraphicFramePr>
          <p:nvPr>
            <p:extLst>
              <p:ext uri="{D42A27DB-BD31-4B8C-83A1-F6EECF244321}">
                <p14:modId xmlns:p14="http://schemas.microsoft.com/office/powerpoint/2010/main" val="963681353"/>
              </p:ext>
            </p:extLst>
          </p:nvPr>
        </p:nvGraphicFramePr>
        <p:xfrm>
          <a:off x="1043608" y="1988840"/>
          <a:ext cx="8100392" cy="4347835"/>
        </p:xfrm>
        <a:graphic>
          <a:graphicData uri="http://schemas.openxmlformats.org/drawingml/2006/table">
            <a:tbl>
              <a:tblPr/>
              <a:tblGrid>
                <a:gridCol w="1770870"/>
                <a:gridCol w="6329522"/>
              </a:tblGrid>
              <a:tr h="275380">
                <a:tc>
                  <a:txBody>
                    <a:bodyPr/>
                    <a:lstStyle/>
                    <a:p>
                      <a:pPr algn="l">
                        <a:lnSpc>
                          <a:spcPct val="120000"/>
                        </a:lnSpc>
                        <a:spcBef>
                          <a:spcPts val="300"/>
                        </a:spcBef>
                        <a:spcAft>
                          <a:spcPts val="300"/>
                        </a:spcAft>
                        <a:tabLst>
                          <a:tab pos="228600" algn="l"/>
                          <a:tab pos="449580" algn="l"/>
                        </a:tabLst>
                      </a:pPr>
                      <a:r>
                        <a:rPr lang="tr-TR" sz="900" b="1" i="1" dirty="0">
                          <a:latin typeface="Times New Roman"/>
                          <a:ea typeface="Times New Roman"/>
                        </a:rPr>
                        <a:t>Harcamalar </a:t>
                      </a:r>
                      <a:endParaRPr lang="tr-TR" sz="900" dirty="0">
                        <a:latin typeface="Times New Roman"/>
                        <a:ea typeface="Times New Roman"/>
                      </a:endParaRPr>
                    </a:p>
                  </a:txBody>
                  <a:tcPr marL="50298" marR="502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20000"/>
                        </a:lnSpc>
                        <a:spcBef>
                          <a:spcPts val="300"/>
                        </a:spcBef>
                        <a:spcAft>
                          <a:spcPts val="300"/>
                        </a:spcAft>
                        <a:tabLst>
                          <a:tab pos="228600" algn="l"/>
                          <a:tab pos="449580" algn="l"/>
                        </a:tabLst>
                      </a:pPr>
                      <a:r>
                        <a:rPr lang="tr-TR" sz="900" b="1" i="1" dirty="0">
                          <a:latin typeface="Times New Roman"/>
                          <a:ea typeface="Times New Roman"/>
                        </a:rPr>
                        <a:t>Dokümanlar</a:t>
                      </a:r>
                      <a:endParaRPr lang="tr-TR" sz="900" dirty="0">
                        <a:latin typeface="Times New Roman"/>
                        <a:ea typeface="Times New Roman"/>
                      </a:endParaRPr>
                    </a:p>
                  </a:txBody>
                  <a:tcPr marL="50298" marR="502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5485">
                <a:tc>
                  <a:txBody>
                    <a:bodyPr/>
                    <a:lstStyle/>
                    <a:p>
                      <a:pPr>
                        <a:lnSpc>
                          <a:spcPct val="120000"/>
                        </a:lnSpc>
                        <a:spcBef>
                          <a:spcPts val="300"/>
                        </a:spcBef>
                        <a:spcAft>
                          <a:spcPts val="300"/>
                        </a:spcAft>
                      </a:pPr>
                      <a:r>
                        <a:rPr lang="tr-TR" sz="1600" b="1" dirty="0">
                          <a:latin typeface="Times New Roman"/>
                          <a:ea typeface="Times New Roman"/>
                        </a:rPr>
                        <a:t>Tüm harcamalar</a:t>
                      </a:r>
                      <a:endParaRPr lang="tr-TR" sz="1600" dirty="0">
                        <a:latin typeface="Times New Roman"/>
                        <a:ea typeface="Times New Roman"/>
                      </a:endParaRPr>
                    </a:p>
                  </a:txBody>
                  <a:tcPr marL="50298" marR="502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lnSpc>
                          <a:spcPct val="120000"/>
                        </a:lnSpc>
                        <a:spcBef>
                          <a:spcPts val="300"/>
                        </a:spcBef>
                        <a:spcAft>
                          <a:spcPts val="300"/>
                        </a:spcAft>
                        <a:buFont typeface="+mj-lt"/>
                        <a:buNone/>
                        <a:tabLst>
                          <a:tab pos="228600" algn="l"/>
                          <a:tab pos="160020" algn="l"/>
                        </a:tabLst>
                      </a:pPr>
                      <a:r>
                        <a:rPr lang="tr-TR" sz="1400" dirty="0">
                          <a:latin typeface="Times New Roman"/>
                          <a:ea typeface="Times New Roman"/>
                        </a:rPr>
                        <a:t>Fatura ve makbuz gibi </a:t>
                      </a:r>
                      <a:r>
                        <a:rPr lang="tr-TR" sz="1400" b="1" u="sng" dirty="0">
                          <a:latin typeface="Times New Roman"/>
                          <a:ea typeface="Times New Roman"/>
                        </a:rPr>
                        <a:t>satın alma</a:t>
                      </a:r>
                      <a:r>
                        <a:rPr lang="tr-TR" sz="1400" dirty="0">
                          <a:latin typeface="Times New Roman"/>
                          <a:ea typeface="Times New Roman"/>
                        </a:rPr>
                        <a:t> belgeleri</a:t>
                      </a:r>
                    </a:p>
                    <a:p>
                      <a:pPr marL="342900" lvl="0" indent="-342900" algn="just">
                        <a:lnSpc>
                          <a:spcPct val="120000"/>
                        </a:lnSpc>
                        <a:spcBef>
                          <a:spcPts val="300"/>
                        </a:spcBef>
                        <a:spcAft>
                          <a:spcPts val="300"/>
                        </a:spcAft>
                        <a:buFont typeface="+mj-lt"/>
                        <a:buNone/>
                        <a:tabLst>
                          <a:tab pos="228600" algn="l"/>
                          <a:tab pos="160020" algn="l"/>
                        </a:tabLst>
                      </a:pPr>
                      <a:r>
                        <a:rPr lang="tr-TR" sz="1400" dirty="0">
                          <a:latin typeface="Times New Roman"/>
                          <a:ea typeface="Times New Roman"/>
                        </a:rPr>
                        <a:t>Banka hesap özeti, borç makbuzu, taşeron ödemeleri gibi </a:t>
                      </a:r>
                      <a:r>
                        <a:rPr lang="tr-TR" sz="1400" b="1" u="sng" dirty="0">
                          <a:latin typeface="Times New Roman"/>
                          <a:ea typeface="Times New Roman"/>
                        </a:rPr>
                        <a:t>ödeme</a:t>
                      </a:r>
                      <a:r>
                        <a:rPr lang="tr-TR" sz="1400" dirty="0">
                          <a:latin typeface="Times New Roman"/>
                          <a:ea typeface="Times New Roman"/>
                        </a:rPr>
                        <a:t> belgeleri</a:t>
                      </a:r>
                    </a:p>
                    <a:p>
                      <a:pPr marL="342900" lvl="0" indent="-342900" algn="just">
                        <a:lnSpc>
                          <a:spcPct val="120000"/>
                        </a:lnSpc>
                        <a:spcBef>
                          <a:spcPts val="300"/>
                        </a:spcBef>
                        <a:spcAft>
                          <a:spcPts val="300"/>
                        </a:spcAft>
                        <a:buFont typeface="+mj-lt"/>
                        <a:buNone/>
                        <a:tabLst>
                          <a:tab pos="228600" algn="l"/>
                          <a:tab pos="160020" algn="l"/>
                        </a:tabLst>
                      </a:pPr>
                      <a:r>
                        <a:rPr lang="tr-TR" sz="1400" dirty="0">
                          <a:latin typeface="Times New Roman"/>
                          <a:ea typeface="Times New Roman"/>
                        </a:rPr>
                        <a:t>Onaylanmış raporlar, seminer, konferans ve eğitim katılım belgeleri (ilgili belgeler ve </a:t>
                      </a:r>
                      <a:r>
                        <a:rPr lang="tr-TR" sz="1400" dirty="0" smtClean="0">
                          <a:latin typeface="Times New Roman"/>
                          <a:ea typeface="Times New Roman"/>
                        </a:rPr>
                        <a:t>elde</a:t>
                      </a:r>
                      <a:r>
                        <a:rPr lang="tr-TR" sz="1400" baseline="0" dirty="0" smtClean="0">
                          <a:latin typeface="Times New Roman"/>
                          <a:ea typeface="Times New Roman"/>
                        </a:rPr>
                        <a:t> </a:t>
                      </a:r>
                      <a:r>
                        <a:rPr lang="tr-TR" sz="1400" dirty="0" smtClean="0">
                          <a:latin typeface="Times New Roman"/>
                          <a:ea typeface="Times New Roman"/>
                        </a:rPr>
                        <a:t>edilen </a:t>
                      </a:r>
                      <a:r>
                        <a:rPr lang="tr-TR" sz="1400" dirty="0">
                          <a:latin typeface="Times New Roman"/>
                          <a:ea typeface="Times New Roman"/>
                        </a:rPr>
                        <a:t>malzemeler, katılımcı listeleri ile sertifikalar dahil olmak üzere) gibi </a:t>
                      </a:r>
                      <a:r>
                        <a:rPr lang="tr-TR" sz="1400" b="1" u="sng" dirty="0">
                          <a:latin typeface="Times New Roman"/>
                          <a:ea typeface="Times New Roman"/>
                        </a:rPr>
                        <a:t>hizmetlerin gerçekleştiğine dair belgeler</a:t>
                      </a:r>
                      <a:endParaRPr lang="tr-TR" sz="1400" dirty="0">
                        <a:latin typeface="Times New Roman"/>
                        <a:ea typeface="Times New Roman"/>
                      </a:endParaRPr>
                    </a:p>
                    <a:p>
                      <a:pPr marL="342900" lvl="0" indent="-342900" algn="just">
                        <a:lnSpc>
                          <a:spcPct val="120000"/>
                        </a:lnSpc>
                        <a:spcBef>
                          <a:spcPts val="300"/>
                        </a:spcBef>
                        <a:spcAft>
                          <a:spcPts val="300"/>
                        </a:spcAft>
                        <a:buFont typeface="+mj-lt"/>
                        <a:buNone/>
                        <a:tabLst>
                          <a:tab pos="160020" algn="l"/>
                        </a:tabLst>
                      </a:pPr>
                      <a:r>
                        <a:rPr lang="tr-TR" sz="1400" dirty="0">
                          <a:latin typeface="Times New Roman"/>
                          <a:ea typeface="Times New Roman"/>
                        </a:rPr>
                        <a:t>Hesap defterleri, alt hesaplar ve bordro hesapları, demirbaş kayıtları ve ilgili diğer muhasebe bilgileri gibi yararlanıcının muhasebe kayıtları (bilgisayar ya da elle tutulmuş)</a:t>
                      </a:r>
                    </a:p>
                  </a:txBody>
                  <a:tcPr marL="50298" marR="502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5599">
                <a:tc>
                  <a:txBody>
                    <a:bodyPr/>
                    <a:lstStyle/>
                    <a:p>
                      <a:pPr>
                        <a:lnSpc>
                          <a:spcPct val="120000"/>
                        </a:lnSpc>
                        <a:spcBef>
                          <a:spcPts val="300"/>
                        </a:spcBef>
                        <a:spcAft>
                          <a:spcPts val="300"/>
                        </a:spcAft>
                      </a:pPr>
                      <a:r>
                        <a:rPr lang="tr-TR" sz="1200" b="1" dirty="0">
                          <a:latin typeface="Times New Roman"/>
                          <a:ea typeface="Times New Roman"/>
                        </a:rPr>
                        <a:t>Taşeronlardan temin edilen mal, hizmet ya da yapım işleri</a:t>
                      </a:r>
                      <a:endParaRPr lang="tr-TR" sz="1200" dirty="0">
                        <a:latin typeface="Arial"/>
                        <a:ea typeface="Times New Roman"/>
                      </a:endParaRPr>
                    </a:p>
                  </a:txBody>
                  <a:tcPr marL="50298" marR="502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300"/>
                        </a:spcBef>
                        <a:spcAft>
                          <a:spcPts val="300"/>
                        </a:spcAft>
                        <a:tabLst>
                          <a:tab pos="228600" algn="l"/>
                          <a:tab pos="449580" algn="l"/>
                        </a:tabLst>
                      </a:pPr>
                      <a:r>
                        <a:rPr lang="tr-TR" sz="1400" dirty="0">
                          <a:latin typeface="Times New Roman"/>
                          <a:ea typeface="Times New Roman"/>
                        </a:rPr>
                        <a:t>İhale belgeleri, ihaleye katılanların teklifleri ve değerlendirme raporu gibi satın alma usullerine ilişkin belgeler</a:t>
                      </a:r>
                    </a:p>
                    <a:p>
                      <a:pPr algn="just">
                        <a:lnSpc>
                          <a:spcPct val="120000"/>
                        </a:lnSpc>
                        <a:spcBef>
                          <a:spcPts val="300"/>
                        </a:spcBef>
                        <a:spcAft>
                          <a:spcPts val="300"/>
                        </a:spcAft>
                        <a:tabLst>
                          <a:tab pos="228600" algn="l"/>
                          <a:tab pos="449580" algn="l"/>
                        </a:tabLst>
                      </a:pPr>
                      <a:r>
                        <a:rPr lang="tr-TR" sz="1400" dirty="0">
                          <a:latin typeface="Times New Roman"/>
                          <a:ea typeface="Times New Roman"/>
                        </a:rPr>
                        <a:t>Sözleşme ve sipariş formları gibi taahhüt belgeleri</a:t>
                      </a:r>
                    </a:p>
                    <a:p>
                      <a:pPr algn="just">
                        <a:lnSpc>
                          <a:spcPct val="120000"/>
                        </a:lnSpc>
                        <a:spcBef>
                          <a:spcPts val="300"/>
                        </a:spcBef>
                        <a:spcAft>
                          <a:spcPts val="300"/>
                        </a:spcAft>
                        <a:tabLst>
                          <a:tab pos="228600" algn="l"/>
                          <a:tab pos="449580" algn="l"/>
                        </a:tabLst>
                      </a:pPr>
                      <a:r>
                        <a:rPr lang="tr-TR" sz="1400" dirty="0">
                          <a:latin typeface="Times New Roman"/>
                          <a:ea typeface="Times New Roman"/>
                        </a:rPr>
                        <a:t>Tedarikçiden tesellüm makbuzları gibi mal alımlarına ait belge</a:t>
                      </a:r>
                    </a:p>
                    <a:p>
                      <a:pPr algn="just">
                        <a:lnSpc>
                          <a:spcPct val="120000"/>
                        </a:lnSpc>
                        <a:spcBef>
                          <a:spcPts val="300"/>
                        </a:spcBef>
                        <a:spcAft>
                          <a:spcPts val="300"/>
                        </a:spcAft>
                        <a:tabLst>
                          <a:tab pos="228600" algn="l"/>
                          <a:tab pos="449580" algn="l"/>
                        </a:tabLst>
                      </a:pPr>
                      <a:r>
                        <a:rPr lang="tr-TR" sz="1400" dirty="0">
                          <a:latin typeface="Times New Roman"/>
                          <a:ea typeface="Times New Roman"/>
                        </a:rPr>
                        <a:t>Kabul belgeleri gibi yapım işlerinin tamamlandığına dair belgeler</a:t>
                      </a:r>
                    </a:p>
                  </a:txBody>
                  <a:tcPr marL="50298" marR="502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59632" y="1600201"/>
            <a:ext cx="7704856" cy="4133055"/>
          </a:xfrm>
        </p:spPr>
        <p:txBody>
          <a:bodyPr/>
          <a:lstStyle/>
          <a:p>
            <a:r>
              <a:rPr lang="tr-TR" sz="2400" dirty="0" smtClean="0">
                <a:solidFill>
                  <a:srgbClr val="00B050"/>
                </a:solidFill>
              </a:rPr>
              <a:t>Faaliyetlerin Uygulandığına,</a:t>
            </a:r>
          </a:p>
          <a:p>
            <a:r>
              <a:rPr lang="tr-TR" sz="2400" dirty="0" smtClean="0">
                <a:solidFill>
                  <a:srgbClr val="00B050"/>
                </a:solidFill>
              </a:rPr>
              <a:t>Hizmet ve Çıktıların alındığına</a:t>
            </a:r>
          </a:p>
          <a:p>
            <a:pPr>
              <a:buNone/>
            </a:pPr>
            <a:r>
              <a:rPr lang="tr-TR" sz="2400" dirty="0" smtClean="0"/>
              <a:t>dair belgelerdir.</a:t>
            </a:r>
          </a:p>
          <a:p>
            <a:pPr>
              <a:buFont typeface="Wingdings" pitchFamily="2" charset="2"/>
              <a:buChar char="Ø"/>
            </a:pPr>
            <a:r>
              <a:rPr lang="tr-TR" sz="2400" dirty="0" smtClean="0"/>
              <a:t>Raporlar</a:t>
            </a:r>
          </a:p>
          <a:p>
            <a:pPr>
              <a:buFont typeface="Wingdings" pitchFamily="2" charset="2"/>
              <a:buChar char="Ø"/>
            </a:pPr>
            <a:r>
              <a:rPr lang="tr-TR" sz="2400" dirty="0" smtClean="0"/>
              <a:t>Katılımcı Listeleri</a:t>
            </a:r>
          </a:p>
          <a:p>
            <a:pPr>
              <a:buFont typeface="Wingdings" pitchFamily="2" charset="2"/>
              <a:buChar char="Ø"/>
            </a:pPr>
            <a:r>
              <a:rPr lang="tr-TR" sz="2400" dirty="0" smtClean="0"/>
              <a:t>Geri Bildirim Formları (Ek 3)(Eğitim Katılımcı Listesi)</a:t>
            </a:r>
          </a:p>
          <a:p>
            <a:pPr>
              <a:buFont typeface="Wingdings" pitchFamily="2" charset="2"/>
              <a:buChar char="Ø"/>
            </a:pPr>
            <a:r>
              <a:rPr lang="tr-TR" sz="2400" dirty="0" smtClean="0"/>
              <a:t>Zaman Çizelgeleri (Ek 5.1)</a:t>
            </a:r>
          </a:p>
          <a:p>
            <a:pPr>
              <a:buFont typeface="Wingdings" pitchFamily="2" charset="2"/>
              <a:buChar char="Ø"/>
            </a:pPr>
            <a:r>
              <a:rPr lang="tr-TR" sz="2400" dirty="0" smtClean="0"/>
              <a:t>Faaliyet Raporları</a:t>
            </a:r>
          </a:p>
          <a:p>
            <a:pPr>
              <a:buNone/>
            </a:pPr>
            <a:r>
              <a:rPr lang="tr-TR" sz="2400" dirty="0" smtClean="0"/>
              <a:t>v.b..</a:t>
            </a:r>
          </a:p>
          <a:p>
            <a:pPr>
              <a:buNone/>
            </a:pPr>
            <a:endParaRPr lang="tr-TR" dirty="0"/>
          </a:p>
        </p:txBody>
      </p:sp>
      <p:sp>
        <p:nvSpPr>
          <p:cNvPr id="4" name="1 Başlık"/>
          <p:cNvSpPr>
            <a:spLocks noGrp="1"/>
          </p:cNvSpPr>
          <p:nvPr>
            <p:ph type="title"/>
          </p:nvPr>
        </p:nvSpPr>
        <p:spPr>
          <a:xfrm>
            <a:off x="914400" y="188640"/>
            <a:ext cx="8229600" cy="1143000"/>
          </a:xfrm>
        </p:spPr>
        <p:txBody>
          <a:bodyPr/>
          <a:lstStyle/>
          <a:p>
            <a:r>
              <a:rPr lang="tr-TR" sz="4000" dirty="0" smtClean="0">
                <a:solidFill>
                  <a:schemeClr val="accent2"/>
                </a:solidFill>
              </a:rPr>
              <a:t>Proje Dokümantasyon ve Muhasebesi – Teknik Dokümantasyon</a:t>
            </a:r>
            <a:endParaRPr lang="tr-TR" sz="4000" dirty="0">
              <a:solidFill>
                <a:schemeClr val="accent2"/>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2"/>
                </a:solidFill>
              </a:rPr>
              <a:t>Raporlama Yükümlülükleri</a:t>
            </a:r>
            <a:endParaRPr lang="tr-TR" dirty="0">
              <a:solidFill>
                <a:schemeClr val="accent2"/>
              </a:solidFill>
            </a:endParaRPr>
          </a:p>
        </p:txBody>
      </p:sp>
      <p:sp>
        <p:nvSpPr>
          <p:cNvPr id="3" name="2 İçerik Yer Tutucusu"/>
          <p:cNvSpPr>
            <a:spLocks noGrp="1"/>
          </p:cNvSpPr>
          <p:nvPr>
            <p:ph idx="1"/>
          </p:nvPr>
        </p:nvSpPr>
        <p:spPr>
          <a:xfrm>
            <a:off x="1169257" y="1196752"/>
            <a:ext cx="7956376" cy="3960440"/>
          </a:xfrm>
        </p:spPr>
        <p:txBody>
          <a:bodyPr/>
          <a:lstStyle/>
          <a:p>
            <a:pPr marL="342900" lvl="1" indent="-342900">
              <a:buFont typeface="Wingdings" pitchFamily="2" charset="2"/>
              <a:buChar char="Ø"/>
            </a:pPr>
            <a:r>
              <a:rPr lang="tr-TR" dirty="0" smtClean="0"/>
              <a:t>Yararlanıcı Beyan Raporları</a:t>
            </a:r>
          </a:p>
          <a:p>
            <a:pPr marL="342900" lvl="1" indent="-342900">
              <a:buFont typeface="Wingdings" pitchFamily="2" charset="2"/>
              <a:buChar char="Ø"/>
            </a:pPr>
            <a:r>
              <a:rPr lang="tr-TR" dirty="0" smtClean="0"/>
              <a:t>Ara Rapor ( Mali ve Teknik) – Raporlama döneminin bitimini müteakip 7 Gün içerisinde</a:t>
            </a:r>
          </a:p>
          <a:p>
            <a:pPr marL="742950" lvl="2" indent="-342900">
              <a:buFont typeface="Wingdings" pitchFamily="2" charset="2"/>
              <a:buChar char="Ø"/>
            </a:pPr>
            <a:r>
              <a:rPr lang="tr-TR" dirty="0" smtClean="0">
                <a:solidFill>
                  <a:srgbClr val="0070C0"/>
                </a:solidFill>
              </a:rPr>
              <a:t>Ödemeye esas teşkil eder</a:t>
            </a:r>
          </a:p>
          <a:p>
            <a:pPr marL="342900" lvl="1" indent="-342900">
              <a:buFont typeface="Wingdings" pitchFamily="2" charset="2"/>
              <a:buChar char="Ø"/>
            </a:pPr>
            <a:r>
              <a:rPr lang="tr-TR" dirty="0" smtClean="0"/>
              <a:t>Nihai Rapor (Mali ve Teknik) – </a:t>
            </a:r>
            <a:r>
              <a:rPr lang="tr-TR" dirty="0"/>
              <a:t>P</a:t>
            </a:r>
            <a:r>
              <a:rPr lang="tr-TR" dirty="0" smtClean="0"/>
              <a:t>roje bitimini müteakip 30 Gün sonra</a:t>
            </a:r>
          </a:p>
          <a:p>
            <a:pPr marL="742950" lvl="2" indent="-342900">
              <a:buFont typeface="Wingdings" pitchFamily="2" charset="2"/>
              <a:buChar char="Ø"/>
            </a:pPr>
            <a:r>
              <a:rPr lang="tr-TR" dirty="0" smtClean="0">
                <a:solidFill>
                  <a:srgbClr val="0070C0"/>
                </a:solidFill>
              </a:rPr>
              <a:t>Ödemeye esas teşkil eder</a:t>
            </a:r>
            <a:endParaRPr lang="tr-TR" dirty="0" smtClean="0"/>
          </a:p>
          <a:p>
            <a:pPr marL="342900" lvl="1" indent="-342900">
              <a:buFont typeface="Wingdings" pitchFamily="2" charset="2"/>
              <a:buChar char="Ø"/>
            </a:pPr>
            <a:r>
              <a:rPr lang="tr-TR" dirty="0" smtClean="0"/>
              <a:t> Denetim Raporu (Destek miktarının 200.000 TL </a:t>
            </a:r>
            <a:r>
              <a:rPr lang="tr-TR" dirty="0" err="1" smtClean="0"/>
              <a:t>yi</a:t>
            </a:r>
            <a:r>
              <a:rPr lang="tr-TR" dirty="0" smtClean="0"/>
              <a:t> geçtiği projeler için)</a:t>
            </a:r>
          </a:p>
          <a:p>
            <a:pPr marL="342900" lvl="1" indent="-342900">
              <a:buFont typeface="Wingdings" pitchFamily="2" charset="2"/>
              <a:buChar char="Ø"/>
            </a:pPr>
            <a:r>
              <a:rPr lang="tr-TR" dirty="0" smtClean="0"/>
              <a:t>Proje Sonrası Değerlendirme Raporu (3 ay sonra)</a:t>
            </a:r>
            <a:endParaRPr lang="tr-TR" dirty="0"/>
          </a:p>
        </p:txBody>
      </p:sp>
    </p:spTree>
    <p:extLst>
      <p:ext uri="{BB962C8B-B14F-4D97-AF65-F5344CB8AC3E}">
        <p14:creationId xmlns:p14="http://schemas.microsoft.com/office/powerpoint/2010/main" val="164684605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850" name="Object 2"/>
          <p:cNvGraphicFramePr>
            <a:graphicFrameLocks noChangeAspect="1"/>
          </p:cNvGraphicFramePr>
          <p:nvPr>
            <p:extLst>
              <p:ext uri="{D42A27DB-BD31-4B8C-83A1-F6EECF244321}">
                <p14:modId xmlns:p14="http://schemas.microsoft.com/office/powerpoint/2010/main" val="1480336996"/>
              </p:ext>
            </p:extLst>
          </p:nvPr>
        </p:nvGraphicFramePr>
        <p:xfrm>
          <a:off x="1187450" y="949325"/>
          <a:ext cx="7945438" cy="4679950"/>
        </p:xfrm>
        <a:graphic>
          <a:graphicData uri="http://schemas.openxmlformats.org/presentationml/2006/ole">
            <mc:AlternateContent xmlns:mc="http://schemas.openxmlformats.org/markup-compatibility/2006">
              <mc:Choice xmlns:v="urn:schemas-microsoft-com:vml" Requires="v">
                <p:oleObj spid="_x0000_s79903" name="Document" r:id="rId4" imgW="9379727" imgH="5516952" progId="Word.Document.8">
                  <p:embed/>
                </p:oleObj>
              </mc:Choice>
              <mc:Fallback>
                <p:oleObj name="Document" r:id="rId4" imgW="9379727" imgH="5516952" progId="Word.Document.8">
                  <p:embed/>
                  <p:pic>
                    <p:nvPicPr>
                      <p:cNvPr id="0" name=""/>
                      <p:cNvPicPr>
                        <a:picLocks noChangeAspect="1" noChangeArrowheads="1"/>
                      </p:cNvPicPr>
                      <p:nvPr/>
                    </p:nvPicPr>
                    <p:blipFill>
                      <a:blip r:embed="rId5"/>
                      <a:srcRect/>
                      <a:stretch>
                        <a:fillRect/>
                      </a:stretch>
                    </p:blipFill>
                    <p:spPr bwMode="auto">
                      <a:xfrm>
                        <a:off x="1187450" y="949325"/>
                        <a:ext cx="7945438" cy="4679950"/>
                      </a:xfrm>
                      <a:prstGeom prst="rect">
                        <a:avLst/>
                      </a:prstGeom>
                      <a:noFill/>
                      <a:ln>
                        <a:noFill/>
                      </a:ln>
                      <a:effectLst/>
                    </p:spPr>
                  </p:pic>
                </p:oleObj>
              </mc:Fallback>
            </mc:AlternateContent>
          </a:graphicData>
        </a:graphic>
      </p:graphicFrame>
      <p:sp>
        <p:nvSpPr>
          <p:cNvPr id="5" name="1 Başlık"/>
          <p:cNvSpPr>
            <a:spLocks noGrp="1"/>
          </p:cNvSpPr>
          <p:nvPr>
            <p:ph type="title"/>
          </p:nvPr>
        </p:nvSpPr>
        <p:spPr>
          <a:xfrm>
            <a:off x="539552" y="0"/>
            <a:ext cx="8352928" cy="908720"/>
          </a:xfrm>
        </p:spPr>
        <p:txBody>
          <a:bodyPr/>
          <a:lstStyle/>
          <a:p>
            <a:r>
              <a:rPr lang="tr-TR" dirty="0" smtClean="0">
                <a:solidFill>
                  <a:schemeClr val="accent2"/>
                </a:solidFill>
              </a:rPr>
              <a:t>Raporlama Yükümlülükleri</a:t>
            </a:r>
            <a:endParaRPr lang="tr-TR" dirty="0">
              <a:solidFill>
                <a:schemeClr val="accent2"/>
              </a:solidFill>
            </a:endParaRPr>
          </a:p>
        </p:txBody>
      </p:sp>
      <p:sp>
        <p:nvSpPr>
          <p:cNvPr id="7" name="6 Dikdörtgen">
            <a:hlinkClick r:id="rId6" action="ppaction://hlinkfile"/>
          </p:cNvPr>
          <p:cNvSpPr/>
          <p:nvPr/>
        </p:nvSpPr>
        <p:spPr>
          <a:xfrm>
            <a:off x="2339752" y="1844824"/>
            <a:ext cx="648072" cy="28803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Dikdörtgen">
            <a:hlinkClick r:id="rId7" action="ppaction://hlinkfile"/>
          </p:cNvPr>
          <p:cNvSpPr/>
          <p:nvPr/>
        </p:nvSpPr>
        <p:spPr>
          <a:xfrm>
            <a:off x="2339752" y="2634367"/>
            <a:ext cx="648072" cy="28803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Dikdörtgen">
            <a:hlinkClick r:id="rId8" action="ppaction://hlinkfile"/>
          </p:cNvPr>
          <p:cNvSpPr/>
          <p:nvPr/>
        </p:nvSpPr>
        <p:spPr>
          <a:xfrm>
            <a:off x="2339752" y="3862615"/>
            <a:ext cx="648072" cy="28803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Dikdörtgen">
            <a:hlinkClick r:id="rId9" action="ppaction://hlinkfile"/>
          </p:cNvPr>
          <p:cNvSpPr/>
          <p:nvPr/>
        </p:nvSpPr>
        <p:spPr>
          <a:xfrm>
            <a:off x="2339752" y="5017989"/>
            <a:ext cx="648072" cy="28803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Dikey Kaydırma 1"/>
          <p:cNvSpPr/>
          <p:nvPr/>
        </p:nvSpPr>
        <p:spPr>
          <a:xfrm>
            <a:off x="2594272" y="1916832"/>
            <a:ext cx="180020" cy="144016"/>
          </a:xfrm>
          <a:prstGeom prst="verticalScroll">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Dikey Kaydırma 10"/>
          <p:cNvSpPr/>
          <p:nvPr/>
        </p:nvSpPr>
        <p:spPr>
          <a:xfrm>
            <a:off x="2594272" y="2706375"/>
            <a:ext cx="180020" cy="144016"/>
          </a:xfrm>
          <a:prstGeom prst="verticalScroll">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Dikey Kaydırma 11"/>
          <p:cNvSpPr/>
          <p:nvPr/>
        </p:nvSpPr>
        <p:spPr>
          <a:xfrm>
            <a:off x="2573778" y="5110742"/>
            <a:ext cx="180020" cy="144016"/>
          </a:xfrm>
          <a:prstGeom prst="verticalScroll">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Dikey Kaydırma 12"/>
          <p:cNvSpPr/>
          <p:nvPr/>
        </p:nvSpPr>
        <p:spPr>
          <a:xfrm>
            <a:off x="2584849" y="3930431"/>
            <a:ext cx="168949" cy="152400"/>
          </a:xfrm>
          <a:prstGeom prst="verticalScroll">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96810744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60648"/>
            <a:ext cx="8229600" cy="1143000"/>
          </a:xfrm>
        </p:spPr>
        <p:txBody>
          <a:bodyPr/>
          <a:lstStyle/>
          <a:p>
            <a:r>
              <a:rPr lang="tr-TR" dirty="0" smtClean="0">
                <a:solidFill>
                  <a:schemeClr val="accent2"/>
                </a:solidFill>
              </a:rPr>
              <a:t>Muhasebe Yükümlülükleri</a:t>
            </a:r>
            <a:endParaRPr lang="tr-TR" dirty="0">
              <a:solidFill>
                <a:schemeClr val="accent2"/>
              </a:solidFill>
            </a:endParaRPr>
          </a:p>
        </p:txBody>
      </p:sp>
      <p:sp>
        <p:nvSpPr>
          <p:cNvPr id="3" name="2 İçerik Yer Tutucusu"/>
          <p:cNvSpPr>
            <a:spLocks noGrp="1"/>
          </p:cNvSpPr>
          <p:nvPr>
            <p:ph idx="1"/>
          </p:nvPr>
        </p:nvSpPr>
        <p:spPr>
          <a:xfrm>
            <a:off x="1187624" y="1124744"/>
            <a:ext cx="7704856" cy="4752528"/>
          </a:xfrm>
        </p:spPr>
        <p:txBody>
          <a:bodyPr/>
          <a:lstStyle/>
          <a:p>
            <a:pPr algn="just" eaLnBrk="1" hangingPunct="1">
              <a:defRPr/>
            </a:pPr>
            <a:r>
              <a:rPr lang="tr-TR" sz="2400" dirty="0" smtClean="0"/>
              <a:t>Çift girişli defter sistemi kullanılmalıdır.</a:t>
            </a:r>
          </a:p>
          <a:p>
            <a:pPr algn="just" eaLnBrk="1" hangingPunct="1">
              <a:defRPr/>
            </a:pPr>
            <a:r>
              <a:rPr lang="tr-TR" sz="2400" dirty="0" smtClean="0"/>
              <a:t>Harcamalar kolaylıkla tanımlanabilir ve doğrulanabilir olmalı, mümkünse proje için ayrı hesaplar kullanılmalıdır.</a:t>
            </a:r>
          </a:p>
          <a:p>
            <a:pPr algn="just" eaLnBrk="1" hangingPunct="1">
              <a:defRPr/>
            </a:pPr>
            <a:r>
              <a:rPr lang="tr-TR" sz="2400" dirty="0" smtClean="0"/>
              <a:t>Hesaplar, alınan avans üzerinden elde edilen faiz gelirlerini göstermelidir.</a:t>
            </a:r>
          </a:p>
          <a:p>
            <a:pPr algn="just" eaLnBrk="1" hangingPunct="1">
              <a:defRPr/>
            </a:pPr>
            <a:r>
              <a:rPr lang="tr-TR" sz="2400" dirty="0" smtClean="0"/>
              <a:t>Mali rapor, yararlanıcının ve ortaklarının muhasebe ve defter tutma sistemleri, muhasebe kayıtları ile uyumlu olmalıdır</a:t>
            </a:r>
          </a:p>
          <a:p>
            <a:pPr algn="just" eaLnBrk="1" hangingPunct="1">
              <a:defRPr/>
            </a:pPr>
            <a:r>
              <a:rPr lang="tr-TR" sz="2400" dirty="0" smtClean="0"/>
              <a:t>Alınan mali destek, gelir olarak kaydedilebilir veya </a:t>
            </a:r>
            <a:r>
              <a:rPr lang="tr-TR" sz="2400" dirty="0" err="1"/>
              <a:t>ö</a:t>
            </a:r>
            <a:r>
              <a:rPr lang="tr-TR" sz="2400" dirty="0" err="1" smtClean="0"/>
              <a:t>zkaynak</a:t>
            </a:r>
            <a:r>
              <a:rPr lang="tr-TR" sz="2400" dirty="0" smtClean="0"/>
              <a:t> yöntemi ile özel fon olarak kaydedilebilir.  Ancak, bu durumda,  satın alınan demirbaşın mali destek oranına tekabül eden kısmı amortismana tabi tutulmaz </a:t>
            </a:r>
          </a:p>
          <a:p>
            <a:pPr>
              <a:buNone/>
            </a:pPr>
            <a:endParaRPr lang="tr-T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59632" y="1268760"/>
            <a:ext cx="7427168" cy="4536505"/>
          </a:xfrm>
        </p:spPr>
        <p:txBody>
          <a:bodyPr/>
          <a:lstStyle/>
          <a:p>
            <a:pPr>
              <a:buFont typeface="Wingdings" pitchFamily="2" charset="2"/>
              <a:buChar char="Ø"/>
            </a:pPr>
            <a:r>
              <a:rPr lang="tr-TR" sz="2400" b="1" u="sng" dirty="0" smtClean="0"/>
              <a:t>İzleme Amacı: </a:t>
            </a:r>
            <a:r>
              <a:rPr lang="tr-TR" sz="2400" dirty="0" smtClean="0"/>
              <a:t>Desteklerin belirtilen amaçlar doğrultusunda kullanıldığını doğrulamak.</a:t>
            </a:r>
          </a:p>
          <a:p>
            <a:pPr>
              <a:buFont typeface="Wingdings" pitchFamily="2" charset="2"/>
              <a:buChar char="Ø"/>
            </a:pPr>
            <a:r>
              <a:rPr lang="tr-TR" sz="2400" b="1" u="sng" dirty="0" smtClean="0"/>
              <a:t>Ayrıca;</a:t>
            </a:r>
          </a:p>
          <a:p>
            <a:pPr lvl="1">
              <a:buFont typeface="Wingdings" pitchFamily="2" charset="2"/>
              <a:buChar char="Ø"/>
            </a:pPr>
            <a:r>
              <a:rPr lang="tr-TR" sz="2000" dirty="0" smtClean="0"/>
              <a:t>Kurallara Uygunluk</a:t>
            </a:r>
          </a:p>
          <a:p>
            <a:pPr lvl="1">
              <a:buFont typeface="Wingdings" pitchFamily="2" charset="2"/>
              <a:buChar char="Ø"/>
            </a:pPr>
            <a:r>
              <a:rPr lang="tr-TR" sz="2000" dirty="0" smtClean="0"/>
              <a:t>Süreç içerisinde yaşanılan sorunlar</a:t>
            </a:r>
          </a:p>
          <a:p>
            <a:pPr lvl="1">
              <a:buFont typeface="Wingdings" pitchFamily="2" charset="2"/>
              <a:buChar char="Ø"/>
            </a:pPr>
            <a:r>
              <a:rPr lang="tr-TR" sz="2000" dirty="0" smtClean="0"/>
              <a:t>Yararlanıcının ihtiyaçları</a:t>
            </a:r>
            <a:endParaRPr lang="tr-TR" sz="2400" dirty="0" smtClean="0"/>
          </a:p>
          <a:p>
            <a:pPr>
              <a:buFont typeface="Wingdings" pitchFamily="2" charset="2"/>
              <a:buChar char="Ø"/>
            </a:pPr>
            <a:r>
              <a:rPr lang="tr-TR" sz="2400" b="1" u="sng" dirty="0" smtClean="0"/>
              <a:t>İzleme Ziyaretleri</a:t>
            </a:r>
          </a:p>
          <a:p>
            <a:pPr lvl="1">
              <a:buFont typeface="Wingdings" pitchFamily="2" charset="2"/>
              <a:buChar char="Ø"/>
            </a:pPr>
            <a:r>
              <a:rPr lang="tr-TR" sz="2000" dirty="0" smtClean="0"/>
              <a:t>İlk İzleme Ziyareti</a:t>
            </a:r>
          </a:p>
          <a:p>
            <a:pPr lvl="1">
              <a:buFont typeface="Wingdings" pitchFamily="2" charset="2"/>
              <a:buChar char="Ø"/>
            </a:pPr>
            <a:r>
              <a:rPr lang="tr-TR" sz="2000" dirty="0" smtClean="0"/>
              <a:t>Düzenli İzleme Ziyaretleri</a:t>
            </a:r>
          </a:p>
          <a:p>
            <a:pPr lvl="1">
              <a:buFont typeface="Wingdings" pitchFamily="2" charset="2"/>
              <a:buChar char="Ø"/>
            </a:pPr>
            <a:r>
              <a:rPr lang="tr-TR" sz="2000" dirty="0" smtClean="0"/>
              <a:t>Anlık İzleme Ziyaretleri</a:t>
            </a:r>
          </a:p>
          <a:p>
            <a:pPr>
              <a:buFont typeface="Wingdings" pitchFamily="2" charset="2"/>
              <a:buChar char="Ø"/>
            </a:pPr>
            <a:endParaRPr lang="tr-TR" sz="2400" dirty="0"/>
          </a:p>
        </p:txBody>
      </p:sp>
      <p:sp>
        <p:nvSpPr>
          <p:cNvPr id="4" name="1 Başlık"/>
          <p:cNvSpPr>
            <a:spLocks noGrp="1"/>
          </p:cNvSpPr>
          <p:nvPr>
            <p:ph type="title"/>
          </p:nvPr>
        </p:nvSpPr>
        <p:spPr>
          <a:xfrm>
            <a:off x="914400" y="332656"/>
            <a:ext cx="8229600" cy="1143000"/>
          </a:xfrm>
        </p:spPr>
        <p:txBody>
          <a:bodyPr/>
          <a:lstStyle/>
          <a:p>
            <a:r>
              <a:rPr lang="tr-TR" dirty="0" smtClean="0">
                <a:solidFill>
                  <a:schemeClr val="accent2"/>
                </a:solidFill>
              </a:rPr>
              <a:t>İzleme ve Destek Faaliyetleri</a:t>
            </a:r>
            <a:endParaRPr lang="tr-TR" dirty="0">
              <a:solidFill>
                <a:schemeClr val="accent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260648"/>
            <a:ext cx="8229600" cy="1143000"/>
          </a:xfrm>
        </p:spPr>
        <p:txBody>
          <a:bodyPr/>
          <a:lstStyle/>
          <a:p>
            <a:r>
              <a:rPr lang="tr-TR" sz="3200" b="1" dirty="0" smtClean="0">
                <a:solidFill>
                  <a:schemeClr val="accent2">
                    <a:lumMod val="60000"/>
                    <a:lumOff val="40000"/>
                  </a:schemeClr>
                </a:solidFill>
              </a:rPr>
              <a:t>Proje Uygulama Sürecinde Dikkate Alınması Gereken Konular</a:t>
            </a:r>
            <a:endParaRPr lang="tr-TR" sz="3200" b="1" dirty="0">
              <a:solidFill>
                <a:schemeClr val="accent2">
                  <a:lumMod val="60000"/>
                  <a:lumOff val="40000"/>
                </a:schemeClr>
              </a:solidFill>
            </a:endParaRPr>
          </a:p>
        </p:txBody>
      </p:sp>
      <p:sp>
        <p:nvSpPr>
          <p:cNvPr id="3" name="2 İçerik Yer Tutucusu"/>
          <p:cNvSpPr>
            <a:spLocks noGrp="1"/>
          </p:cNvSpPr>
          <p:nvPr>
            <p:ph idx="1"/>
          </p:nvPr>
        </p:nvSpPr>
        <p:spPr>
          <a:xfrm>
            <a:off x="1115616" y="1600200"/>
            <a:ext cx="7776864" cy="4205063"/>
          </a:xfrm>
        </p:spPr>
        <p:txBody>
          <a:bodyPr/>
          <a:lstStyle/>
          <a:p>
            <a:pPr algn="just"/>
            <a:r>
              <a:rPr lang="tr-TR" sz="2400" dirty="0" smtClean="0"/>
              <a:t>Sözleşmenin bir tarafı Ajans diğer tarafı ise yararlanıcıdır. Sözleşmenin uygulanması hakkındaki yazışmalar ve </a:t>
            </a:r>
            <a:r>
              <a:rPr lang="tr-TR" sz="2400" b="1" u="sng" dirty="0" smtClean="0"/>
              <a:t>üçüncü taraflarla </a:t>
            </a:r>
            <a:r>
              <a:rPr lang="tr-TR" sz="2400" dirty="0" smtClean="0"/>
              <a:t>görüşmeler, </a:t>
            </a:r>
            <a:r>
              <a:rPr lang="tr-TR" sz="2400" b="1" u="sng" dirty="0" smtClean="0"/>
              <a:t>Ajansı bağlamayacaktır.</a:t>
            </a:r>
          </a:p>
          <a:p>
            <a:pPr algn="just"/>
            <a:r>
              <a:rPr lang="tr-TR" sz="2400" dirty="0" smtClean="0"/>
              <a:t>Projenin yönetimiyle ilgili usuller ve harcamalar dokümanları ile birlikte belirtilen şekilde </a:t>
            </a:r>
            <a:r>
              <a:rPr lang="tr-TR" sz="2400" b="1" u="sng" dirty="0" smtClean="0"/>
              <a:t>kaydedilecek</a:t>
            </a:r>
            <a:r>
              <a:rPr lang="tr-TR" sz="2400" dirty="0" smtClean="0"/>
              <a:t> ve </a:t>
            </a:r>
            <a:r>
              <a:rPr lang="tr-TR" sz="2400" b="1" u="sng" dirty="0" smtClean="0"/>
              <a:t>yazılı</a:t>
            </a:r>
            <a:r>
              <a:rPr lang="tr-TR" sz="2400" dirty="0" smtClean="0"/>
              <a:t> olarak </a:t>
            </a:r>
            <a:r>
              <a:rPr lang="tr-TR" sz="2400" b="1" u="sng" dirty="0" smtClean="0"/>
              <a:t>dosyalanacaktır</a:t>
            </a:r>
            <a:r>
              <a:rPr lang="tr-TR" sz="2400" dirty="0" smtClean="0"/>
              <a:t> ve herhangi bir denetim durumunda hazır olacak şekilde </a:t>
            </a:r>
            <a:r>
              <a:rPr lang="tr-TR" sz="2400" b="1" u="sng" dirty="0" smtClean="0"/>
              <a:t>özel bir dosyada </a:t>
            </a:r>
            <a:r>
              <a:rPr lang="tr-TR" sz="2400" dirty="0" smtClean="0"/>
              <a:t>saklanacaktır. (5 yıl)</a:t>
            </a:r>
          </a:p>
          <a:p>
            <a:pPr algn="just"/>
            <a:r>
              <a:rPr lang="tr-TR" sz="2400" dirty="0" smtClean="0"/>
              <a:t>Proje personeli, tedarikçi, hizmet sağlayıcı, taşeron gibi projeye dahil olan taraflar dışında, başka hiç kimseye </a:t>
            </a:r>
            <a:r>
              <a:rPr lang="tr-TR" sz="2400" b="1" u="sng" dirty="0" smtClean="0"/>
              <a:t>proje hesabından transfer yapılmayacaktır.</a:t>
            </a:r>
          </a:p>
          <a:p>
            <a:pPr algn="just"/>
            <a:endParaRPr lang="tr-TR" sz="2400" dirty="0" smtClean="0"/>
          </a:p>
          <a:p>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15616" y="1600200"/>
            <a:ext cx="7920880" cy="4277071"/>
          </a:xfrm>
        </p:spPr>
        <p:txBody>
          <a:bodyPr/>
          <a:lstStyle/>
          <a:p>
            <a:pPr>
              <a:buNone/>
            </a:pPr>
            <a:r>
              <a:rPr lang="tr-TR" dirty="0" smtClean="0"/>
              <a:t>İzleme Ziyaretinde Dikkat Edilecek Konular</a:t>
            </a:r>
          </a:p>
          <a:p>
            <a:pPr>
              <a:buFont typeface="Wingdings" pitchFamily="2" charset="2"/>
              <a:buChar char="Ø"/>
            </a:pPr>
            <a:r>
              <a:rPr lang="tr-TR" sz="2400" dirty="0" smtClean="0"/>
              <a:t>Proje kilit personeli, özellikle proje yöneticisi, muhasebeci, raporlama sorumlusu, ilk izleme ziyaretinde hazır bulunmalıdır.</a:t>
            </a:r>
          </a:p>
          <a:p>
            <a:pPr>
              <a:buFont typeface="Wingdings" pitchFamily="2" charset="2"/>
              <a:buChar char="Ø"/>
            </a:pPr>
            <a:r>
              <a:rPr lang="tr-TR" sz="2400" dirty="0" smtClean="0"/>
              <a:t>Ziyaret tarihinde yararlanıcının uygun olmaması durumunda ilgili Ajans uzmanı bilgilendirilmelidir.</a:t>
            </a:r>
          </a:p>
          <a:p>
            <a:pPr>
              <a:buFont typeface="Wingdings" pitchFamily="2" charset="2"/>
              <a:buChar char="Ø"/>
            </a:pPr>
            <a:r>
              <a:rPr lang="tr-TR" sz="2400" dirty="0" smtClean="0"/>
              <a:t>Gerekli dokümanlar ziyaret sırasında hazır bulundurulmalıdır.</a:t>
            </a:r>
          </a:p>
          <a:p>
            <a:pPr>
              <a:buFont typeface="Wingdings" pitchFamily="2" charset="2"/>
              <a:buChar char="Ø"/>
            </a:pPr>
            <a:r>
              <a:rPr lang="tr-TR" sz="2400" dirty="0" smtClean="0"/>
              <a:t>İzleme ziyareti raporu dikkatli bir şekilde incelenmeli, mutabakata varılıp beraber imzalanmalıdır.</a:t>
            </a:r>
          </a:p>
          <a:p>
            <a:pPr>
              <a:buNone/>
            </a:pPr>
            <a:endParaRPr lang="tr-TR" dirty="0"/>
          </a:p>
        </p:txBody>
      </p:sp>
      <p:sp>
        <p:nvSpPr>
          <p:cNvPr id="4" name="1 Başlık"/>
          <p:cNvSpPr>
            <a:spLocks noGrp="1"/>
          </p:cNvSpPr>
          <p:nvPr>
            <p:ph type="title"/>
          </p:nvPr>
        </p:nvSpPr>
        <p:spPr>
          <a:xfrm>
            <a:off x="914400" y="332656"/>
            <a:ext cx="8229600" cy="1143000"/>
          </a:xfrm>
        </p:spPr>
        <p:txBody>
          <a:bodyPr/>
          <a:lstStyle/>
          <a:p>
            <a:r>
              <a:rPr lang="tr-TR" dirty="0" smtClean="0">
                <a:solidFill>
                  <a:schemeClr val="accent2"/>
                </a:solidFill>
              </a:rPr>
              <a:t>İzleme ve Destek Faaliyetleri</a:t>
            </a:r>
            <a:endParaRPr lang="tr-TR" dirty="0">
              <a:solidFill>
                <a:schemeClr val="accent2"/>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55776" y="476672"/>
            <a:ext cx="4608512" cy="1008112"/>
          </a:xfrm>
        </p:spPr>
        <p:style>
          <a:lnRef idx="0">
            <a:schemeClr val="accent1"/>
          </a:lnRef>
          <a:fillRef idx="3">
            <a:schemeClr val="accent1"/>
          </a:fillRef>
          <a:effectRef idx="3">
            <a:schemeClr val="accent1"/>
          </a:effectRef>
          <a:fontRef idx="minor">
            <a:schemeClr val="lt1"/>
          </a:fontRef>
        </p:style>
        <p:txBody>
          <a:bodyPr/>
          <a:lstStyle/>
          <a:p>
            <a:pPr algn="ctr">
              <a:buNone/>
            </a:pPr>
            <a:r>
              <a:rPr lang="tr-TR" sz="5400" dirty="0" smtClean="0"/>
              <a:t>TEŞEKKÜRLER</a:t>
            </a:r>
            <a:endParaRPr lang="tr-TR" sz="5400" dirty="0"/>
          </a:p>
        </p:txBody>
      </p:sp>
      <p:sp>
        <p:nvSpPr>
          <p:cNvPr id="2" name="Dikdörtgen 1"/>
          <p:cNvSpPr/>
          <p:nvPr/>
        </p:nvSpPr>
        <p:spPr>
          <a:xfrm>
            <a:off x="2555776" y="1772816"/>
            <a:ext cx="4572000" cy="4247317"/>
          </a:xfrm>
          <a:prstGeom prst="rect">
            <a:avLst/>
          </a:prstGeom>
        </p:spPr>
        <p:txBody>
          <a:bodyPr>
            <a:spAutoFit/>
          </a:bodyPr>
          <a:lstStyle/>
          <a:p>
            <a:pPr algn="ctr"/>
            <a:r>
              <a:rPr lang="tr-TR" sz="2400" b="1" dirty="0">
                <a:latin typeface="Calibri" pitchFamily="34" charset="0"/>
              </a:rPr>
              <a:t>T.C.</a:t>
            </a:r>
          </a:p>
          <a:p>
            <a:pPr algn="ctr"/>
            <a:r>
              <a:rPr lang="tr-TR" sz="2400" b="1" dirty="0">
                <a:latin typeface="Calibri" pitchFamily="34" charset="0"/>
              </a:rPr>
              <a:t>BATI KARADENİZ KALKINMA AJANSI</a:t>
            </a:r>
          </a:p>
          <a:p>
            <a:pPr algn="ctr"/>
            <a:endParaRPr lang="tr-TR" b="1" dirty="0">
              <a:latin typeface="Calibri" pitchFamily="34" charset="0"/>
            </a:endParaRPr>
          </a:p>
          <a:p>
            <a:pPr algn="ctr"/>
            <a:endParaRPr lang="tr-TR" b="1" dirty="0">
              <a:latin typeface="Calibri" pitchFamily="34" charset="0"/>
            </a:endParaRPr>
          </a:p>
          <a:p>
            <a:pPr algn="ctr"/>
            <a:r>
              <a:rPr lang="de-DE" b="1" dirty="0">
                <a:latin typeface="Calibri" pitchFamily="34" charset="0"/>
              </a:rPr>
              <a:t>Tel: </a:t>
            </a:r>
            <a:r>
              <a:rPr lang="tr-TR" b="1" dirty="0">
                <a:latin typeface="Calibri" pitchFamily="34" charset="0"/>
              </a:rPr>
              <a:t>0</a:t>
            </a:r>
            <a:r>
              <a:rPr lang="de-DE" b="1" dirty="0">
                <a:latin typeface="Calibri" pitchFamily="34" charset="0"/>
              </a:rPr>
              <a:t>(</a:t>
            </a:r>
            <a:r>
              <a:rPr lang="tr-TR" b="1" dirty="0">
                <a:latin typeface="Calibri" pitchFamily="34" charset="0"/>
              </a:rPr>
              <a:t>37</a:t>
            </a:r>
            <a:r>
              <a:rPr lang="de-DE" b="1" dirty="0">
                <a:latin typeface="Calibri" pitchFamily="34" charset="0"/>
              </a:rPr>
              <a:t>2) </a:t>
            </a:r>
            <a:r>
              <a:rPr lang="tr-TR" b="1" dirty="0">
                <a:latin typeface="Calibri" pitchFamily="34" charset="0"/>
              </a:rPr>
              <a:t>257</a:t>
            </a:r>
            <a:r>
              <a:rPr lang="de-DE" b="1" dirty="0">
                <a:latin typeface="Calibri" pitchFamily="34" charset="0"/>
              </a:rPr>
              <a:t> </a:t>
            </a:r>
            <a:r>
              <a:rPr lang="tr-TR" b="1" dirty="0">
                <a:latin typeface="Calibri" pitchFamily="34" charset="0"/>
              </a:rPr>
              <a:t>74 70 </a:t>
            </a:r>
            <a:r>
              <a:rPr lang="tr-TR" b="1" dirty="0" smtClean="0">
                <a:latin typeface="Calibri" pitchFamily="34" charset="0"/>
              </a:rPr>
              <a:t>– 1031-1028</a:t>
            </a:r>
            <a:endParaRPr lang="tr-TR" b="1" dirty="0">
              <a:latin typeface="Calibri" pitchFamily="34" charset="0"/>
            </a:endParaRPr>
          </a:p>
          <a:p>
            <a:pPr algn="ctr"/>
            <a:r>
              <a:rPr lang="tr-TR" b="1" dirty="0" smtClean="0">
                <a:latin typeface="Calibri" pitchFamily="34" charset="0"/>
              </a:rPr>
              <a:t>Faks</a:t>
            </a:r>
            <a:r>
              <a:rPr lang="de-DE" b="1" dirty="0">
                <a:latin typeface="Calibri" pitchFamily="34" charset="0"/>
              </a:rPr>
              <a:t>: </a:t>
            </a:r>
            <a:r>
              <a:rPr lang="tr-TR" b="1" dirty="0">
                <a:latin typeface="Calibri" pitchFamily="34" charset="0"/>
              </a:rPr>
              <a:t>0</a:t>
            </a:r>
            <a:r>
              <a:rPr lang="de-DE" b="1" dirty="0">
                <a:latin typeface="Calibri" pitchFamily="34" charset="0"/>
              </a:rPr>
              <a:t>(</a:t>
            </a:r>
            <a:r>
              <a:rPr lang="tr-TR" b="1" dirty="0">
                <a:latin typeface="Calibri" pitchFamily="34" charset="0"/>
              </a:rPr>
              <a:t>37</a:t>
            </a:r>
            <a:r>
              <a:rPr lang="de-DE" b="1" dirty="0">
                <a:latin typeface="Calibri" pitchFamily="34" charset="0"/>
              </a:rPr>
              <a:t>2) </a:t>
            </a:r>
            <a:r>
              <a:rPr lang="tr-TR" b="1" dirty="0">
                <a:latin typeface="Calibri" pitchFamily="34" charset="0"/>
              </a:rPr>
              <a:t>257</a:t>
            </a:r>
            <a:r>
              <a:rPr lang="de-DE" b="1" dirty="0">
                <a:latin typeface="Calibri" pitchFamily="34" charset="0"/>
              </a:rPr>
              <a:t> </a:t>
            </a:r>
            <a:r>
              <a:rPr lang="tr-TR" b="1" dirty="0">
                <a:latin typeface="Calibri" pitchFamily="34" charset="0"/>
              </a:rPr>
              <a:t>74 72</a:t>
            </a:r>
          </a:p>
          <a:p>
            <a:pPr algn="ctr"/>
            <a:endParaRPr lang="tr-TR" b="1" dirty="0">
              <a:latin typeface="Calibri" pitchFamily="34" charset="0"/>
            </a:endParaRPr>
          </a:p>
          <a:p>
            <a:pPr algn="ctr"/>
            <a:r>
              <a:rPr lang="tr-TR" b="1" dirty="0" smtClean="0">
                <a:latin typeface="Calibri" pitchFamily="34" charset="0"/>
              </a:rPr>
              <a:t>FETHİ TATLILIOĞLU</a:t>
            </a:r>
          </a:p>
          <a:p>
            <a:pPr algn="ctr"/>
            <a:r>
              <a:rPr lang="tr-TR" b="1" dirty="0" smtClean="0">
                <a:latin typeface="Calibri" pitchFamily="34" charset="0"/>
              </a:rPr>
              <a:t>TALHA GÖKTAŞ</a:t>
            </a:r>
          </a:p>
          <a:p>
            <a:pPr algn="ctr"/>
            <a:endParaRPr lang="tr-TR" b="1" dirty="0">
              <a:latin typeface="Calibri" pitchFamily="34" charset="0"/>
            </a:endParaRPr>
          </a:p>
          <a:p>
            <a:pPr algn="ctr"/>
            <a:r>
              <a:rPr lang="tr-TR" b="1" dirty="0" smtClean="0">
                <a:latin typeface="Calibri" pitchFamily="34" charset="0"/>
                <a:hlinkClick r:id="rId2"/>
              </a:rPr>
              <a:t>ftatli@bakka.org.tr</a:t>
            </a:r>
            <a:endParaRPr lang="tr-TR" b="1" dirty="0" smtClean="0">
              <a:latin typeface="Calibri" pitchFamily="34" charset="0"/>
            </a:endParaRPr>
          </a:p>
          <a:p>
            <a:pPr algn="ctr"/>
            <a:r>
              <a:rPr lang="tr-TR" b="1" dirty="0" smtClean="0">
                <a:latin typeface="Calibri" pitchFamily="34" charset="0"/>
                <a:hlinkClick r:id="rId3"/>
              </a:rPr>
              <a:t>tgoktas@bakka.org.tr</a:t>
            </a:r>
            <a:endParaRPr lang="tr-TR" b="1" dirty="0" smtClean="0">
              <a:latin typeface="Calibri" pitchFamily="34" charset="0"/>
            </a:endParaRPr>
          </a:p>
          <a:p>
            <a:pPr algn="ctr"/>
            <a:r>
              <a:rPr lang="tr-TR" b="1" dirty="0" smtClean="0">
                <a:solidFill>
                  <a:srgbClr val="C00000"/>
                </a:solidFill>
                <a:latin typeface="Calibri" pitchFamily="34" charset="0"/>
                <a:hlinkClick r:id="rId4"/>
              </a:rPr>
              <a:t>www.bakka.org.tr</a:t>
            </a:r>
            <a:endParaRPr lang="tr-TR" b="1" dirty="0">
              <a:solidFill>
                <a:srgbClr val="C00000"/>
              </a:solidFill>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59632" y="1268760"/>
            <a:ext cx="7704856" cy="4525963"/>
          </a:xfrm>
        </p:spPr>
        <p:txBody>
          <a:bodyPr/>
          <a:lstStyle/>
          <a:p>
            <a:pPr algn="just"/>
            <a:r>
              <a:rPr lang="tr-TR" sz="2400" dirty="0" smtClean="0"/>
              <a:t>Projenin uygulanmasına yönelik olarak gerçekleştirilen </a:t>
            </a:r>
            <a:r>
              <a:rPr lang="tr-TR" sz="2400" b="1" u="sng" dirty="0" smtClean="0"/>
              <a:t>tüm satın alma sözleşmeleri </a:t>
            </a:r>
            <a:r>
              <a:rPr lang="tr-TR" sz="2400" dirty="0" smtClean="0"/>
              <a:t>bu destek programı için hazırlanan rehberlerde belirtilen kurallar izlenerek </a:t>
            </a:r>
            <a:r>
              <a:rPr lang="tr-TR" sz="2400" b="1" u="sng" dirty="0" smtClean="0"/>
              <a:t>şeffaflık, gizlilik, rekabet ve eşit muamele ilkelerine uygun olarak yapılacaktır.</a:t>
            </a:r>
          </a:p>
          <a:p>
            <a:r>
              <a:rPr lang="tr-TR" sz="2400" dirty="0" smtClean="0"/>
              <a:t>Sözleşmenin </a:t>
            </a:r>
            <a:r>
              <a:rPr lang="tr-TR" sz="2400" u="sng" dirty="0" smtClean="0">
                <a:solidFill>
                  <a:srgbClr val="FF0000"/>
                </a:solidFill>
              </a:rPr>
              <a:t>görünürlük kurallarına</a:t>
            </a:r>
            <a:r>
              <a:rPr lang="tr-TR" sz="2400" dirty="0" smtClean="0"/>
              <a:t> ilişkin düzenlemelerine </a:t>
            </a:r>
            <a:r>
              <a:rPr lang="tr-TR" sz="2400" b="1" dirty="0" smtClean="0"/>
              <a:t>dikkatle uyulmalıdır.</a:t>
            </a:r>
          </a:p>
          <a:p>
            <a:pPr algn="just"/>
            <a:endParaRPr lang="tr-TR" sz="2400" dirty="0" smtClean="0"/>
          </a:p>
        </p:txBody>
      </p:sp>
      <p:sp>
        <p:nvSpPr>
          <p:cNvPr id="4" name="1 Başlık"/>
          <p:cNvSpPr>
            <a:spLocks noGrp="1"/>
          </p:cNvSpPr>
          <p:nvPr>
            <p:ph type="title"/>
          </p:nvPr>
        </p:nvSpPr>
        <p:spPr>
          <a:xfrm>
            <a:off x="914400" y="188640"/>
            <a:ext cx="8229600" cy="1143000"/>
          </a:xfrm>
        </p:spPr>
        <p:txBody>
          <a:bodyPr/>
          <a:lstStyle/>
          <a:p>
            <a:r>
              <a:rPr lang="tr-TR" sz="3200" b="1" dirty="0" smtClean="0">
                <a:solidFill>
                  <a:schemeClr val="accent2">
                    <a:lumMod val="60000"/>
                    <a:lumOff val="40000"/>
                  </a:schemeClr>
                </a:solidFill>
              </a:rPr>
              <a:t>Proje Uygulama Sürecinde Dikkate Alınması Gereken Konular</a:t>
            </a:r>
            <a:endParaRPr lang="tr-TR" sz="3200" b="1" dirty="0">
              <a:solidFill>
                <a:schemeClr val="accent2">
                  <a:lumMod val="60000"/>
                  <a:lumOff val="40000"/>
                </a:schemeClr>
              </a:solidFill>
            </a:endParaRPr>
          </a:p>
        </p:txBody>
      </p:sp>
      <p:pic>
        <p:nvPicPr>
          <p:cNvPr id="84994" name="Picture 2" descr="C:\Users\ftatli\Desktop\İZLEME BAŞLANGIÇ\toplantı.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4231" y="3996698"/>
            <a:ext cx="3679949" cy="2110022"/>
          </a:xfrm>
          <a:prstGeom prst="rect">
            <a:avLst/>
          </a:prstGeom>
          <a:noFill/>
          <a:extLst>
            <a:ext uri="{909E8E84-426E-40DD-AFC4-6F175D3DCCD1}">
              <a14:hiddenFill xmlns:a14="http://schemas.microsoft.com/office/drawing/2010/main">
                <a:solidFill>
                  <a:srgbClr val="FFFFFF"/>
                </a:solidFill>
              </a14:hiddenFill>
            </a:ext>
          </a:extLst>
        </p:spPr>
      </p:pic>
      <p:pic>
        <p:nvPicPr>
          <p:cNvPr id="84995" name="Picture 3" descr="C:\Users\ftatli\Desktop\Bakta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73862" y="4437112"/>
            <a:ext cx="620688" cy="37284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60648"/>
            <a:ext cx="8229600" cy="1143000"/>
          </a:xfrm>
        </p:spPr>
        <p:txBody>
          <a:bodyPr/>
          <a:lstStyle/>
          <a:p>
            <a:r>
              <a:rPr lang="tr-TR" sz="4000" b="1" dirty="0" smtClean="0">
                <a:solidFill>
                  <a:schemeClr val="accent2"/>
                </a:solidFill>
                <a:effectLst/>
              </a:rPr>
              <a:t>1-) Sözleşmenin Temel Bölümleri ve Değişiklikleri</a:t>
            </a:r>
            <a:endParaRPr lang="tr-TR" sz="4000" b="1" dirty="0">
              <a:solidFill>
                <a:schemeClr val="accent2"/>
              </a:solidFill>
              <a:effectLst/>
            </a:endParaRPr>
          </a:p>
        </p:txBody>
      </p:sp>
      <p:sp>
        <p:nvSpPr>
          <p:cNvPr id="3" name="2 İçerik Yer Tutucusu"/>
          <p:cNvSpPr>
            <a:spLocks noGrp="1"/>
          </p:cNvSpPr>
          <p:nvPr>
            <p:ph idx="1"/>
          </p:nvPr>
        </p:nvSpPr>
        <p:spPr>
          <a:xfrm>
            <a:off x="1475656" y="1916833"/>
            <a:ext cx="7272808" cy="2592288"/>
          </a:xfrm>
          <a:ln w="38100">
            <a:solidFill>
              <a:srgbClr val="C00000"/>
            </a:solidFill>
          </a:ln>
        </p:spPr>
        <p:txBody>
          <a:bodyPr/>
          <a:lstStyle/>
          <a:p>
            <a:pPr algn="ctr">
              <a:buNone/>
            </a:pPr>
            <a:r>
              <a:rPr lang="tr-TR" b="1" u="sng" dirty="0" smtClean="0">
                <a:solidFill>
                  <a:schemeClr val="accent1"/>
                </a:solidFill>
                <a:effectLst/>
                <a:latin typeface="Arial" charset="0"/>
              </a:rPr>
              <a:t>SÖZLEŞME;</a:t>
            </a:r>
          </a:p>
          <a:p>
            <a:pPr algn="ctr">
              <a:buNone/>
            </a:pPr>
            <a:r>
              <a:rPr lang="tr-TR" b="1" u="sng" dirty="0" smtClean="0">
                <a:effectLst/>
                <a:latin typeface="Arial" charset="0"/>
              </a:rPr>
              <a:t>ajans ile yazılı mutabakat olmadan değiştirilemeyecek ve zorunlu olan birçok bölüm içermektedir.</a:t>
            </a:r>
          </a:p>
          <a:p>
            <a:endParaRPr lang="tr-TR" dirty="0"/>
          </a:p>
        </p:txBody>
      </p:sp>
    </p:spTree>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188640"/>
            <a:ext cx="8229600" cy="1143000"/>
          </a:xfrm>
        </p:spPr>
        <p:txBody>
          <a:bodyPr/>
          <a:lstStyle/>
          <a:p>
            <a:r>
              <a:rPr lang="tr-TR" b="1" dirty="0" smtClean="0">
                <a:solidFill>
                  <a:schemeClr val="accent2">
                    <a:lumMod val="60000"/>
                    <a:lumOff val="40000"/>
                  </a:schemeClr>
                </a:solidFill>
              </a:rPr>
              <a:t>Sözleşmenin Temel Bölümleri</a:t>
            </a:r>
            <a:endParaRPr lang="tr-TR" b="1" dirty="0">
              <a:solidFill>
                <a:schemeClr val="accent2">
                  <a:lumMod val="60000"/>
                  <a:lumOff val="40000"/>
                </a:schemeClr>
              </a:solidFill>
            </a:endParaRPr>
          </a:p>
        </p:txBody>
      </p:sp>
      <p:sp>
        <p:nvSpPr>
          <p:cNvPr id="3" name="2 İçerik Yer Tutucusu"/>
          <p:cNvSpPr>
            <a:spLocks noGrp="1"/>
          </p:cNvSpPr>
          <p:nvPr>
            <p:ph idx="1"/>
          </p:nvPr>
        </p:nvSpPr>
        <p:spPr>
          <a:xfrm>
            <a:off x="1259632" y="1340769"/>
            <a:ext cx="3672408" cy="4392488"/>
          </a:xfrm>
        </p:spPr>
        <p:txBody>
          <a:bodyPr/>
          <a:lstStyle/>
          <a:p>
            <a:r>
              <a:rPr lang="tr-TR" dirty="0" smtClean="0">
                <a:solidFill>
                  <a:srgbClr val="92D050"/>
                </a:solidFill>
              </a:rPr>
              <a:t>Özel Koşullar</a:t>
            </a:r>
          </a:p>
          <a:p>
            <a:r>
              <a:rPr lang="tr-TR" dirty="0" smtClean="0">
                <a:solidFill>
                  <a:srgbClr val="00B0F0"/>
                </a:solidFill>
              </a:rPr>
              <a:t>Proje Tanımı</a:t>
            </a:r>
          </a:p>
          <a:p>
            <a:r>
              <a:rPr lang="tr-TR" dirty="0" smtClean="0">
                <a:solidFill>
                  <a:srgbClr val="92D050"/>
                </a:solidFill>
              </a:rPr>
              <a:t>Genel Koşullar</a:t>
            </a:r>
          </a:p>
          <a:p>
            <a:r>
              <a:rPr lang="tr-TR" dirty="0" smtClean="0">
                <a:solidFill>
                  <a:srgbClr val="00B0F0"/>
                </a:solidFill>
              </a:rPr>
              <a:t>Proje Bütçesi</a:t>
            </a:r>
          </a:p>
          <a:p>
            <a:r>
              <a:rPr lang="tr-TR" dirty="0" smtClean="0">
                <a:solidFill>
                  <a:srgbClr val="92D050"/>
                </a:solidFill>
              </a:rPr>
              <a:t>Satın Alma Kuralları</a:t>
            </a:r>
          </a:p>
          <a:p>
            <a:pPr lvl="0"/>
            <a:r>
              <a:rPr lang="tr-TR" dirty="0" smtClean="0">
                <a:solidFill>
                  <a:srgbClr val="00B0F0"/>
                </a:solidFill>
              </a:rPr>
              <a:t>Ödeme Talebi</a:t>
            </a:r>
          </a:p>
          <a:p>
            <a:endParaRPr lang="tr-TR" dirty="0" smtClean="0"/>
          </a:p>
        </p:txBody>
      </p:sp>
      <p:sp>
        <p:nvSpPr>
          <p:cNvPr id="4" name="2 İçerik Yer Tutucusu"/>
          <p:cNvSpPr txBox="1">
            <a:spLocks/>
          </p:cNvSpPr>
          <p:nvPr/>
        </p:nvSpPr>
        <p:spPr bwMode="auto">
          <a:xfrm>
            <a:off x="4644008" y="1340768"/>
            <a:ext cx="4320480" cy="4248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tr-TR" sz="3200" b="0" i="0" u="none" strike="noStrike" kern="1200" cap="none" spc="0" normalizeH="0" baseline="0" noProof="0" dirty="0" smtClean="0">
                <a:ln>
                  <a:noFill/>
                </a:ln>
                <a:solidFill>
                  <a:srgbClr val="92D050"/>
                </a:solidFill>
                <a:effectLst/>
                <a:uLnTx/>
                <a:uFillTx/>
                <a:latin typeface="+mn-lt"/>
                <a:ea typeface="+mn-ea"/>
                <a:cs typeface="+mn-cs"/>
              </a:rPr>
              <a:t>Yararlanıcı Beyan Raporu</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tr-TR" sz="3200" b="0" i="0" u="none" strike="noStrike" kern="1200" cap="none" spc="0" normalizeH="0" baseline="0" noProof="0" dirty="0" smtClean="0">
                <a:ln>
                  <a:noFill/>
                </a:ln>
                <a:solidFill>
                  <a:srgbClr val="00B0F0"/>
                </a:solidFill>
                <a:effectLst/>
                <a:uLnTx/>
                <a:uFillTx/>
                <a:latin typeface="+mn-lt"/>
                <a:ea typeface="+mn-ea"/>
                <a:cs typeface="+mn-cs"/>
              </a:rPr>
              <a:t>Ara ve Nihai Rapor Formları</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tr-TR" sz="3200" b="0" i="0" u="none" strike="noStrike" kern="1200" cap="none" spc="0" normalizeH="0" baseline="0" noProof="0" dirty="0" smtClean="0">
                <a:ln>
                  <a:noFill/>
                </a:ln>
                <a:solidFill>
                  <a:srgbClr val="92D050"/>
                </a:solidFill>
                <a:effectLst/>
                <a:uLnTx/>
                <a:uFillTx/>
                <a:latin typeface="+mn-lt"/>
                <a:ea typeface="+mn-ea"/>
                <a:cs typeface="+mn-cs"/>
              </a:rPr>
              <a:t>Proje Sonrası Değerlendirme Raporu</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tr-TR" sz="3200" b="0" i="0" u="none" strike="noStrike" kern="1200" cap="none" spc="0" normalizeH="0" baseline="0" noProof="0" dirty="0" smtClean="0">
                <a:ln>
                  <a:noFill/>
                </a:ln>
                <a:solidFill>
                  <a:srgbClr val="00B0F0"/>
                </a:solidFill>
                <a:effectLst/>
                <a:uLnTx/>
                <a:uFillTx/>
                <a:latin typeface="+mn-lt"/>
                <a:ea typeface="+mn-ea"/>
                <a:cs typeface="+mn-cs"/>
              </a:rPr>
              <a:t>Harcama Teyidi</a:t>
            </a:r>
          </a:p>
          <a:p>
            <a:pPr marL="342900" marR="0" lvl="0" indent="-342900" algn="l" defTabSz="914400" rtl="0" eaLnBrk="0" fontAlgn="base" latinLnBrk="0" hangingPunct="0">
              <a:lnSpc>
                <a:spcPct val="100000"/>
              </a:lnSpc>
              <a:spcBef>
                <a:spcPct val="20000"/>
              </a:spcBef>
              <a:spcAft>
                <a:spcPct val="0"/>
              </a:spcAft>
              <a:buClrTx/>
              <a:buSzTx/>
              <a:tabLst/>
              <a:defRPr/>
            </a:pPr>
            <a:endParaRPr kumimoji="0" lang="tr-TR"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60000"/>
                    <a:lumOff val="40000"/>
                  </a:schemeClr>
                </a:solidFill>
              </a:rPr>
              <a:t>Sözleşme Değişiklikleri</a:t>
            </a:r>
            <a:endParaRPr lang="tr-TR" b="1" dirty="0">
              <a:solidFill>
                <a:schemeClr val="accent2">
                  <a:lumMod val="60000"/>
                  <a:lumOff val="40000"/>
                </a:schemeClr>
              </a:solidFill>
            </a:endParaRPr>
          </a:p>
        </p:txBody>
      </p:sp>
      <p:sp>
        <p:nvSpPr>
          <p:cNvPr id="3" name="2 İçerik Yer Tutucusu"/>
          <p:cNvSpPr>
            <a:spLocks noGrp="1"/>
          </p:cNvSpPr>
          <p:nvPr>
            <p:ph idx="1"/>
          </p:nvPr>
        </p:nvSpPr>
        <p:spPr>
          <a:xfrm>
            <a:off x="1187624" y="1196753"/>
            <a:ext cx="7776864" cy="4608512"/>
          </a:xfrm>
        </p:spPr>
        <p:txBody>
          <a:bodyPr/>
          <a:lstStyle/>
          <a:p>
            <a:r>
              <a:rPr lang="tr-TR" sz="2300" dirty="0" smtClean="0">
                <a:effectLst/>
                <a:latin typeface="Arial" charset="0"/>
                <a:cs typeface="Arial" charset="0"/>
              </a:rPr>
              <a:t>Proje ilk planlandığı şekilde uygulanmaya çalışılmalıdır.</a:t>
            </a:r>
          </a:p>
          <a:p>
            <a:r>
              <a:rPr lang="tr-TR" sz="2400" dirty="0" smtClean="0">
                <a:latin typeface="Arial" charset="0"/>
                <a:cs typeface="Arial" charset="0"/>
              </a:rPr>
              <a:t>Ancak, Projenin uygulanmasını </a:t>
            </a:r>
            <a:r>
              <a:rPr lang="tr-TR" sz="2400" b="1" u="sng" dirty="0" smtClean="0">
                <a:latin typeface="Arial" charset="0"/>
                <a:cs typeface="Arial" charset="0"/>
              </a:rPr>
              <a:t>zorlaştıracak</a:t>
            </a:r>
            <a:r>
              <a:rPr lang="tr-TR" sz="2400" dirty="0" smtClean="0">
                <a:latin typeface="Arial" charset="0"/>
                <a:cs typeface="Arial" charset="0"/>
              </a:rPr>
              <a:t> veya </a:t>
            </a:r>
            <a:r>
              <a:rPr lang="tr-TR" sz="2400" b="1" u="sng" dirty="0" smtClean="0">
                <a:latin typeface="Arial" charset="0"/>
                <a:cs typeface="Arial" charset="0"/>
              </a:rPr>
              <a:t>geciktirecek</a:t>
            </a:r>
            <a:r>
              <a:rPr lang="tr-TR" sz="2400" b="1" dirty="0" smtClean="0">
                <a:latin typeface="Arial" charset="0"/>
                <a:cs typeface="Arial" charset="0"/>
              </a:rPr>
              <a:t> </a:t>
            </a:r>
            <a:r>
              <a:rPr lang="tr-TR" sz="2400" i="1" u="sng" dirty="0" smtClean="0">
                <a:uFill>
                  <a:solidFill>
                    <a:schemeClr val="accent2"/>
                  </a:solidFill>
                </a:uFill>
                <a:latin typeface="Arial" charset="0"/>
                <a:cs typeface="Arial" charset="0"/>
              </a:rPr>
              <a:t>önceden öngörülemeyen – beklenmeyen veya mücbir sebepler </a:t>
            </a:r>
            <a:r>
              <a:rPr lang="tr-TR" sz="2400" dirty="0" smtClean="0">
                <a:latin typeface="Arial" charset="0"/>
                <a:cs typeface="Arial" charset="0"/>
              </a:rPr>
              <a:t>sözleşme değişikliğini gündeme getirebilir.</a:t>
            </a:r>
            <a:endParaRPr lang="tr-TR" sz="2400" dirty="0" smtClean="0">
              <a:effectLst/>
              <a:latin typeface="Arial" charset="0"/>
              <a:cs typeface="Arial" charset="0"/>
            </a:endParaRPr>
          </a:p>
          <a:p>
            <a:pPr algn="just"/>
            <a:r>
              <a:rPr lang="tr-TR" dirty="0" smtClean="0">
                <a:effectLst/>
                <a:latin typeface="Arial" charset="0"/>
                <a:cs typeface="Arial" charset="0"/>
              </a:rPr>
              <a:t>!!! </a:t>
            </a:r>
            <a:r>
              <a:rPr lang="tr-TR" sz="2400" dirty="0" smtClean="0">
                <a:effectLst/>
                <a:latin typeface="Arial" pitchFamily="34" charset="0"/>
                <a:cs typeface="Arial" pitchFamily="34" charset="0"/>
              </a:rPr>
              <a:t>Sözleşmede küçük veya büyük değişiklikler yapmayı planlıyorsanız, </a:t>
            </a:r>
            <a:r>
              <a:rPr lang="tr-TR" sz="2400" b="1" u="sng" dirty="0" smtClean="0">
                <a:effectLst/>
                <a:latin typeface="Arial" pitchFamily="34" charset="0"/>
                <a:cs typeface="Arial" pitchFamily="34" charset="0"/>
              </a:rPr>
              <a:t>talebi ajansa göndermeden önce izleme uzmanına danışmanız gereklidir.</a:t>
            </a:r>
          </a:p>
          <a:p>
            <a:pPr algn="just"/>
            <a:r>
              <a:rPr lang="tr-TR" sz="2400" dirty="0" smtClean="0">
                <a:latin typeface="Arial" pitchFamily="34" charset="0"/>
                <a:cs typeface="Arial" pitchFamily="34" charset="0"/>
              </a:rPr>
              <a:t>Yapılacak değişikliğin </a:t>
            </a:r>
            <a:r>
              <a:rPr lang="tr-TR" sz="2400" b="1" dirty="0" smtClean="0">
                <a:latin typeface="Arial" pitchFamily="34" charset="0"/>
                <a:cs typeface="Arial" pitchFamily="34" charset="0"/>
              </a:rPr>
              <a:t>gerekçeleri</a:t>
            </a:r>
            <a:r>
              <a:rPr lang="tr-TR" sz="2400" dirty="0" smtClean="0">
                <a:latin typeface="Arial" pitchFamily="34" charset="0"/>
                <a:cs typeface="Arial" pitchFamily="34" charset="0"/>
              </a:rPr>
              <a:t> olmalıdır.</a:t>
            </a:r>
          </a:p>
          <a:p>
            <a:pPr algn="just"/>
            <a:r>
              <a:rPr lang="tr-TR" sz="2400" dirty="0" smtClean="0">
                <a:effectLst/>
                <a:latin typeface="Arial" pitchFamily="34" charset="0"/>
                <a:cs typeface="Arial" pitchFamily="34" charset="0"/>
              </a:rPr>
              <a:t>Yapılacak değişiklik projenin </a:t>
            </a:r>
            <a:r>
              <a:rPr lang="tr-TR" sz="2400" b="1" u="sng" dirty="0" smtClean="0">
                <a:effectLst/>
                <a:latin typeface="Arial" pitchFamily="34" charset="0"/>
                <a:cs typeface="Arial" pitchFamily="34" charset="0"/>
              </a:rPr>
              <a:t>genel amacını değiştirmemelidir.</a:t>
            </a:r>
          </a:p>
          <a:p>
            <a:pPr algn="just"/>
            <a:endParaRPr lang="tr-TR" dirty="0" smtClean="0">
              <a:effectLst/>
              <a:latin typeface="Arial" charset="0"/>
              <a:cs typeface="Arial" charset="0"/>
            </a:endParaRPr>
          </a:p>
          <a:p>
            <a:endParaRPr lang="tr-TR" dirty="0"/>
          </a:p>
        </p:txBody>
      </p:sp>
    </p:spTree>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60648"/>
            <a:ext cx="8229600" cy="1143000"/>
          </a:xfrm>
        </p:spPr>
        <p:txBody>
          <a:bodyPr/>
          <a:lstStyle/>
          <a:p>
            <a:r>
              <a:rPr lang="tr-TR" dirty="0" smtClean="0">
                <a:solidFill>
                  <a:schemeClr val="accent2">
                    <a:lumMod val="60000"/>
                    <a:lumOff val="40000"/>
                  </a:schemeClr>
                </a:solidFill>
              </a:rPr>
              <a:t>Sözleşmede değişiklik nasıl yapılır?</a:t>
            </a:r>
            <a:endParaRPr lang="tr-TR" dirty="0">
              <a:solidFill>
                <a:schemeClr val="accent2">
                  <a:lumMod val="60000"/>
                  <a:lumOff val="40000"/>
                </a:schemeClr>
              </a:solidFill>
            </a:endParaRPr>
          </a:p>
        </p:txBody>
      </p:sp>
      <p:sp>
        <p:nvSpPr>
          <p:cNvPr id="3" name="2 İçerik Yer Tutucusu"/>
          <p:cNvSpPr>
            <a:spLocks noGrp="1"/>
          </p:cNvSpPr>
          <p:nvPr>
            <p:ph idx="1"/>
          </p:nvPr>
        </p:nvSpPr>
        <p:spPr>
          <a:xfrm>
            <a:off x="1115616" y="1196752"/>
            <a:ext cx="7848872" cy="4608512"/>
          </a:xfrm>
        </p:spPr>
        <p:txBody>
          <a:bodyPr/>
          <a:lstStyle/>
          <a:p>
            <a:pPr>
              <a:buNone/>
            </a:pPr>
            <a:r>
              <a:rPr lang="tr-TR" dirty="0" smtClean="0">
                <a:solidFill>
                  <a:srgbClr val="00B0F0"/>
                </a:solidFill>
              </a:rPr>
              <a:t>1-) Küçük Değişiklikler İçin Bildirim Mektubu</a:t>
            </a:r>
          </a:p>
          <a:p>
            <a:pPr>
              <a:buFont typeface="Wingdings" pitchFamily="2" charset="2"/>
              <a:buChar char="Ø"/>
            </a:pPr>
            <a:r>
              <a:rPr lang="tr-TR" b="1" u="sng" dirty="0" smtClean="0"/>
              <a:t>Ön onay </a:t>
            </a:r>
            <a:r>
              <a:rPr lang="tr-TR" dirty="0" smtClean="0"/>
              <a:t>gerektirmez. Ama !!!! Uzman görüşü alınmasında ciddi fayda vardır.</a:t>
            </a:r>
          </a:p>
          <a:p>
            <a:pPr>
              <a:buFont typeface="Wingdings" pitchFamily="2" charset="2"/>
              <a:buChar char="Ø"/>
            </a:pPr>
            <a:r>
              <a:rPr lang="tr-TR" dirty="0" smtClean="0"/>
              <a:t>Değişikliğin yapılmasından sonraki </a:t>
            </a:r>
            <a:r>
              <a:rPr lang="tr-TR" b="1" u="sng" dirty="0" smtClean="0"/>
              <a:t>10 gün </a:t>
            </a:r>
            <a:r>
              <a:rPr lang="tr-TR" dirty="0" smtClean="0"/>
              <a:t>içerisinde ajansa bildirilmelidir.</a:t>
            </a:r>
          </a:p>
          <a:p>
            <a:pPr>
              <a:buFont typeface="Wingdings" pitchFamily="2" charset="2"/>
              <a:buChar char="Ø"/>
            </a:pPr>
            <a:r>
              <a:rPr lang="tr-TR" dirty="0" smtClean="0"/>
              <a:t>Ajanstan </a:t>
            </a:r>
            <a:r>
              <a:rPr lang="tr-TR" b="1" u="sng" dirty="0" smtClean="0"/>
              <a:t>15 gün </a:t>
            </a:r>
            <a:r>
              <a:rPr lang="tr-TR" dirty="0" smtClean="0"/>
              <a:t>içerisinde bir cevap gelmez ise yaptığınız </a:t>
            </a:r>
            <a:r>
              <a:rPr lang="tr-TR" b="1" dirty="0" smtClean="0"/>
              <a:t>değişiklik kabul edilmiş demektir.</a:t>
            </a:r>
          </a:p>
          <a:p>
            <a:pPr>
              <a:buNone/>
            </a:pP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şletmelerin Ekonomik Gücünü ve Rekabet Kabiliyetini Arttırmaya">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İşletmelerin Ekonomik Gücünü ve Rekabet Kabiliyetini Arttırmaya</Template>
  <TotalTime>4604</TotalTime>
  <Words>2883</Words>
  <Application>Microsoft Office PowerPoint</Application>
  <PresentationFormat>Ekran Gösterisi (4:3)</PresentationFormat>
  <Paragraphs>378</Paragraphs>
  <Slides>41</Slides>
  <Notes>2</Notes>
  <HiddenSlides>0</HiddenSlides>
  <MMClips>0</MMClips>
  <ScaleCrop>false</ScaleCrop>
  <HeadingPairs>
    <vt:vector size="6" baseType="variant">
      <vt:variant>
        <vt:lpstr>Tema</vt:lpstr>
      </vt:variant>
      <vt:variant>
        <vt:i4>1</vt:i4>
      </vt:variant>
      <vt:variant>
        <vt:lpstr>Katıştırılmış OLE Hizmet Programları</vt:lpstr>
      </vt:variant>
      <vt:variant>
        <vt:i4>2</vt:i4>
      </vt:variant>
      <vt:variant>
        <vt:lpstr>Slayt Başlıkları</vt:lpstr>
      </vt:variant>
      <vt:variant>
        <vt:i4>41</vt:i4>
      </vt:variant>
    </vt:vector>
  </HeadingPairs>
  <TitlesOfParts>
    <vt:vector size="44" baseType="lpstr">
      <vt:lpstr>İşletmelerin Ekonomik Gücünü ve Rekabet Kabiliyetini Arttırmaya</vt:lpstr>
      <vt:lpstr>Çalışma Sayfası</vt:lpstr>
      <vt:lpstr>Document</vt:lpstr>
      <vt:lpstr> 2011 Yılı SOSYAL KALKINMA     Mali Destek Programı PROJE UYGULAMA REHBERİ  Eğitimi </vt:lpstr>
      <vt:lpstr>2011 Yılı Mali Destek Programı  Proje Uygulama Rehberi  Eğitimi</vt:lpstr>
      <vt:lpstr>PROJE UYGULAMA DÖNEMİ</vt:lpstr>
      <vt:lpstr>Proje Uygulama Sürecinde Dikkate Alınması Gereken Konular</vt:lpstr>
      <vt:lpstr>Proje Uygulama Sürecinde Dikkate Alınması Gereken Konular</vt:lpstr>
      <vt:lpstr>1-) Sözleşmenin Temel Bölümleri ve Değişiklikleri</vt:lpstr>
      <vt:lpstr>Sözleşmenin Temel Bölümleri</vt:lpstr>
      <vt:lpstr>Sözleşme Değişiklikleri</vt:lpstr>
      <vt:lpstr>Sözleşmede değişiklik nasıl yapılır?</vt:lpstr>
      <vt:lpstr>Küçük değişiklikler nelerdir?</vt:lpstr>
      <vt:lpstr>PowerPoint Sunusu</vt:lpstr>
      <vt:lpstr>PowerPoint Sunusu</vt:lpstr>
      <vt:lpstr>Küçük değişiklikler nelerdir? (Devam)</vt:lpstr>
      <vt:lpstr>Küçük değişiklikler nelerdir? (Devam)</vt:lpstr>
      <vt:lpstr>PowerPoint Sunusu</vt:lpstr>
      <vt:lpstr>Bildirim mektubu ile birlikte verilecek dokümanlar?</vt:lpstr>
      <vt:lpstr>Sözleşmede değişiklik nasıl yapılır?</vt:lpstr>
      <vt:lpstr>Zeyilname hangi durumlarda gerekir?</vt:lpstr>
      <vt:lpstr>Zeyilname hangi durumlarda gerekir?</vt:lpstr>
      <vt:lpstr>Zeyilname Talebinin Hazırlanması Süreci</vt:lpstr>
      <vt:lpstr>Ödeme Prosedürleri</vt:lpstr>
      <vt:lpstr>Ödeme Prosedürleri</vt:lpstr>
      <vt:lpstr>Ödeme Prosedürleri</vt:lpstr>
      <vt:lpstr>Ödeme Prosedürleri</vt:lpstr>
      <vt:lpstr>PowerPoint Sunusu</vt:lpstr>
      <vt:lpstr>PowerPoint Sunusu</vt:lpstr>
      <vt:lpstr>2-) Uygun Maliyetler</vt:lpstr>
      <vt:lpstr>Yapılan Harcamanın Uygun Maliyet Olma Şartları Nelerdir?</vt:lpstr>
      <vt:lpstr>Yapılan Harcamanın Uygun Maliyet Olma Şartları Nelerdir?</vt:lpstr>
      <vt:lpstr>Uygun Olmayan Maliyet Örnekleri</vt:lpstr>
      <vt:lpstr>Proje Koordinatörü ve Diğer Hususlar</vt:lpstr>
      <vt:lpstr>İ.K.</vt:lpstr>
      <vt:lpstr>Diğer Maliyetler</vt:lpstr>
      <vt:lpstr>Proje Dokümantasyon ve Muhasebesi – Mali Dokümantasyon</vt:lpstr>
      <vt:lpstr>Proje Dokümantasyon ve Muhasebesi – Teknik Dokümantasyon</vt:lpstr>
      <vt:lpstr>Raporlama Yükümlülükleri</vt:lpstr>
      <vt:lpstr>Raporlama Yükümlülükleri</vt:lpstr>
      <vt:lpstr>Muhasebe Yükümlülükleri</vt:lpstr>
      <vt:lpstr>İzleme ve Destek Faaliyetleri</vt:lpstr>
      <vt:lpstr>İzleme ve Destek Faaliyetleri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“İşletmelerin Ekonomik Gücünü ve Rekabet Kabiliyetini Arttırmaya Yönelik Mali Destek Programı”</dc:title>
  <dc:creator>gzkarahisarli</dc:creator>
  <cp:lastModifiedBy>Banu AŞKAR</cp:lastModifiedBy>
  <cp:revision>364</cp:revision>
  <dcterms:created xsi:type="dcterms:W3CDTF">2010-10-14T06:54:43Z</dcterms:created>
  <dcterms:modified xsi:type="dcterms:W3CDTF">2013-06-20T11:36:04Z</dcterms:modified>
</cp:coreProperties>
</file>