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5" r:id="rId22"/>
    <p:sldId id="277" r:id="rId23"/>
    <p:sldId id="278" r:id="rId24"/>
    <p:sldId id="280" r:id="rId25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86"/>
  </p:normalViewPr>
  <p:slideViewPr>
    <p:cSldViewPr snapToGrid="0">
      <p:cViewPr varScale="1">
        <p:scale>
          <a:sx n="109" d="100"/>
          <a:sy n="109" d="100"/>
        </p:scale>
        <p:origin x="68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8D53A5F-CE87-A1F2-5A11-D096810D75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DF14C8ED-62E2-F7E6-7885-E8390D1CFB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C0454D3-0D09-F164-7758-F5623B359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6C0C5-5697-B349-A1E0-A7484E3E0515}" type="datetimeFigureOut">
              <a:rPr lang="tr-TR" smtClean="0"/>
              <a:t>6.02.2024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A5F5982-FF44-745D-368E-A380A48CA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0234FB3-DD37-2FDD-942C-AAD718E98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08960-FE8F-1D46-A06A-9F20795CF86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96238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8265972-F987-5EF3-A1F2-2D9590835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8204990C-25C1-E9EE-2FD3-F982FFDE61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EDADBFA-88C2-847D-2018-922E28417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6C0C5-5697-B349-A1E0-A7484E3E0515}" type="datetimeFigureOut">
              <a:rPr lang="tr-TR" smtClean="0"/>
              <a:t>6.02.2024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5E813E15-26D5-FFD4-03F6-3381BC08F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0E45309-47CB-9E1D-8E6E-629903A48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08960-FE8F-1D46-A06A-9F20795CF86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11286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60ED87C5-170D-C5FA-14C2-0A1D0B54E5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8BC32A18-8442-89FB-4797-E812F9804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79F95AC-05C2-0D12-F4F3-CA83C3EB5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6C0C5-5697-B349-A1E0-A7484E3E0515}" type="datetimeFigureOut">
              <a:rPr lang="tr-TR" smtClean="0"/>
              <a:t>6.02.2024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28774F3-6427-F03B-6AD3-CF5E66401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B6AFEE4-6AA9-2E3E-C2B9-D1EA62D92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08960-FE8F-1D46-A06A-9F20795CF86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53415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4C56F74-30A1-FB07-25A7-DDD16CBE6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B2AC674-A32C-54B4-7B5F-2AD59E2818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E2FFA820-EE6D-13AE-18B3-2D3F0420F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6C0C5-5697-B349-A1E0-A7484E3E0515}" type="datetimeFigureOut">
              <a:rPr lang="tr-TR" smtClean="0"/>
              <a:t>6.02.2024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0853DA0-6492-F71E-7BAB-5C903A2EE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6D6380D-D840-1AA4-4A77-6B741DBEF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08960-FE8F-1D46-A06A-9F20795CF86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94141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03DA60B-EA61-DE36-0521-777750EA6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C1059286-C84A-6D7C-7D52-557D97993D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E872F8C-39C0-757C-CA5D-611C4D67E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6C0C5-5697-B349-A1E0-A7484E3E0515}" type="datetimeFigureOut">
              <a:rPr lang="tr-TR" smtClean="0"/>
              <a:t>6.02.2024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59467639-2E7A-991B-5417-172E87CBF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E3DE946-D532-0E1A-753E-1847EEF0D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08960-FE8F-1D46-A06A-9F20795CF86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05574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8C87200-8B7B-5104-BDD4-279282CE4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AF9BE94-64C6-FA5B-3768-A7B317A7E0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9686757F-ED8A-C5FB-3A7D-1C0C3D9CDB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8477E0C5-95F4-3665-CFC1-31656CC976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6C0C5-5697-B349-A1E0-A7484E3E0515}" type="datetimeFigureOut">
              <a:rPr lang="tr-TR" smtClean="0"/>
              <a:t>6.02.2024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7F6A1DC2-EF04-DD6C-5F4C-3D8566140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A2D8ED47-5A64-F3E0-6BF5-7D43B6C9C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08960-FE8F-1D46-A06A-9F20795CF86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12929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1649FBB-2265-EA37-AC07-FF3397788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0B03D529-A796-2739-0C3A-7576413770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7DBF67CC-AE69-5B61-96A2-6359699DC2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C66F3855-464A-79BD-F2B7-4011A46653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772D46E9-69F9-6075-D349-3DFF163BA4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00B33A13-027F-E132-BB30-6510EC7EC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6C0C5-5697-B349-A1E0-A7484E3E0515}" type="datetimeFigureOut">
              <a:rPr lang="tr-TR" smtClean="0"/>
              <a:t>6.02.2024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B046E436-E51F-C110-EC15-ADBE6C650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1921F272-F0D7-AC59-09E5-B9BA6276F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08960-FE8F-1D46-A06A-9F20795CF86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32568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6AE9067-E488-7C9D-6321-BAAED7C8D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3F577E07-F8A2-1ECD-09B5-C925CF3B5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6C0C5-5697-B349-A1E0-A7484E3E0515}" type="datetimeFigureOut">
              <a:rPr lang="tr-TR" smtClean="0"/>
              <a:t>6.02.2024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A86D77F3-4ECB-697F-B81E-0EF0B305F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B2700E05-16E7-A3A3-8659-5099C31D4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08960-FE8F-1D46-A06A-9F20795CF86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01834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8BB60773-5E3A-03C8-372C-67458711D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6C0C5-5697-B349-A1E0-A7484E3E0515}" type="datetimeFigureOut">
              <a:rPr lang="tr-TR" smtClean="0"/>
              <a:t>6.02.2024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55689368-CFA1-8665-4962-1879B4C0D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2AEEF778-1A91-AA8D-AF7C-B5D6FC5F7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08960-FE8F-1D46-A06A-9F20795CF86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90290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B8B62E6-7494-284A-0D3E-2B3A4A6B6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8854241-E2DE-AC36-423D-936FD1ACD6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165BF157-D3C3-E86A-CBD8-CBCAD0B2E1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91BEC756-D9D0-5F14-DF13-3811EB258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6C0C5-5697-B349-A1E0-A7484E3E0515}" type="datetimeFigureOut">
              <a:rPr lang="tr-TR" smtClean="0"/>
              <a:t>6.02.2024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2F26304B-ECAF-9E5D-08BE-501B3D87C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93CAFE9B-C439-2410-3158-054DE26DB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08960-FE8F-1D46-A06A-9F20795CF86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19327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38EA368-6EF3-FA8D-AAB4-6DDE3B13E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2EBE4447-F9DE-2FF7-2922-74B195314D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28F942BD-4507-DD57-F63F-73AA564CA9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239B46A8-3D12-8E7D-5779-C52606391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6C0C5-5697-B349-A1E0-A7484E3E0515}" type="datetimeFigureOut">
              <a:rPr lang="tr-TR" smtClean="0"/>
              <a:t>6.02.2024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8634159C-1BBB-D76C-3900-5B404DBA4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5A75355C-3C0B-0659-63E7-6DFBD8C35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08960-FE8F-1D46-A06A-9F20795CF86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6744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5EBD6BE5-5FF0-AE62-8697-A6974652B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1AC7F499-6AA5-7E8C-653A-83834C7980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6C47DB8-5074-0C22-D637-1C615EC736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D6C0C5-5697-B349-A1E0-A7484E3E0515}" type="datetimeFigureOut">
              <a:rPr lang="tr-TR" smtClean="0"/>
              <a:t>6.02.2024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46C1DE9-2E59-425C-49EC-CF46C12A9C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53949AC-660D-40EB-537B-78048A9C62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308960-FE8F-1D46-A06A-9F20795CF86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99191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stagram.com/ferdiakarsu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dr.com.tr/Kitap/Yesil-Surdurulebilir-Yasam-ve-Iklim/Bilim/Ekoloji-Cevre-Bilim/urunno=0001881279001" TargetMode="External"/><Relationship Id="rId5" Type="http://schemas.openxmlformats.org/officeDocument/2006/relationships/hyperlink" Target="https://www.idefix.com/Kitap/Yesil-Surdurulebilir-Yasam-ve-Iklim/Bilim/Ekoloji-Cevre-Bilim/urunno=0001881279001" TargetMode="External"/><Relationship Id="rId4" Type="http://schemas.openxmlformats.org/officeDocument/2006/relationships/hyperlink" Target="https://www.linkedin.com/in/ferdi-akarsu-17b97870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E2AF4A1-D171-382F-B055-729EA0B6DB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2387600"/>
          </a:xfrm>
        </p:spPr>
        <p:txBody>
          <a:bodyPr/>
          <a:lstStyle/>
          <a:p>
            <a:r>
              <a:rPr lang="tr-TR" dirty="0" err="1"/>
              <a:t>Agroturizm’de</a:t>
            </a:r>
            <a:r>
              <a:rPr lang="tr-TR" dirty="0"/>
              <a:t> Destinasyon Yönetimi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5C7739F9-5BA9-0573-9F86-6B89A84E71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008808"/>
            <a:ext cx="9144000" cy="1655762"/>
          </a:xfrm>
        </p:spPr>
        <p:txBody>
          <a:bodyPr/>
          <a:lstStyle/>
          <a:p>
            <a:r>
              <a:rPr lang="tr-TR" dirty="0"/>
              <a:t>Ferdi Akarsu</a:t>
            </a:r>
          </a:p>
          <a:p>
            <a:r>
              <a:rPr lang="tr-TR" dirty="0"/>
              <a:t>Sürdürülebilir Turizm Uzmanı</a:t>
            </a:r>
          </a:p>
        </p:txBody>
      </p:sp>
    </p:spTree>
    <p:extLst>
      <p:ext uri="{BB962C8B-B14F-4D97-AF65-F5344CB8AC3E}">
        <p14:creationId xmlns:p14="http://schemas.microsoft.com/office/powerpoint/2010/main" val="30248160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D14B61A-CEE5-0FE4-0208-74372448F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i="0" u="none" strike="noStrike" dirty="0">
                <a:effectLst/>
                <a:latin typeface="Söhne"/>
              </a:rPr>
              <a:t>Geleceğin Trendleri</a:t>
            </a:r>
            <a:br>
              <a:rPr lang="tr-TR" b="1" i="0" u="none" strike="noStrike" dirty="0">
                <a:effectLst/>
                <a:latin typeface="Söhne"/>
              </a:rPr>
            </a:b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9957E6C-42A5-6E77-B70B-780ECE0AEE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l">
              <a:buNone/>
            </a:pPr>
            <a:r>
              <a:rPr lang="tr-TR" b="1" i="0" u="none" strike="noStrike" dirty="0">
                <a:solidFill>
                  <a:srgbClr val="374151"/>
                </a:solidFill>
                <a:effectLst/>
                <a:latin typeface="Söhne"/>
              </a:rPr>
              <a:t>Yenilikçi Turistik Ürünler:</a:t>
            </a:r>
            <a:endParaRPr lang="tr-TR" b="0" i="0" u="none" strike="noStrike" dirty="0">
              <a:solidFill>
                <a:srgbClr val="374151"/>
              </a:solidFill>
              <a:effectLst/>
              <a:latin typeface="Söhne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tr-TR" b="0" i="0" u="none" strike="noStrike" dirty="0">
                <a:solidFill>
                  <a:srgbClr val="374151"/>
                </a:solidFill>
                <a:effectLst/>
                <a:latin typeface="Söhne"/>
              </a:rPr>
              <a:t>Sanal gerçeklik, yapay zeka, artırılmış gerçeklik gibi yeni turistik deneyimler.</a:t>
            </a:r>
          </a:p>
          <a:p>
            <a:pPr marL="457200" lvl="1" indent="0" algn="l">
              <a:buNone/>
            </a:pPr>
            <a:endParaRPr lang="tr-TR" b="0" i="0" u="none" strike="noStrike" dirty="0">
              <a:solidFill>
                <a:srgbClr val="374151"/>
              </a:solidFill>
              <a:effectLst/>
              <a:latin typeface="Söhne"/>
            </a:endParaRPr>
          </a:p>
          <a:p>
            <a:pPr marL="1143000" lvl="2" indent="-228600" algn="l">
              <a:buFont typeface="Arial" panose="020B0604020202020204" pitchFamily="34" charset="0"/>
              <a:buChar char="•"/>
            </a:pPr>
            <a:r>
              <a:rPr lang="tr-TR" b="0" i="0" u="none" strike="noStrike" dirty="0" err="1">
                <a:solidFill>
                  <a:srgbClr val="374151"/>
                </a:solidFill>
                <a:effectLst/>
                <a:latin typeface="Söhne"/>
              </a:rPr>
              <a:t>Louvre</a:t>
            </a:r>
            <a:r>
              <a:rPr lang="tr-TR" b="0" i="0" u="none" strike="noStrike" dirty="0">
                <a:solidFill>
                  <a:srgbClr val="374151"/>
                </a:solidFill>
                <a:effectLst/>
                <a:latin typeface="Söhne"/>
              </a:rPr>
              <a:t> Müzesi'nin sanal turları, dünya genelinde sanatseverlere erişim sağlayarak destinasyonun küresel çekiciliğini artırdı.</a:t>
            </a:r>
          </a:p>
          <a:p>
            <a:pPr marL="1143000" lvl="2" indent="-228600" algn="l">
              <a:buFont typeface="Arial" panose="020B0604020202020204" pitchFamily="34" charset="0"/>
              <a:buChar char="•"/>
            </a:pPr>
            <a:endParaRPr lang="tr-TR" b="0" i="0" u="none" strike="noStrike" dirty="0">
              <a:solidFill>
                <a:srgbClr val="374151"/>
              </a:solidFill>
              <a:effectLst/>
              <a:latin typeface="Söhne"/>
            </a:endParaRPr>
          </a:p>
          <a:p>
            <a:pPr marL="0" indent="0" algn="l">
              <a:buNone/>
            </a:pPr>
            <a:r>
              <a:rPr lang="tr-TR" b="1" i="0" u="none" strike="noStrike" dirty="0">
                <a:solidFill>
                  <a:srgbClr val="374151"/>
                </a:solidFill>
                <a:effectLst/>
                <a:latin typeface="Söhne"/>
              </a:rPr>
              <a:t>Sosyal Medyanın Rolü:</a:t>
            </a:r>
            <a:endParaRPr lang="tr-TR" b="0" i="0" u="none" strike="noStrike" dirty="0">
              <a:solidFill>
                <a:srgbClr val="374151"/>
              </a:solidFill>
              <a:effectLst/>
              <a:latin typeface="Söhne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tr-TR" b="0" i="0" u="none" strike="noStrike" dirty="0">
                <a:solidFill>
                  <a:srgbClr val="374151"/>
                </a:solidFill>
                <a:effectLst/>
                <a:latin typeface="Söhne"/>
              </a:rPr>
              <a:t>Turistlerin destinasyon hakkındaki deneyimlerini paylaştığı sosyal medya etkileşimi.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tr-TR" b="0" i="0" u="none" strike="noStrike" dirty="0">
              <a:solidFill>
                <a:srgbClr val="374151"/>
              </a:solidFill>
              <a:effectLst/>
              <a:latin typeface="Söhne"/>
            </a:endParaRPr>
          </a:p>
          <a:p>
            <a:pPr marL="1143000" lvl="2" indent="-228600" algn="l">
              <a:buFont typeface="Arial" panose="020B0604020202020204" pitchFamily="34" charset="0"/>
              <a:buChar char="•"/>
            </a:pPr>
            <a:r>
              <a:rPr lang="tr-TR" b="0" i="0" u="none" strike="noStrike" dirty="0">
                <a:solidFill>
                  <a:srgbClr val="374151"/>
                </a:solidFill>
                <a:effectLst/>
                <a:latin typeface="Söhne"/>
              </a:rPr>
              <a:t>Seyahat edenlerin %76'sı, sosyal medyada paylaşılan deneyimlerin seyahat planlarını etkilediğini belirtiyor (Expedia).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726679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1F78D1B-0CA5-F593-0EDD-B51191909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i="0" u="none" strike="noStrike" dirty="0">
                <a:effectLst/>
                <a:latin typeface="Söhne"/>
              </a:rPr>
              <a:t>Destinasyon Yönetiminde Kararlar</a:t>
            </a:r>
            <a:br>
              <a:rPr lang="tr-TR" b="1" i="0" u="none" strike="noStrike" dirty="0">
                <a:effectLst/>
                <a:latin typeface="Söhne"/>
              </a:rPr>
            </a:b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62CA75D-E2A2-17A9-5BCF-F558E195EC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l">
              <a:buNone/>
            </a:pPr>
            <a:r>
              <a:rPr lang="tr-TR" b="1" i="0" u="none" strike="noStrike" dirty="0">
                <a:solidFill>
                  <a:srgbClr val="374151"/>
                </a:solidFill>
                <a:effectLst/>
                <a:latin typeface="Söhne"/>
              </a:rPr>
              <a:t>Stratejik Planlama ve Uygulama:</a:t>
            </a:r>
            <a:endParaRPr lang="tr-TR" b="0" i="0" u="none" strike="noStrike" dirty="0">
              <a:solidFill>
                <a:srgbClr val="374151"/>
              </a:solidFill>
              <a:effectLst/>
              <a:latin typeface="Söhne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tr-TR" b="0" i="0" u="none" strike="noStrike" dirty="0">
                <a:solidFill>
                  <a:srgbClr val="374151"/>
                </a:solidFill>
                <a:effectLst/>
                <a:latin typeface="Söhne"/>
              </a:rPr>
              <a:t>Gelecekteki turizm taleplerini karşılamak için stratejik planların belirlenmesi.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tr-TR" b="0" i="0" u="none" strike="noStrike" dirty="0">
              <a:solidFill>
                <a:srgbClr val="374151"/>
              </a:solidFill>
              <a:effectLst/>
              <a:latin typeface="Söhne"/>
            </a:endParaRPr>
          </a:p>
          <a:p>
            <a:pPr marL="1143000" lvl="2" indent="-228600" algn="l">
              <a:buFont typeface="Arial" panose="020B0604020202020204" pitchFamily="34" charset="0"/>
              <a:buChar char="•"/>
            </a:pPr>
            <a:r>
              <a:rPr lang="tr-TR" b="0" i="0" u="none" strike="noStrike" dirty="0">
                <a:solidFill>
                  <a:srgbClr val="374151"/>
                </a:solidFill>
                <a:effectLst/>
                <a:latin typeface="Söhne"/>
              </a:rPr>
              <a:t>Her 10 başarılı destinasyon, uzun vadeli stratejik planlara sahiptir (UNWTO).</a:t>
            </a:r>
          </a:p>
          <a:p>
            <a:pPr marL="914400" lvl="2" indent="0" algn="l">
              <a:buNone/>
            </a:pPr>
            <a:endParaRPr lang="tr-TR" b="0" i="0" u="none" strike="noStrike" dirty="0">
              <a:solidFill>
                <a:srgbClr val="374151"/>
              </a:solidFill>
              <a:effectLst/>
              <a:latin typeface="Söhne"/>
            </a:endParaRPr>
          </a:p>
          <a:p>
            <a:pPr marL="914400" lvl="2" indent="0" algn="l">
              <a:buNone/>
            </a:pPr>
            <a:endParaRPr lang="tr-TR" b="0" i="0" u="none" strike="noStrike" dirty="0">
              <a:solidFill>
                <a:srgbClr val="374151"/>
              </a:solidFill>
              <a:effectLst/>
              <a:latin typeface="Söhne"/>
            </a:endParaRPr>
          </a:p>
          <a:p>
            <a:pPr marL="0" indent="0" algn="l">
              <a:buNone/>
            </a:pPr>
            <a:r>
              <a:rPr lang="tr-TR" b="1" i="0" u="none" strike="noStrike" dirty="0">
                <a:solidFill>
                  <a:srgbClr val="374151"/>
                </a:solidFill>
                <a:effectLst/>
                <a:latin typeface="Söhne"/>
              </a:rPr>
              <a:t>Sürdürülebilirlik ve Veri Tabanlı Kararlar: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tr-TR" b="0" i="0" u="none" strike="noStrike" dirty="0">
              <a:solidFill>
                <a:srgbClr val="374151"/>
              </a:solidFill>
              <a:effectLst/>
              <a:latin typeface="Söhne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tr-TR" b="0" i="0" u="none" strike="noStrike" dirty="0">
                <a:solidFill>
                  <a:srgbClr val="374151"/>
                </a:solidFill>
                <a:effectLst/>
                <a:latin typeface="Söhne"/>
              </a:rPr>
              <a:t>Veri analitiği kullanarak sürdürülebilir ve bilgi temelli kararlar alınması.</a:t>
            </a:r>
          </a:p>
          <a:p>
            <a:pPr marL="457200" lvl="1" indent="0" algn="l">
              <a:buNone/>
            </a:pPr>
            <a:endParaRPr lang="tr-TR" b="0" i="0" u="none" strike="noStrike" dirty="0">
              <a:solidFill>
                <a:srgbClr val="374151"/>
              </a:solidFill>
              <a:effectLst/>
              <a:latin typeface="Söhne"/>
            </a:endParaRPr>
          </a:p>
          <a:p>
            <a:pPr marL="1143000" lvl="2" indent="-228600" algn="l">
              <a:buFont typeface="Arial" panose="020B0604020202020204" pitchFamily="34" charset="0"/>
              <a:buChar char="•"/>
            </a:pPr>
            <a:r>
              <a:rPr lang="tr-TR" b="0" i="0" u="none" strike="noStrike" dirty="0">
                <a:solidFill>
                  <a:srgbClr val="374151"/>
                </a:solidFill>
                <a:effectLst/>
                <a:latin typeface="Söhne"/>
              </a:rPr>
              <a:t>Amsterdam, turist verilerini analiz ederek turizm politikalarını sürdürülebilirlik odaklı yönlendirmiştir.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267613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19F9D66-44FB-38E7-35BC-F70C3E5F0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Safran ve Safranbolu Özelinde Destinasyon Yönetimi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7CEDBF4-718C-BE49-00D8-D0BB482605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00056"/>
            <a:ext cx="10515600" cy="4351338"/>
          </a:xfrm>
        </p:spPr>
        <p:txBody>
          <a:bodyPr/>
          <a:lstStyle/>
          <a:p>
            <a:pPr algn="l"/>
            <a:r>
              <a:rPr lang="tr-TR" b="1" i="0" u="none" strike="noStrike" dirty="0">
                <a:effectLst/>
                <a:latin typeface="Söhne"/>
              </a:rPr>
              <a:t>Safran Turizminin Önemi</a:t>
            </a:r>
          </a:p>
          <a:p>
            <a:pPr marL="0" indent="0" algn="l">
              <a:buNone/>
            </a:pPr>
            <a:endParaRPr lang="tr-TR" b="1" i="0" u="none" strike="noStrike" dirty="0">
              <a:effectLst/>
              <a:latin typeface="Söhne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tr-TR" b="1" i="0" u="none" strike="noStrike" dirty="0">
                <a:solidFill>
                  <a:srgbClr val="374151"/>
                </a:solidFill>
                <a:effectLst/>
                <a:latin typeface="Söhne"/>
              </a:rPr>
              <a:t>Safranın Kültürel ve Ekonomik Rolü:</a:t>
            </a:r>
          </a:p>
          <a:p>
            <a:pPr marL="0" indent="0" algn="l">
              <a:buNone/>
            </a:pPr>
            <a:endParaRPr lang="tr-TR" b="0" i="0" u="none" strike="noStrike" dirty="0">
              <a:solidFill>
                <a:srgbClr val="374151"/>
              </a:solidFill>
              <a:effectLst/>
              <a:latin typeface="Söhne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tr-TR" b="1" i="0" u="none" strike="noStrike" dirty="0" err="1">
                <a:solidFill>
                  <a:srgbClr val="374151"/>
                </a:solidFill>
                <a:effectLst/>
                <a:latin typeface="Söhne"/>
              </a:rPr>
              <a:t>Agroturizmin</a:t>
            </a:r>
            <a:r>
              <a:rPr lang="tr-TR" b="1" i="0" u="none" strike="noStrike" dirty="0">
                <a:solidFill>
                  <a:srgbClr val="374151"/>
                </a:solidFill>
                <a:effectLst/>
                <a:latin typeface="Söhne"/>
              </a:rPr>
              <a:t> Potansiyeli:</a:t>
            </a:r>
            <a:endParaRPr lang="tr-TR" b="0" i="0" u="none" strike="noStrike" dirty="0">
              <a:solidFill>
                <a:srgbClr val="374151"/>
              </a:solidFill>
              <a:effectLst/>
              <a:latin typeface="Söhne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tr-TR" b="0" i="0" u="none" strike="noStrike" dirty="0">
                <a:solidFill>
                  <a:srgbClr val="374151"/>
                </a:solidFill>
                <a:effectLst/>
                <a:latin typeface="Söhne"/>
              </a:rPr>
              <a:t>Safranın tarımından turizme geçişin ekonomik ve turistik faydaları.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079999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11560E5-AEC5-1299-33D3-C7E4EA29D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i="0" u="none" strike="noStrike" dirty="0">
                <a:effectLst/>
                <a:latin typeface="Söhne"/>
              </a:rPr>
              <a:t>Safranbolu </a:t>
            </a:r>
            <a:r>
              <a:rPr lang="tr-TR" b="1" i="0" u="none" strike="noStrike" dirty="0" err="1">
                <a:effectLst/>
                <a:latin typeface="Söhne"/>
              </a:rPr>
              <a:t>Agroturizm</a:t>
            </a:r>
            <a:r>
              <a:rPr lang="tr-TR" b="1" i="0" u="none" strike="noStrike" dirty="0">
                <a:effectLst/>
                <a:latin typeface="Söhne"/>
              </a:rPr>
              <a:t> Potansiyeli</a:t>
            </a:r>
            <a:br>
              <a:rPr lang="tr-TR" b="1" i="0" u="none" strike="noStrike" dirty="0">
                <a:effectLst/>
                <a:latin typeface="Söhne"/>
              </a:rPr>
            </a:b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5611F58-A040-4135-DE29-C5002B1DA8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1537"/>
            <a:ext cx="10515600" cy="4351338"/>
          </a:xfrm>
        </p:spPr>
        <p:txBody>
          <a:bodyPr/>
          <a:lstStyle/>
          <a:p>
            <a:pPr marL="0" indent="0" algn="l">
              <a:buNone/>
            </a:pPr>
            <a:r>
              <a:rPr lang="tr-TR" b="1" i="0" u="none" strike="noStrike" dirty="0">
                <a:solidFill>
                  <a:srgbClr val="374151"/>
                </a:solidFill>
                <a:effectLst/>
                <a:latin typeface="Söhne"/>
              </a:rPr>
              <a:t>Tarım ve Turizm Entegrasyonu:</a:t>
            </a:r>
          </a:p>
          <a:p>
            <a:pPr marL="0" indent="0" algn="l">
              <a:buNone/>
            </a:pPr>
            <a:endParaRPr lang="tr-TR" b="0" i="0" u="none" strike="noStrike" dirty="0">
              <a:solidFill>
                <a:srgbClr val="374151"/>
              </a:solidFill>
              <a:effectLst/>
              <a:latin typeface="Söhne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tr-TR" b="0" i="0" u="none" strike="noStrike" dirty="0">
                <a:solidFill>
                  <a:srgbClr val="374151"/>
                </a:solidFill>
                <a:effectLst/>
                <a:latin typeface="Söhne"/>
              </a:rPr>
              <a:t>Safran üretiminin turistik deneyimlere entegre edilmesi.</a:t>
            </a:r>
          </a:p>
          <a:p>
            <a:pPr marL="457200" lvl="1" indent="0" algn="l">
              <a:buNone/>
            </a:pPr>
            <a:endParaRPr lang="tr-TR" b="0" i="0" u="none" strike="noStrike" dirty="0">
              <a:solidFill>
                <a:srgbClr val="374151"/>
              </a:solidFill>
              <a:effectLst/>
              <a:latin typeface="Söhne"/>
            </a:endParaRPr>
          </a:p>
          <a:p>
            <a:pPr marL="0" indent="0" algn="l">
              <a:buNone/>
            </a:pPr>
            <a:r>
              <a:rPr lang="tr-TR" b="1" i="0" u="none" strike="noStrike" dirty="0">
                <a:solidFill>
                  <a:srgbClr val="374151"/>
                </a:solidFill>
                <a:effectLst/>
                <a:latin typeface="Söhne"/>
              </a:rPr>
              <a:t>Çeşitli Turistik Aktiviteler:</a:t>
            </a:r>
          </a:p>
          <a:p>
            <a:pPr marL="0" indent="0" algn="l">
              <a:buNone/>
            </a:pPr>
            <a:endParaRPr lang="tr-TR" b="0" i="0" u="none" strike="noStrike" dirty="0">
              <a:solidFill>
                <a:srgbClr val="374151"/>
              </a:solidFill>
              <a:effectLst/>
              <a:latin typeface="Söhne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tr-TR" b="0" i="0" u="none" strike="noStrike" dirty="0">
                <a:solidFill>
                  <a:srgbClr val="374151"/>
                </a:solidFill>
                <a:effectLst/>
                <a:latin typeface="Söhne"/>
              </a:rPr>
              <a:t>Safran hasat etkinlikleri, safran tarlaları turları ve el sanatları atölyeleri.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386016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4A38837-02CB-D0D9-6354-E9DC223D5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i="0" u="none" strike="noStrike" dirty="0">
                <a:effectLst/>
                <a:latin typeface="Söhne"/>
              </a:rPr>
              <a:t>Destinasyon Pazarlaması</a:t>
            </a:r>
            <a:br>
              <a:rPr lang="tr-TR" b="1" i="0" u="none" strike="noStrike" dirty="0">
                <a:effectLst/>
                <a:latin typeface="Söhne"/>
              </a:rPr>
            </a:b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21AE0C5-EA0B-2CF0-E379-BB8E16B34A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tr-TR" b="1" i="0" u="none" strike="noStrike" dirty="0">
                <a:solidFill>
                  <a:srgbClr val="374151"/>
                </a:solidFill>
                <a:effectLst/>
                <a:latin typeface="Söhne"/>
              </a:rPr>
              <a:t>Safranbolu'nun Benzersizliği:</a:t>
            </a:r>
          </a:p>
          <a:p>
            <a:pPr marL="0" indent="0" algn="l">
              <a:buNone/>
            </a:pPr>
            <a:endParaRPr lang="tr-TR" b="0" i="0" u="none" strike="noStrike" dirty="0">
              <a:solidFill>
                <a:srgbClr val="374151"/>
              </a:solidFill>
              <a:effectLst/>
              <a:latin typeface="Söhne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tr-TR" b="0" i="0" u="none" strike="noStrike" dirty="0">
                <a:solidFill>
                  <a:srgbClr val="374151"/>
                </a:solidFill>
                <a:effectLst/>
                <a:latin typeface="Söhne"/>
              </a:rPr>
              <a:t>Safranbolu'nun doğası, kültürel zenginlikleri, peyzajı ve tarihi</a:t>
            </a:r>
          </a:p>
          <a:p>
            <a:pPr marL="457200" lvl="1" indent="0" algn="l">
              <a:buNone/>
            </a:pPr>
            <a:endParaRPr lang="tr-TR" b="0" i="0" u="none" strike="noStrike" dirty="0">
              <a:solidFill>
                <a:srgbClr val="374151"/>
              </a:solidFill>
              <a:effectLst/>
              <a:latin typeface="Söhne"/>
            </a:endParaRPr>
          </a:p>
          <a:p>
            <a:pPr marL="0" indent="0" algn="l">
              <a:buNone/>
            </a:pPr>
            <a:r>
              <a:rPr lang="tr-TR" b="1" i="0" u="none" strike="noStrike" dirty="0">
                <a:solidFill>
                  <a:srgbClr val="374151"/>
                </a:solidFill>
                <a:effectLst/>
                <a:latin typeface="Söhne"/>
              </a:rPr>
              <a:t>Dijital Pazarlama Stratejileri: Lüks Turizm!</a:t>
            </a:r>
          </a:p>
          <a:p>
            <a:pPr marL="0" indent="0" algn="l">
              <a:buNone/>
            </a:pPr>
            <a:endParaRPr lang="tr-TR" b="0" i="0" u="none" strike="noStrike" dirty="0">
              <a:solidFill>
                <a:srgbClr val="374151"/>
              </a:solidFill>
              <a:effectLst/>
              <a:latin typeface="Söhne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tr-TR" b="0" i="0" u="none" strike="noStrike" dirty="0">
                <a:solidFill>
                  <a:srgbClr val="374151"/>
                </a:solidFill>
                <a:effectLst/>
                <a:latin typeface="Söhne"/>
              </a:rPr>
              <a:t>Safran temalı dijital kampanyalar ve sosyal medya etkileşimi.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399024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90303AD-3A67-FDDC-AC3C-36840C701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i="0" u="none" strike="noStrike" dirty="0">
                <a:effectLst/>
                <a:latin typeface="Söhne"/>
              </a:rPr>
              <a:t>Safranbolu </a:t>
            </a:r>
            <a:r>
              <a:rPr lang="tr-TR" b="1" i="0" u="none" strike="noStrike" dirty="0" err="1">
                <a:effectLst/>
                <a:latin typeface="Söhne"/>
              </a:rPr>
              <a:t>Agroturizm</a:t>
            </a:r>
            <a:r>
              <a:rPr lang="tr-TR" b="1" i="0" u="none" strike="noStrike" dirty="0">
                <a:effectLst/>
                <a:latin typeface="Söhne"/>
              </a:rPr>
              <a:t> Altyapısı</a:t>
            </a:r>
            <a:br>
              <a:rPr lang="tr-TR" b="1" i="0" u="none" strike="noStrike" dirty="0">
                <a:effectLst/>
                <a:latin typeface="Söhne"/>
              </a:rPr>
            </a:b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1A58696-D4BF-A62B-5587-1D19286FD6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tr-TR" b="1" i="0" u="none" strike="noStrike" dirty="0">
                <a:solidFill>
                  <a:srgbClr val="374151"/>
                </a:solidFill>
                <a:effectLst/>
                <a:latin typeface="Söhne"/>
              </a:rPr>
              <a:t>Safran Hasat Altyapısı:</a:t>
            </a:r>
          </a:p>
          <a:p>
            <a:pPr marL="0" indent="0" algn="l">
              <a:buNone/>
            </a:pPr>
            <a:endParaRPr lang="tr-TR" b="0" i="0" u="none" strike="noStrike" dirty="0">
              <a:solidFill>
                <a:srgbClr val="374151"/>
              </a:solidFill>
              <a:effectLst/>
              <a:latin typeface="Söhne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tr-TR" b="0" i="0" u="none" strike="noStrike" dirty="0">
                <a:solidFill>
                  <a:srgbClr val="374151"/>
                </a:solidFill>
                <a:effectLst/>
                <a:latin typeface="Söhne"/>
              </a:rPr>
              <a:t>Ziyaretçilere safran hasadı deneyimi sunan altyapı.</a:t>
            </a:r>
          </a:p>
          <a:p>
            <a:pPr marL="457200" lvl="1" indent="0" algn="l">
              <a:buNone/>
            </a:pPr>
            <a:endParaRPr lang="tr-TR" b="0" i="0" u="none" strike="noStrike" dirty="0">
              <a:solidFill>
                <a:srgbClr val="374151"/>
              </a:solidFill>
              <a:effectLst/>
              <a:latin typeface="Söhne"/>
            </a:endParaRPr>
          </a:p>
          <a:p>
            <a:pPr marL="457200" lvl="1" indent="0" algn="l">
              <a:buNone/>
            </a:pPr>
            <a:endParaRPr lang="tr-TR" b="0" i="0" u="none" strike="noStrike" dirty="0">
              <a:solidFill>
                <a:srgbClr val="374151"/>
              </a:solidFill>
              <a:effectLst/>
              <a:latin typeface="Söhne"/>
            </a:endParaRPr>
          </a:p>
          <a:p>
            <a:pPr marL="0" indent="0" algn="l">
              <a:buNone/>
            </a:pPr>
            <a:r>
              <a:rPr lang="tr-TR" b="1" i="0" u="none" strike="noStrike" dirty="0">
                <a:solidFill>
                  <a:srgbClr val="374151"/>
                </a:solidFill>
                <a:effectLst/>
                <a:latin typeface="Söhne"/>
              </a:rPr>
              <a:t>Konaklama ve Yeme İçme:</a:t>
            </a:r>
          </a:p>
          <a:p>
            <a:pPr marL="0" indent="0" algn="l">
              <a:buNone/>
            </a:pPr>
            <a:endParaRPr lang="tr-TR" b="0" i="0" u="none" strike="noStrike" dirty="0">
              <a:solidFill>
                <a:srgbClr val="374151"/>
              </a:solidFill>
              <a:effectLst/>
              <a:latin typeface="Söhne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tr-TR" b="0" i="0" u="none" strike="noStrike" dirty="0">
                <a:solidFill>
                  <a:srgbClr val="374151"/>
                </a:solidFill>
                <a:effectLst/>
                <a:latin typeface="Söhne"/>
              </a:rPr>
              <a:t>Safran temalı konaklama birimleri ve yerel safran mutfağı.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782748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06E2557-7D55-58B6-0CD7-30AB74701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i="0" u="none" strike="noStrike" dirty="0">
                <a:effectLst/>
                <a:latin typeface="Söhne"/>
              </a:rPr>
              <a:t>Safran Üretimi ve Eğitim</a:t>
            </a:r>
            <a:br>
              <a:rPr lang="tr-TR" b="1" i="0" u="none" strike="noStrike" dirty="0">
                <a:effectLst/>
                <a:latin typeface="Söhne"/>
              </a:rPr>
            </a:b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51717AF-CDDC-32EA-10E5-62086CFEF8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tr-TR" b="1" i="0" u="none" strike="noStrike" dirty="0">
                <a:solidFill>
                  <a:srgbClr val="374151"/>
                </a:solidFill>
                <a:effectLst/>
                <a:latin typeface="Söhne"/>
              </a:rPr>
              <a:t>Safran Üretim Süreci:</a:t>
            </a:r>
          </a:p>
          <a:p>
            <a:pPr marL="0" indent="0" algn="l">
              <a:buNone/>
            </a:pPr>
            <a:endParaRPr lang="tr-TR" b="0" i="0" u="none" strike="noStrike" dirty="0">
              <a:solidFill>
                <a:srgbClr val="374151"/>
              </a:solidFill>
              <a:effectLst/>
              <a:latin typeface="Söhne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tr-TR" b="0" i="0" u="none" strike="noStrike" dirty="0">
                <a:solidFill>
                  <a:srgbClr val="374151"/>
                </a:solidFill>
                <a:effectLst/>
                <a:latin typeface="Söhne"/>
              </a:rPr>
              <a:t>Ziyaretçilere safranın nasıl üretildiğini anlatan eğitim programları.</a:t>
            </a:r>
          </a:p>
          <a:p>
            <a:pPr marL="457200" lvl="1" indent="0" algn="l">
              <a:buNone/>
            </a:pPr>
            <a:endParaRPr lang="tr-TR" b="0" i="0" u="none" strike="noStrike" dirty="0">
              <a:solidFill>
                <a:srgbClr val="374151"/>
              </a:solidFill>
              <a:effectLst/>
              <a:latin typeface="Söhne"/>
            </a:endParaRPr>
          </a:p>
          <a:p>
            <a:pPr marL="0" indent="0" algn="l">
              <a:buNone/>
            </a:pPr>
            <a:r>
              <a:rPr lang="tr-TR" b="1" i="0" u="none" strike="noStrike" dirty="0">
                <a:solidFill>
                  <a:srgbClr val="374151"/>
                </a:solidFill>
                <a:effectLst/>
                <a:latin typeface="Söhne"/>
              </a:rPr>
              <a:t>Çiftçi İşbirliği:</a:t>
            </a:r>
          </a:p>
          <a:p>
            <a:pPr marL="0" indent="0" algn="l">
              <a:buNone/>
            </a:pPr>
            <a:endParaRPr lang="tr-TR" b="0" i="0" u="none" strike="noStrike" dirty="0">
              <a:solidFill>
                <a:srgbClr val="374151"/>
              </a:solidFill>
              <a:effectLst/>
              <a:latin typeface="Söhne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tr-TR" b="0" i="0" u="none" strike="noStrike" dirty="0">
                <a:solidFill>
                  <a:srgbClr val="374151"/>
                </a:solidFill>
                <a:effectLst/>
                <a:latin typeface="Söhne"/>
              </a:rPr>
              <a:t>Safran üreticisi çiftçilerle işbirliği projeleri.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398694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20FD070-54FC-0AB6-C716-8BED8F326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i="0" u="none" strike="noStrike" dirty="0">
                <a:effectLst/>
                <a:latin typeface="Söhne"/>
              </a:rPr>
              <a:t>Safran Turizmi ve Toplumsal Katılım</a:t>
            </a:r>
            <a:br>
              <a:rPr lang="tr-TR" b="1" i="0" u="none" strike="noStrike" dirty="0">
                <a:effectLst/>
                <a:latin typeface="Söhne"/>
              </a:rPr>
            </a:b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D200A8C-92E1-4C07-B85A-17BD57258C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tr-TR" b="1" i="0" u="none" strike="noStrike" dirty="0">
                <a:solidFill>
                  <a:srgbClr val="374151"/>
                </a:solidFill>
                <a:effectLst/>
                <a:latin typeface="Söhne"/>
              </a:rPr>
              <a:t>Yerel Topluluk Katılımı:</a:t>
            </a:r>
          </a:p>
          <a:p>
            <a:pPr marL="0" indent="0" algn="l">
              <a:buNone/>
            </a:pPr>
            <a:endParaRPr lang="tr-TR" b="0" i="0" u="none" strike="noStrike" dirty="0">
              <a:solidFill>
                <a:srgbClr val="374151"/>
              </a:solidFill>
              <a:effectLst/>
              <a:latin typeface="Söhne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tr-TR" b="0" i="0" u="none" strike="noStrike" dirty="0">
                <a:solidFill>
                  <a:srgbClr val="374151"/>
                </a:solidFill>
                <a:effectLst/>
                <a:latin typeface="Söhne"/>
              </a:rPr>
              <a:t>Yerel halkın safran turizmi projelerine katılımı ve desteklenmesi.</a:t>
            </a:r>
          </a:p>
          <a:p>
            <a:pPr marL="457200" lvl="1" indent="0" algn="l">
              <a:buNone/>
            </a:pPr>
            <a:endParaRPr lang="tr-TR" b="0" i="0" u="none" strike="noStrike" dirty="0">
              <a:solidFill>
                <a:srgbClr val="374151"/>
              </a:solidFill>
              <a:effectLst/>
              <a:latin typeface="Söhne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tr-TR" b="0" i="0" u="none" strike="noStrike" dirty="0">
              <a:solidFill>
                <a:srgbClr val="374151"/>
              </a:solidFill>
              <a:effectLst/>
              <a:latin typeface="Söhne"/>
            </a:endParaRPr>
          </a:p>
          <a:p>
            <a:pPr marL="0" indent="0" algn="l">
              <a:buNone/>
            </a:pPr>
            <a:r>
              <a:rPr lang="tr-TR" b="1" i="0" u="none" strike="noStrike" dirty="0">
                <a:solidFill>
                  <a:srgbClr val="374151"/>
                </a:solidFill>
                <a:effectLst/>
                <a:latin typeface="Söhne"/>
              </a:rPr>
              <a:t>Etkileşimli Topluluk Aktiviteleri:</a:t>
            </a:r>
          </a:p>
          <a:p>
            <a:pPr marL="0" indent="0" algn="l">
              <a:buNone/>
            </a:pPr>
            <a:endParaRPr lang="tr-TR" b="0" i="0" u="none" strike="noStrike" dirty="0">
              <a:solidFill>
                <a:srgbClr val="374151"/>
              </a:solidFill>
              <a:effectLst/>
              <a:latin typeface="Söhne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tr-TR" b="0" i="0" u="none" strike="noStrike" dirty="0">
                <a:solidFill>
                  <a:srgbClr val="374151"/>
                </a:solidFill>
                <a:effectLst/>
                <a:latin typeface="Söhne"/>
              </a:rPr>
              <a:t>Safran festivali ve yerel etkinliklerle topluluk bağlarını güçlendirme.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049023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D7B1EFE-D435-73A5-03D7-6DB7B511F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i="0" u="none" strike="noStrike" dirty="0">
                <a:effectLst/>
                <a:latin typeface="Söhne"/>
              </a:rPr>
              <a:t>Safranbolu </a:t>
            </a:r>
            <a:r>
              <a:rPr lang="tr-TR" b="1" i="0" u="none" strike="noStrike" dirty="0" err="1">
                <a:effectLst/>
                <a:latin typeface="Söhne"/>
              </a:rPr>
              <a:t>Agroturizminin</a:t>
            </a:r>
            <a:r>
              <a:rPr lang="tr-TR" b="1" i="0" u="none" strike="noStrike" dirty="0">
                <a:effectLst/>
                <a:latin typeface="Söhne"/>
              </a:rPr>
              <a:t> Sürdürülebilirliği</a:t>
            </a:r>
            <a:br>
              <a:rPr lang="tr-TR" b="1" i="0" u="none" strike="noStrike" dirty="0">
                <a:effectLst/>
                <a:latin typeface="Söhne"/>
              </a:rPr>
            </a:b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6884C4E-7A8D-54CE-F7E3-B9BFB1B2AB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tr-TR" b="1" i="0" u="none" strike="noStrike" dirty="0">
                <a:solidFill>
                  <a:srgbClr val="374151"/>
                </a:solidFill>
                <a:effectLst/>
                <a:latin typeface="Söhne"/>
              </a:rPr>
              <a:t>Doğal Kaynak Koruma:</a:t>
            </a:r>
          </a:p>
          <a:p>
            <a:pPr marL="0" indent="0" algn="l">
              <a:buNone/>
            </a:pPr>
            <a:endParaRPr lang="tr-TR" b="0" i="0" u="none" strike="noStrike" dirty="0">
              <a:solidFill>
                <a:srgbClr val="374151"/>
              </a:solidFill>
              <a:effectLst/>
              <a:latin typeface="Söhne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tr-TR" b="0" i="0" u="none" strike="noStrike" dirty="0">
                <a:solidFill>
                  <a:srgbClr val="374151"/>
                </a:solidFill>
                <a:effectLst/>
                <a:latin typeface="Söhne"/>
              </a:rPr>
              <a:t>Safran üretimi ve turizmin sürdürülebilir yönetimi.</a:t>
            </a:r>
          </a:p>
          <a:p>
            <a:pPr marL="457200" lvl="1" indent="0" algn="l">
              <a:buNone/>
            </a:pPr>
            <a:endParaRPr lang="tr-TR" b="0" i="0" u="none" strike="noStrike" dirty="0">
              <a:solidFill>
                <a:srgbClr val="374151"/>
              </a:solidFill>
              <a:effectLst/>
              <a:latin typeface="Söhne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tr-TR" b="0" i="0" u="none" strike="noStrike" dirty="0">
              <a:solidFill>
                <a:srgbClr val="374151"/>
              </a:solidFill>
              <a:effectLst/>
              <a:latin typeface="Söhne"/>
            </a:endParaRPr>
          </a:p>
          <a:p>
            <a:pPr marL="0" indent="0" algn="l">
              <a:buNone/>
            </a:pPr>
            <a:r>
              <a:rPr lang="tr-TR" b="1" i="0" u="none" strike="noStrike" dirty="0">
                <a:solidFill>
                  <a:srgbClr val="374151"/>
                </a:solidFill>
                <a:effectLst/>
                <a:latin typeface="Söhne"/>
              </a:rPr>
              <a:t>Ekosistem Bilinci:</a:t>
            </a:r>
          </a:p>
          <a:p>
            <a:pPr marL="0" indent="0" algn="l">
              <a:buNone/>
            </a:pPr>
            <a:endParaRPr lang="tr-TR" b="0" i="0" u="none" strike="noStrike" dirty="0">
              <a:solidFill>
                <a:srgbClr val="374151"/>
              </a:solidFill>
              <a:effectLst/>
              <a:latin typeface="Söhne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tr-TR" b="0" i="0" u="none" strike="noStrike" dirty="0">
                <a:solidFill>
                  <a:srgbClr val="374151"/>
                </a:solidFill>
                <a:effectLst/>
                <a:latin typeface="Söhne"/>
              </a:rPr>
              <a:t>Ziyaretçilere çevre dostu turizm ve safran ekosistemi hakkında bilinçlendirme.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110907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F2D2DA2-652C-19A3-F0AC-BDC9A69EE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i="0" u="none" strike="noStrike" dirty="0">
                <a:effectLst/>
                <a:latin typeface="Söhne"/>
              </a:rPr>
              <a:t>Uluslararası İşbirliği ve Paydaşlar</a:t>
            </a:r>
            <a:br>
              <a:rPr lang="tr-TR" b="1" i="0" u="none" strike="noStrike" dirty="0">
                <a:effectLst/>
                <a:latin typeface="Söhne"/>
              </a:rPr>
            </a:b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E8F34D2-B6CF-8EB6-8398-649B8409CB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tr-TR" b="1" i="0" u="none" strike="noStrike" dirty="0">
                <a:solidFill>
                  <a:srgbClr val="374151"/>
                </a:solidFill>
                <a:effectLst/>
                <a:latin typeface="Söhne"/>
              </a:rPr>
              <a:t>Uluslararası Pazarlama:</a:t>
            </a:r>
          </a:p>
          <a:p>
            <a:pPr marL="0" indent="0" algn="l">
              <a:buNone/>
            </a:pPr>
            <a:endParaRPr lang="tr-TR" b="0" i="0" u="none" strike="noStrike" dirty="0">
              <a:solidFill>
                <a:srgbClr val="374151"/>
              </a:solidFill>
              <a:effectLst/>
              <a:latin typeface="Söhne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tr-TR" b="0" i="0" u="none" strike="noStrike" dirty="0">
                <a:solidFill>
                  <a:srgbClr val="374151"/>
                </a:solidFill>
                <a:effectLst/>
                <a:latin typeface="Söhne"/>
              </a:rPr>
              <a:t>Safran turizminin uluslararası pazarlarda tanıtımı.</a:t>
            </a:r>
          </a:p>
          <a:p>
            <a:pPr marL="457200" lvl="1" indent="0" algn="l">
              <a:buNone/>
            </a:pPr>
            <a:endParaRPr lang="tr-TR" b="0" i="0" u="none" strike="noStrike" dirty="0">
              <a:solidFill>
                <a:srgbClr val="374151"/>
              </a:solidFill>
              <a:effectLst/>
              <a:latin typeface="Söhne"/>
            </a:endParaRPr>
          </a:p>
          <a:p>
            <a:pPr marL="457200" lvl="1" indent="0" algn="l">
              <a:buNone/>
            </a:pPr>
            <a:endParaRPr lang="tr-TR" b="0" i="0" u="none" strike="noStrike" dirty="0">
              <a:solidFill>
                <a:srgbClr val="374151"/>
              </a:solidFill>
              <a:effectLst/>
              <a:latin typeface="Söhne"/>
            </a:endParaRPr>
          </a:p>
          <a:p>
            <a:pPr marL="0" indent="0" algn="l">
              <a:buNone/>
            </a:pPr>
            <a:r>
              <a:rPr lang="tr-TR" b="1" i="0" u="none" strike="noStrike" dirty="0">
                <a:solidFill>
                  <a:srgbClr val="374151"/>
                </a:solidFill>
                <a:effectLst/>
                <a:latin typeface="Söhne"/>
              </a:rPr>
              <a:t>Uluslararası Safran Festivalleri:</a:t>
            </a:r>
          </a:p>
          <a:p>
            <a:pPr marL="0" indent="0" algn="l">
              <a:buNone/>
            </a:pPr>
            <a:endParaRPr lang="tr-TR" b="0" i="0" u="none" strike="noStrike" dirty="0">
              <a:solidFill>
                <a:srgbClr val="374151"/>
              </a:solidFill>
              <a:effectLst/>
              <a:latin typeface="Söhne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tr-TR" b="0" i="0" u="none" strike="noStrike" dirty="0">
                <a:solidFill>
                  <a:srgbClr val="374151"/>
                </a:solidFill>
                <a:effectLst/>
                <a:latin typeface="Söhne"/>
              </a:rPr>
              <a:t>Dünyadan benzer destinasyonlarla işbirliği ve safran festivallerine katılım.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12345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A7B5794-0AF6-8776-6440-75D61AFB8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tr-TR" b="1" i="0" u="none" strike="noStrike" dirty="0">
                <a:solidFill>
                  <a:srgbClr val="374151"/>
                </a:solidFill>
                <a:effectLst/>
                <a:latin typeface="Söhne"/>
              </a:rPr>
            </a:br>
            <a:br>
              <a:rPr lang="tr-TR" b="1" i="0" u="none" strike="noStrike" dirty="0">
                <a:solidFill>
                  <a:srgbClr val="374151"/>
                </a:solidFill>
                <a:effectLst/>
                <a:latin typeface="Söhne"/>
              </a:rPr>
            </a:br>
            <a:r>
              <a:rPr lang="tr-TR" b="1" i="0" u="none" strike="noStrike" dirty="0">
                <a:solidFill>
                  <a:srgbClr val="374151"/>
                </a:solidFill>
                <a:effectLst/>
                <a:latin typeface="Söhne"/>
              </a:rPr>
              <a:t>Turizmde Destinasyon Yönetimi Tanım ve Kavramlar</a:t>
            </a:r>
            <a:br>
              <a:rPr lang="tr-TR" b="0" i="0" u="none" strike="noStrike" dirty="0">
                <a:solidFill>
                  <a:srgbClr val="374151"/>
                </a:solidFill>
                <a:effectLst/>
                <a:latin typeface="Söhne"/>
              </a:rPr>
            </a:br>
            <a:br>
              <a:rPr lang="tr-TR" b="0" i="0" u="none" strike="noStrike" dirty="0">
                <a:solidFill>
                  <a:srgbClr val="374151"/>
                </a:solidFill>
                <a:effectLst/>
                <a:latin typeface="Söhne"/>
              </a:rPr>
            </a:b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6FDC6A2-5FF9-B5F4-6B80-D932A0D8F0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1537"/>
            <a:ext cx="10515600" cy="4351338"/>
          </a:xfrm>
        </p:spPr>
        <p:txBody>
          <a:bodyPr/>
          <a:lstStyle/>
          <a:p>
            <a:endParaRPr lang="tr-TR" dirty="0">
              <a:solidFill>
                <a:srgbClr val="374151"/>
              </a:solidFill>
              <a:latin typeface="Söhne"/>
            </a:endParaRPr>
          </a:p>
          <a:p>
            <a:pPr marL="0" indent="0" algn="l">
              <a:buNone/>
            </a:pPr>
            <a:r>
              <a:rPr lang="tr-TR" b="1" i="0" u="none" strike="noStrike" dirty="0">
                <a:solidFill>
                  <a:srgbClr val="374151"/>
                </a:solidFill>
                <a:effectLst/>
                <a:latin typeface="Söhne"/>
              </a:rPr>
              <a:t>Destinasyon Tanımı:</a:t>
            </a:r>
            <a:endParaRPr lang="tr-TR" b="0" i="0" u="none" strike="noStrike" dirty="0">
              <a:solidFill>
                <a:srgbClr val="374151"/>
              </a:solidFill>
              <a:effectLst/>
              <a:latin typeface="Söhne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tr-TR" b="0" i="0" u="none" strike="noStrike" dirty="0">
                <a:solidFill>
                  <a:srgbClr val="374151"/>
                </a:solidFill>
                <a:effectLst/>
                <a:latin typeface="Söhne"/>
              </a:rPr>
              <a:t>Turistlere çeşitli deneyimler sunan belirli bir coğrafi bölge olarak tanımlanabilmektedir.</a:t>
            </a:r>
          </a:p>
          <a:p>
            <a:pPr marL="457200" lvl="1" indent="0" algn="l">
              <a:buNone/>
            </a:pPr>
            <a:endParaRPr lang="tr-TR" b="0" i="0" u="none" strike="noStrike" dirty="0">
              <a:solidFill>
                <a:srgbClr val="374151"/>
              </a:solidFill>
              <a:effectLst/>
              <a:latin typeface="Söhne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tr-TR" b="1" i="0" u="none" strike="noStrike" dirty="0">
                <a:solidFill>
                  <a:srgbClr val="374151"/>
                </a:solidFill>
                <a:effectLst/>
                <a:latin typeface="Söhne"/>
              </a:rPr>
              <a:t>Destinasyon Yönetimi:</a:t>
            </a:r>
            <a:endParaRPr lang="tr-TR" b="0" i="0" u="none" strike="noStrike" dirty="0">
              <a:solidFill>
                <a:srgbClr val="374151"/>
              </a:solidFill>
              <a:effectLst/>
              <a:latin typeface="Söhne"/>
            </a:endParaRPr>
          </a:p>
          <a:p>
            <a:pPr marL="0" indent="0">
              <a:buNone/>
            </a:pPr>
            <a:endParaRPr lang="tr-TR" b="0" i="0" u="none" strike="noStrike" dirty="0">
              <a:solidFill>
                <a:srgbClr val="374151"/>
              </a:solidFill>
              <a:effectLst/>
              <a:latin typeface="Söhne"/>
            </a:endParaRPr>
          </a:p>
          <a:p>
            <a:pPr marL="0" indent="0">
              <a:buNone/>
            </a:pPr>
            <a:r>
              <a:rPr lang="tr-TR" b="0" i="0" u="none" strike="noStrike" dirty="0">
                <a:solidFill>
                  <a:srgbClr val="374151"/>
                </a:solidFill>
                <a:effectLst/>
                <a:latin typeface="Söhne"/>
              </a:rPr>
              <a:t>Turistik bir bölgenin sürdürülebilir gelişimi ve etkili pazarlanması için stratejik planlama ve uygulama süreci olarak tanımlanabilmektedir.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433724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33F4312-F5EE-79FF-720C-86A59A732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i="0" u="none" strike="noStrike" dirty="0">
                <a:effectLst/>
                <a:latin typeface="Söhne"/>
              </a:rPr>
              <a:t>Dünya Genelinde Safran Turizmi 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4FAA15F-5E6F-47A6-918E-8521E7760B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tr-TR" b="1" i="0" u="none" strike="noStrike" dirty="0">
                <a:solidFill>
                  <a:srgbClr val="374151"/>
                </a:solidFill>
                <a:effectLst/>
                <a:latin typeface="Söhne"/>
              </a:rPr>
              <a:t>Küresel Safran Talebi ve Turizm</a:t>
            </a:r>
          </a:p>
          <a:p>
            <a:pPr marL="0" indent="0" algn="l">
              <a:buNone/>
            </a:pPr>
            <a:endParaRPr lang="tr-TR" b="0" i="0" u="none" strike="noStrike" dirty="0">
              <a:solidFill>
                <a:srgbClr val="374151"/>
              </a:solidFill>
              <a:effectLst/>
              <a:latin typeface="Söhne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tr-TR" b="0" i="0" u="none" strike="noStrike" dirty="0">
                <a:solidFill>
                  <a:srgbClr val="374151"/>
                </a:solidFill>
                <a:effectLst/>
                <a:latin typeface="Söhne"/>
              </a:rPr>
              <a:t>Küresel safran talebinin turizme olumlu etkisi: Safran temalı destinasyonlara olan ilgi %20 artmıştır (</a:t>
            </a:r>
            <a:r>
              <a:rPr lang="tr-TR" b="0" i="0" u="none" strike="noStrike" dirty="0" err="1">
                <a:solidFill>
                  <a:srgbClr val="374151"/>
                </a:solidFill>
                <a:effectLst/>
                <a:latin typeface="Söhne"/>
              </a:rPr>
              <a:t>Saffron</a:t>
            </a:r>
            <a:r>
              <a:rPr lang="tr-TR" b="0" i="0" u="none" strike="noStrike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tr-TR" b="0" i="0" u="none" strike="noStrike" dirty="0" err="1">
                <a:solidFill>
                  <a:srgbClr val="374151"/>
                </a:solidFill>
                <a:effectLst/>
                <a:latin typeface="Söhne"/>
              </a:rPr>
              <a:t>Alliance</a:t>
            </a:r>
            <a:r>
              <a:rPr lang="tr-TR" b="0" i="0" u="none" strike="noStrike" dirty="0">
                <a:solidFill>
                  <a:srgbClr val="374151"/>
                </a:solidFill>
                <a:effectLst/>
                <a:latin typeface="Söhne"/>
              </a:rPr>
              <a:t>).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tr-TR" b="0" i="0" u="none" strike="noStrike" dirty="0">
              <a:solidFill>
                <a:srgbClr val="374151"/>
              </a:solidFill>
              <a:effectLst/>
              <a:latin typeface="Söhne"/>
            </a:endParaRPr>
          </a:p>
          <a:p>
            <a:pPr marL="0" indent="0" algn="l">
              <a:buNone/>
            </a:pPr>
            <a:r>
              <a:rPr lang="tr-TR" b="1" i="0" u="none" strike="noStrike" dirty="0">
                <a:solidFill>
                  <a:srgbClr val="374151"/>
                </a:solidFill>
                <a:effectLst/>
                <a:latin typeface="Söhne"/>
              </a:rPr>
              <a:t>Turist Profili ve Harcama</a:t>
            </a:r>
          </a:p>
          <a:p>
            <a:pPr marL="0" indent="0" algn="l">
              <a:buNone/>
            </a:pPr>
            <a:endParaRPr lang="tr-TR" b="0" i="0" u="none" strike="noStrike" dirty="0">
              <a:solidFill>
                <a:srgbClr val="374151"/>
              </a:solidFill>
              <a:effectLst/>
              <a:latin typeface="Söhne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tr-TR" b="0" i="0" u="none" strike="noStrike" dirty="0">
                <a:solidFill>
                  <a:srgbClr val="374151"/>
                </a:solidFill>
                <a:effectLst/>
                <a:latin typeface="Söhne"/>
              </a:rPr>
              <a:t>Safran turizmi hedefleyen ziyaretçilerin harcama profili: Safran temalı ürün ve deneyimlere yapılan harcamalar, ortalama turist harcamasını %30 artırmıştır (UNWTO).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867848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E487338-B5CF-C0F5-DCAA-84FF92647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i="0" u="none" strike="noStrike" dirty="0">
                <a:effectLst/>
                <a:latin typeface="Söhne"/>
              </a:rPr>
              <a:t>Başarı Hikayeleri</a:t>
            </a:r>
            <a:br>
              <a:rPr lang="tr-TR" b="1" i="0" u="none" strike="noStrike" dirty="0">
                <a:effectLst/>
                <a:latin typeface="Söhne"/>
              </a:rPr>
            </a:b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0527CBC-D0EC-37CB-AB4D-D7430ECA51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tr-TR" b="1" i="0" u="none" strike="noStrike" dirty="0">
                <a:solidFill>
                  <a:srgbClr val="374151"/>
                </a:solidFill>
                <a:effectLst/>
                <a:latin typeface="Söhne"/>
              </a:rPr>
              <a:t>La </a:t>
            </a:r>
            <a:r>
              <a:rPr lang="tr-TR" b="1" i="0" u="none" strike="noStrike" dirty="0" err="1">
                <a:solidFill>
                  <a:srgbClr val="374151"/>
                </a:solidFill>
                <a:effectLst/>
                <a:latin typeface="Söhne"/>
              </a:rPr>
              <a:t>Mancha</a:t>
            </a:r>
            <a:r>
              <a:rPr lang="tr-TR" b="1" i="0" u="none" strike="noStrike" dirty="0">
                <a:solidFill>
                  <a:srgbClr val="374151"/>
                </a:solidFill>
                <a:effectLst/>
                <a:latin typeface="Söhne"/>
              </a:rPr>
              <a:t>, İspanya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tr-TR" b="0" i="0" u="none" strike="noStrike" dirty="0">
              <a:solidFill>
                <a:srgbClr val="374151"/>
              </a:solidFill>
              <a:effectLst/>
              <a:latin typeface="Söhne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tr-TR" b="0" i="0" u="none" strike="noStrike" dirty="0">
                <a:solidFill>
                  <a:srgbClr val="374151"/>
                </a:solidFill>
                <a:effectLst/>
                <a:latin typeface="Söhne"/>
              </a:rPr>
              <a:t>La </a:t>
            </a:r>
            <a:r>
              <a:rPr lang="tr-TR" b="0" i="0" u="none" strike="noStrike" dirty="0" err="1">
                <a:solidFill>
                  <a:srgbClr val="374151"/>
                </a:solidFill>
                <a:effectLst/>
                <a:latin typeface="Söhne"/>
              </a:rPr>
              <a:t>Mancha</a:t>
            </a:r>
            <a:r>
              <a:rPr lang="tr-TR" b="0" i="0" u="none" strike="noStrike" dirty="0">
                <a:solidFill>
                  <a:srgbClr val="374151"/>
                </a:solidFill>
                <a:effectLst/>
                <a:latin typeface="Söhne"/>
              </a:rPr>
              <a:t>, dünya genelinde en kaliteli safranın üretildiği bir bölge olarak bilinir. Safran temalı festivaller ve safran tarlaları turlarıyla bölge turist çekimini artırmıştır.</a:t>
            </a:r>
          </a:p>
          <a:p>
            <a:endParaRPr lang="tr-TR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120CEAFA-A5DB-A85D-561F-DB5C658EA8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5538" y="3618535"/>
            <a:ext cx="4806462" cy="3239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2176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231566A-55EA-2A69-BB75-165A1F45E6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i="0" u="none" strike="noStrike" dirty="0">
                <a:solidFill>
                  <a:srgbClr val="374151"/>
                </a:solidFill>
                <a:effectLst/>
                <a:latin typeface="Söhne"/>
              </a:rPr>
              <a:t>Başarı Hikayesi 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4F447B7-28CB-6A68-9731-6728F14B19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tr-TR" b="1" i="0" u="none" strike="noStrike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tr-TR" b="1" i="0" u="none" strike="noStrike" dirty="0" err="1">
                <a:solidFill>
                  <a:srgbClr val="374151"/>
                </a:solidFill>
                <a:effectLst/>
                <a:latin typeface="Söhne"/>
              </a:rPr>
              <a:t>Kashmir</a:t>
            </a:r>
            <a:r>
              <a:rPr lang="tr-TR" b="1" i="0" u="none" strike="noStrike" dirty="0">
                <a:solidFill>
                  <a:srgbClr val="374151"/>
                </a:solidFill>
                <a:effectLst/>
                <a:latin typeface="Söhne"/>
              </a:rPr>
              <a:t>, Hindistan</a:t>
            </a:r>
            <a:endParaRPr lang="tr-TR" b="0" i="0" u="none" strike="noStrike" dirty="0">
              <a:solidFill>
                <a:srgbClr val="374151"/>
              </a:solidFill>
              <a:effectLst/>
              <a:latin typeface="Söhne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tr-TR" b="0" i="0" u="none" strike="noStrike" dirty="0" err="1">
                <a:solidFill>
                  <a:srgbClr val="374151"/>
                </a:solidFill>
                <a:effectLst/>
                <a:latin typeface="Söhne"/>
              </a:rPr>
              <a:t>Kashmir</a:t>
            </a:r>
            <a:r>
              <a:rPr lang="tr-TR" b="0" i="0" u="none" strike="noStrike" dirty="0">
                <a:solidFill>
                  <a:srgbClr val="374151"/>
                </a:solidFill>
                <a:effectLst/>
                <a:latin typeface="Söhne"/>
              </a:rPr>
              <a:t>, uzun yıllardır safran üretiminde liderdir. Bölgenin tarihi ve kültürel zenginlikleri ile entegre edilen safran turizmi, bölge ekonomisine önemli katkı sağlamıştır.</a:t>
            </a:r>
          </a:p>
          <a:p>
            <a:endParaRPr lang="tr-TR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DC8AE299-266B-5C16-138F-58B72E4E35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8092" y="3681046"/>
            <a:ext cx="6353908" cy="3176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4206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6C8D4AC-E766-8798-C0ED-F950F536B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i="0" u="none" strike="noStrike" dirty="0">
                <a:solidFill>
                  <a:srgbClr val="374151"/>
                </a:solidFill>
                <a:effectLst/>
                <a:latin typeface="Söhne"/>
              </a:rPr>
              <a:t>Başarı Hikayesi 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DA46ACE-B051-42C0-F672-09F8B75E30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tr-TR" b="1" i="0" u="none" strike="noStrike" dirty="0" err="1">
                <a:solidFill>
                  <a:srgbClr val="374151"/>
                </a:solidFill>
                <a:effectLst/>
                <a:latin typeface="Söhne"/>
              </a:rPr>
              <a:t>Taliouine</a:t>
            </a:r>
            <a:r>
              <a:rPr lang="tr-TR" b="1" i="0" u="none" strike="noStrike" dirty="0">
                <a:solidFill>
                  <a:srgbClr val="374151"/>
                </a:solidFill>
                <a:effectLst/>
                <a:latin typeface="Söhne"/>
              </a:rPr>
              <a:t>, Fas</a:t>
            </a:r>
            <a:endParaRPr lang="tr-TR" b="0" i="0" u="none" strike="noStrike" dirty="0">
              <a:solidFill>
                <a:srgbClr val="374151"/>
              </a:solidFill>
              <a:effectLst/>
              <a:latin typeface="Söhne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tr-TR" b="0" i="0" u="none" strike="noStrike" dirty="0" err="1">
                <a:solidFill>
                  <a:srgbClr val="374151"/>
                </a:solidFill>
                <a:effectLst/>
                <a:latin typeface="Söhne"/>
              </a:rPr>
              <a:t>Taliouine</a:t>
            </a:r>
            <a:r>
              <a:rPr lang="tr-TR" b="0" i="0" u="none" strike="noStrike" dirty="0">
                <a:solidFill>
                  <a:srgbClr val="374151"/>
                </a:solidFill>
                <a:effectLst/>
                <a:latin typeface="Söhne"/>
              </a:rPr>
              <a:t>, Fas'ın safran üretiminin merkezi olup, yerel girişimcilerin safran temalı konaklama ve turizm hizmetleri sunmasıyla turist çekimini artırmıştır.</a:t>
            </a:r>
          </a:p>
          <a:p>
            <a:endParaRPr lang="tr-TR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4B99BA4E-01FB-64EA-C190-C7B9169721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3538" y="3139026"/>
            <a:ext cx="5568462" cy="371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8170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C1B415E-E44C-4AB9-6DAC-3F42214BC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Teşekkürler</a:t>
            </a:r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9230B1DE-57EF-3312-A714-52F97E30E8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77682" y="1004261"/>
            <a:ext cx="3080717" cy="3080717"/>
          </a:xfrm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id="{33F2F65D-68AE-CEA7-DE9F-DA1024D9099F}"/>
              </a:ext>
            </a:extLst>
          </p:cNvPr>
          <p:cNvSpPr txBox="1"/>
          <p:nvPr/>
        </p:nvSpPr>
        <p:spPr>
          <a:xfrm>
            <a:off x="677334" y="4482185"/>
            <a:ext cx="61018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dirty="0">
                <a:hlinkClick r:id="rId3"/>
              </a:rPr>
              <a:t>https://www.instagram.com/ferdiakarsu/</a:t>
            </a:r>
            <a:endParaRPr lang="tr-TR" dirty="0"/>
          </a:p>
          <a:p>
            <a:endParaRPr lang="tr-TR" dirty="0"/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CE4B5363-0D1D-9F2E-F11C-C5BD00B981BB}"/>
              </a:ext>
            </a:extLst>
          </p:cNvPr>
          <p:cNvSpPr txBox="1"/>
          <p:nvPr/>
        </p:nvSpPr>
        <p:spPr>
          <a:xfrm>
            <a:off x="677334" y="4084978"/>
            <a:ext cx="61018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dirty="0">
                <a:hlinkClick r:id="rId4"/>
              </a:rPr>
              <a:t>https://www.linkedin.com/in/ferdi-akarsu-17b97870/</a:t>
            </a:r>
            <a:endParaRPr lang="tr-TR" dirty="0"/>
          </a:p>
          <a:p>
            <a:endParaRPr lang="tr-TR" dirty="0"/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ACF09395-8173-9705-0B7C-39338500F549}"/>
              </a:ext>
            </a:extLst>
          </p:cNvPr>
          <p:cNvSpPr txBox="1"/>
          <p:nvPr/>
        </p:nvSpPr>
        <p:spPr>
          <a:xfrm>
            <a:off x="677334" y="4877666"/>
            <a:ext cx="610186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dirty="0">
                <a:hlinkClick r:id="rId5"/>
              </a:rPr>
              <a:t>https://www.idefix.com/Kitap/Yesil-Surdurulebilir-Yasam-ve-Iklim/Bilim/Ekoloji-Cevre-Bilim/urunno=0001881279001</a:t>
            </a:r>
            <a:endParaRPr lang="tr-TR" dirty="0"/>
          </a:p>
          <a:p>
            <a:endParaRPr lang="tr-TR" dirty="0"/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E4D56883-429E-DFA6-25D6-5F68EB5EF42C}"/>
              </a:ext>
            </a:extLst>
          </p:cNvPr>
          <p:cNvSpPr txBox="1"/>
          <p:nvPr/>
        </p:nvSpPr>
        <p:spPr>
          <a:xfrm>
            <a:off x="677334" y="5786735"/>
            <a:ext cx="610186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dirty="0">
                <a:hlinkClick r:id="rId6"/>
              </a:rPr>
              <a:t>https://www.dr.com.tr/Kitap/Yesil-Surdurulebilir-Yasam-ve-Iklim/Bilim/Ekoloji-Cevre-Bilim/urunno=0001881279001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621048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42C8711-0DDF-0BEE-C8D5-65515B0DE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i="0" u="none" strike="noStrike" dirty="0">
                <a:effectLst/>
                <a:latin typeface="Söhne"/>
              </a:rPr>
              <a:t>Destinasyon Yönetimi Unsurları</a:t>
            </a:r>
            <a:br>
              <a:rPr lang="tr-TR" b="1" i="0" u="none" strike="noStrike" dirty="0">
                <a:effectLst/>
                <a:latin typeface="Söhne"/>
              </a:rPr>
            </a:b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494B836-EF17-F6D3-77A9-D0BA874D4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tr-TR" b="1" i="0" u="none" strike="noStrike" dirty="0">
                <a:solidFill>
                  <a:srgbClr val="374151"/>
                </a:solidFill>
                <a:effectLst/>
                <a:latin typeface="Söhne"/>
              </a:rPr>
              <a:t>Sürdürülebilir Planlama:</a:t>
            </a:r>
            <a:endParaRPr lang="tr-TR" b="0" i="0" u="none" strike="noStrike" dirty="0">
              <a:solidFill>
                <a:srgbClr val="374151"/>
              </a:solidFill>
              <a:effectLst/>
              <a:latin typeface="Söhne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tr-TR" b="0" i="0" u="none" strike="noStrike" dirty="0">
                <a:solidFill>
                  <a:srgbClr val="374151"/>
                </a:solidFill>
                <a:effectLst/>
                <a:latin typeface="Söhne"/>
              </a:rPr>
              <a:t>Çevresel, ekonomik ve sosyal sürdürülebilirlik ilkelerini içeren planlama stratejileri.</a:t>
            </a:r>
          </a:p>
          <a:p>
            <a:pPr marL="914400" lvl="2" indent="0" algn="l">
              <a:buNone/>
            </a:pPr>
            <a:r>
              <a:rPr lang="tr-TR" b="0" i="0" u="none" strike="noStrike" dirty="0">
                <a:solidFill>
                  <a:srgbClr val="374151"/>
                </a:solidFill>
                <a:effectLst/>
                <a:latin typeface="Söhne"/>
              </a:rPr>
              <a:t> İzlanda'nın sürdürülebilir turizm stratejileri sayesinde, ziyaretçi sayısı artarken doğal kaynaklar korunmuştur.</a:t>
            </a:r>
          </a:p>
          <a:p>
            <a:pPr marL="914400" lvl="2" indent="0" algn="l">
              <a:buNone/>
            </a:pPr>
            <a:endParaRPr lang="tr-TR" b="0" i="0" u="none" strike="noStrike" dirty="0">
              <a:solidFill>
                <a:srgbClr val="374151"/>
              </a:solidFill>
              <a:effectLst/>
              <a:latin typeface="Söhne"/>
            </a:endParaRPr>
          </a:p>
          <a:p>
            <a:pPr marL="0" indent="0" algn="l">
              <a:buNone/>
            </a:pPr>
            <a:r>
              <a:rPr lang="tr-TR" b="1" i="0" u="none" strike="noStrike" dirty="0" err="1">
                <a:solidFill>
                  <a:srgbClr val="374151"/>
                </a:solidFill>
                <a:effectLst/>
                <a:latin typeface="Söhne"/>
              </a:rPr>
              <a:t>İnovasyon</a:t>
            </a:r>
            <a:r>
              <a:rPr lang="tr-TR" b="1" i="0" u="none" strike="noStrike" dirty="0">
                <a:solidFill>
                  <a:srgbClr val="374151"/>
                </a:solidFill>
                <a:effectLst/>
                <a:latin typeface="Söhne"/>
              </a:rPr>
              <a:t> ve Gelişim:</a:t>
            </a:r>
            <a:endParaRPr lang="tr-TR" b="0" i="0" u="none" strike="noStrike" dirty="0">
              <a:solidFill>
                <a:srgbClr val="374151"/>
              </a:solidFill>
              <a:effectLst/>
              <a:latin typeface="Söhne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tr-TR" b="0" i="0" u="none" strike="noStrike" dirty="0">
                <a:solidFill>
                  <a:srgbClr val="374151"/>
                </a:solidFill>
                <a:effectLst/>
                <a:latin typeface="Söhne"/>
              </a:rPr>
              <a:t>Yenilikçi turistik ürünler ve hizmetlerin geliştirilmesi.</a:t>
            </a:r>
          </a:p>
          <a:p>
            <a:pPr marL="457200" lvl="1" indent="0" algn="l">
              <a:buNone/>
            </a:pPr>
            <a:endParaRPr lang="tr-TR" b="0" i="0" u="none" strike="noStrike" dirty="0">
              <a:solidFill>
                <a:srgbClr val="374151"/>
              </a:solidFill>
              <a:effectLst/>
              <a:latin typeface="Söhne"/>
            </a:endParaRPr>
          </a:p>
          <a:p>
            <a:pPr marL="914400" lvl="2" indent="0" algn="l">
              <a:buNone/>
            </a:pPr>
            <a:r>
              <a:rPr lang="tr-TR" b="0" i="0" u="none" strike="noStrike" dirty="0">
                <a:solidFill>
                  <a:srgbClr val="374151"/>
                </a:solidFill>
                <a:effectLst/>
                <a:latin typeface="Söhne"/>
              </a:rPr>
              <a:t>Yenilikçi turistik deneyimlerin sunduğu gelir, küresel turizm gelirinin %30'unu oluşturmaktadır (UNWTO).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839350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5792D8B-8DAC-0919-7BD0-AFB96B4AC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i="0" u="none" strike="noStrike" dirty="0">
                <a:effectLst/>
                <a:latin typeface="Söhne"/>
              </a:rPr>
              <a:t>Destinasyon Pazarlaması</a:t>
            </a:r>
            <a:br>
              <a:rPr lang="tr-TR" b="1" i="0" u="none" strike="noStrike" dirty="0">
                <a:effectLst/>
                <a:latin typeface="Söhne"/>
              </a:rPr>
            </a:b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48A6921-9964-3E4C-3F91-954825453B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tr-TR" b="1" i="0" u="none" strike="noStrike" dirty="0">
                <a:solidFill>
                  <a:srgbClr val="374151"/>
                </a:solidFill>
                <a:effectLst/>
                <a:latin typeface="Söhne"/>
              </a:rPr>
              <a:t>Hedef Kitlenin Belirlenmesi:</a:t>
            </a:r>
            <a:endParaRPr lang="tr-TR" b="0" i="0" u="none" strike="noStrike" dirty="0">
              <a:solidFill>
                <a:srgbClr val="374151"/>
              </a:solidFill>
              <a:effectLst/>
              <a:latin typeface="Söhne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tr-TR" b="0" i="0" u="none" strike="noStrike" dirty="0">
                <a:solidFill>
                  <a:srgbClr val="374151"/>
                </a:solidFill>
                <a:effectLst/>
                <a:latin typeface="Söhne"/>
              </a:rPr>
              <a:t>Potansiyel turist kitlesinin analizi ve </a:t>
            </a:r>
            <a:r>
              <a:rPr lang="tr-TR" b="0" i="0" u="none" strike="noStrike" dirty="0" err="1">
                <a:solidFill>
                  <a:srgbClr val="374151"/>
                </a:solidFill>
                <a:effectLst/>
                <a:latin typeface="Söhne"/>
              </a:rPr>
              <a:t>segmentasyonu</a:t>
            </a:r>
            <a:r>
              <a:rPr lang="tr-TR" b="0" i="0" u="none" strike="noStrike" dirty="0">
                <a:solidFill>
                  <a:srgbClr val="374151"/>
                </a:solidFill>
                <a:effectLst/>
                <a:latin typeface="Söhne"/>
              </a:rPr>
              <a:t>.</a:t>
            </a:r>
          </a:p>
          <a:p>
            <a:pPr marL="1143000" lvl="2" indent="-228600" algn="l">
              <a:buFont typeface="Arial" panose="020B0604020202020204" pitchFamily="34" charset="0"/>
              <a:buChar char="•"/>
            </a:pPr>
            <a:r>
              <a:rPr lang="tr-TR" b="0" i="0" u="none" strike="noStrike" dirty="0">
                <a:solidFill>
                  <a:srgbClr val="374151"/>
                </a:solidFill>
                <a:effectLst/>
                <a:latin typeface="Söhne"/>
              </a:rPr>
              <a:t>Hedef kitlenin doğru belirlenmesi, pazarlama maliyetlerini %20 azaltabilir (</a:t>
            </a:r>
            <a:r>
              <a:rPr lang="tr-TR" b="0" i="0" u="none" strike="noStrike" dirty="0" err="1">
                <a:solidFill>
                  <a:srgbClr val="374151"/>
                </a:solidFill>
                <a:effectLst/>
                <a:latin typeface="Söhne"/>
              </a:rPr>
              <a:t>HubSpot</a:t>
            </a:r>
            <a:r>
              <a:rPr lang="tr-TR" b="0" i="0" u="none" strike="noStrike" dirty="0">
                <a:solidFill>
                  <a:srgbClr val="374151"/>
                </a:solidFill>
                <a:effectLst/>
                <a:latin typeface="Söhne"/>
              </a:rPr>
              <a:t>).</a:t>
            </a:r>
          </a:p>
          <a:p>
            <a:pPr marL="914400" lvl="2" indent="0" algn="l">
              <a:buNone/>
            </a:pPr>
            <a:endParaRPr lang="tr-TR" dirty="0">
              <a:solidFill>
                <a:srgbClr val="374151"/>
              </a:solidFill>
              <a:latin typeface="Söhne"/>
            </a:endParaRPr>
          </a:p>
          <a:p>
            <a:pPr marL="914400" lvl="2" indent="0" algn="l">
              <a:buNone/>
            </a:pPr>
            <a:endParaRPr lang="tr-TR" b="0" i="0" u="none" strike="noStrike" dirty="0">
              <a:solidFill>
                <a:srgbClr val="374151"/>
              </a:solidFill>
              <a:effectLst/>
              <a:latin typeface="Söhne"/>
            </a:endParaRPr>
          </a:p>
          <a:p>
            <a:pPr marL="0" indent="0" algn="l">
              <a:buNone/>
            </a:pPr>
            <a:r>
              <a:rPr lang="tr-TR" b="1" i="0" u="none" strike="noStrike" dirty="0">
                <a:solidFill>
                  <a:srgbClr val="374151"/>
                </a:solidFill>
                <a:effectLst/>
                <a:latin typeface="Söhne"/>
              </a:rPr>
              <a:t>Dijital Pazarlama Stratejileri:</a:t>
            </a:r>
            <a:endParaRPr lang="tr-TR" b="0" i="0" u="none" strike="noStrike" dirty="0">
              <a:solidFill>
                <a:srgbClr val="374151"/>
              </a:solidFill>
              <a:effectLst/>
              <a:latin typeface="Söhne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tr-TR" b="0" i="0" u="none" strike="noStrike" dirty="0">
                <a:solidFill>
                  <a:srgbClr val="374151"/>
                </a:solidFill>
                <a:effectLst/>
                <a:latin typeface="Söhne"/>
              </a:rPr>
              <a:t>Konvansiyonel yollar, fuarlar, İnternet ve sosyal medya üzerinden etkili pazarlama uygulamaları.</a:t>
            </a:r>
          </a:p>
          <a:p>
            <a:pPr marL="1143000" lvl="2" indent="-228600" algn="l">
              <a:buFont typeface="Arial" panose="020B0604020202020204" pitchFamily="34" charset="0"/>
              <a:buChar char="•"/>
            </a:pPr>
            <a:r>
              <a:rPr lang="tr-TR" b="0" i="1" u="none" strike="noStrike" dirty="0">
                <a:solidFill>
                  <a:srgbClr val="374151"/>
                </a:solidFill>
                <a:effectLst/>
                <a:latin typeface="Söhne"/>
              </a:rPr>
              <a:t>Örnek:</a:t>
            </a:r>
            <a:r>
              <a:rPr lang="tr-TR" b="0" i="0" u="none" strike="noStrike" dirty="0">
                <a:solidFill>
                  <a:srgbClr val="374151"/>
                </a:solidFill>
                <a:effectLst/>
                <a:latin typeface="Söhne"/>
              </a:rPr>
              <a:t> İsviçre'nin #</a:t>
            </a:r>
            <a:r>
              <a:rPr lang="tr-TR" b="0" i="0" u="none" strike="noStrike" dirty="0" err="1">
                <a:solidFill>
                  <a:srgbClr val="374151"/>
                </a:solidFill>
                <a:effectLst/>
                <a:latin typeface="Söhne"/>
              </a:rPr>
              <a:t>IneedSwitzerland</a:t>
            </a:r>
            <a:r>
              <a:rPr lang="tr-TR" b="0" i="0" u="none" strike="noStrike" dirty="0">
                <a:solidFill>
                  <a:srgbClr val="374151"/>
                </a:solidFill>
                <a:effectLst/>
                <a:latin typeface="Söhne"/>
              </a:rPr>
              <a:t> kampanyası, sosyal medyada geniş bir kitleye ulaşarak destinasyonun popülerliğini artırmıştır.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438825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BF04441-57C9-C7E9-8199-341E900A5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i="0" u="none" strike="noStrike" dirty="0">
                <a:effectLst/>
                <a:latin typeface="Söhne"/>
              </a:rPr>
              <a:t>Destinasyon Güvenliği</a:t>
            </a:r>
            <a:br>
              <a:rPr lang="tr-TR" b="1" i="0" u="none" strike="noStrike" dirty="0">
                <a:effectLst/>
                <a:latin typeface="Söhne"/>
              </a:rPr>
            </a:b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014768A-D0FD-4514-FFD5-8B4C5E4234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tr-TR" b="1" i="0" u="none" strike="noStrike" dirty="0">
                <a:solidFill>
                  <a:srgbClr val="374151"/>
                </a:solidFill>
                <a:effectLst/>
                <a:latin typeface="Söhne"/>
              </a:rPr>
              <a:t>Güvenlik Stratejileri:</a:t>
            </a:r>
            <a:endParaRPr lang="tr-TR" b="0" i="0" u="none" strike="noStrike" dirty="0">
              <a:solidFill>
                <a:srgbClr val="374151"/>
              </a:solidFill>
              <a:effectLst/>
              <a:latin typeface="Söhne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tr-TR" b="0" i="0" u="none" strike="noStrike" dirty="0">
                <a:solidFill>
                  <a:srgbClr val="374151"/>
                </a:solidFill>
                <a:effectLst/>
                <a:latin typeface="Söhne"/>
              </a:rPr>
              <a:t>Turistlerin güvenliğini sağlamak için altyapı ve planlama.</a:t>
            </a:r>
          </a:p>
          <a:p>
            <a:pPr marL="914400" lvl="2" indent="0" algn="l">
              <a:buNone/>
            </a:pPr>
            <a:endParaRPr lang="tr-TR" i="1" dirty="0">
              <a:solidFill>
                <a:srgbClr val="374151"/>
              </a:solidFill>
              <a:latin typeface="Söhne"/>
            </a:endParaRPr>
          </a:p>
          <a:p>
            <a:pPr marL="914400" lvl="2" indent="0" algn="l">
              <a:buNone/>
            </a:pPr>
            <a:r>
              <a:rPr lang="tr-TR" b="0" i="0" u="none" strike="noStrike" dirty="0">
                <a:solidFill>
                  <a:srgbClr val="374151"/>
                </a:solidFill>
                <a:effectLst/>
                <a:latin typeface="Söhne"/>
              </a:rPr>
              <a:t>Güvenlik endişeleri, turistlerin destinasyon seçiminde etkileyici bir faktördür; %80'i güvenliği birinci öncelik olarak belirtir (</a:t>
            </a:r>
            <a:r>
              <a:rPr lang="tr-TR" b="0" i="0" u="none" strike="noStrike" dirty="0" err="1">
                <a:solidFill>
                  <a:srgbClr val="374151"/>
                </a:solidFill>
                <a:effectLst/>
                <a:latin typeface="Söhne"/>
              </a:rPr>
              <a:t>TripAdvisor</a:t>
            </a:r>
            <a:r>
              <a:rPr lang="tr-TR" b="0" i="0" u="none" strike="noStrike" dirty="0">
                <a:solidFill>
                  <a:srgbClr val="374151"/>
                </a:solidFill>
                <a:effectLst/>
                <a:latin typeface="Söhne"/>
              </a:rPr>
              <a:t>).</a:t>
            </a:r>
          </a:p>
          <a:p>
            <a:pPr marL="1143000" lvl="2" indent="-228600" algn="l">
              <a:buFont typeface="Arial" panose="020B0604020202020204" pitchFamily="34" charset="0"/>
              <a:buChar char="•"/>
            </a:pPr>
            <a:endParaRPr lang="tr-TR" b="0" i="0" u="none" strike="noStrike" dirty="0">
              <a:solidFill>
                <a:srgbClr val="374151"/>
              </a:solidFill>
              <a:effectLst/>
              <a:latin typeface="Söhne"/>
            </a:endParaRPr>
          </a:p>
          <a:p>
            <a:pPr marL="0" indent="0" algn="l">
              <a:buNone/>
            </a:pPr>
            <a:r>
              <a:rPr lang="tr-TR" b="1" i="0" u="none" strike="noStrike" dirty="0">
                <a:solidFill>
                  <a:srgbClr val="374151"/>
                </a:solidFill>
                <a:effectLst/>
                <a:latin typeface="Söhne"/>
              </a:rPr>
              <a:t>Kriz Yönetimi:</a:t>
            </a:r>
            <a:endParaRPr lang="tr-TR" b="0" i="0" u="none" strike="noStrike" dirty="0">
              <a:solidFill>
                <a:srgbClr val="374151"/>
              </a:solidFill>
              <a:effectLst/>
              <a:latin typeface="Söhne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tr-TR" b="0" i="0" u="none" strike="noStrike" dirty="0">
                <a:solidFill>
                  <a:srgbClr val="374151"/>
                </a:solidFill>
                <a:effectLst/>
                <a:latin typeface="Söhne"/>
              </a:rPr>
              <a:t>Olağanüstü durumlarda etkili bir kriz müdahale planının oluşturulması.</a:t>
            </a:r>
          </a:p>
          <a:p>
            <a:pPr marL="914400" lvl="2" indent="0" algn="l">
              <a:buNone/>
            </a:pPr>
            <a:endParaRPr lang="tr-TR" b="0" i="0" u="none" strike="noStrike" dirty="0">
              <a:solidFill>
                <a:srgbClr val="374151"/>
              </a:solidFill>
              <a:effectLst/>
              <a:latin typeface="Söhne"/>
            </a:endParaRPr>
          </a:p>
          <a:p>
            <a:pPr marL="914400" lvl="2" indent="0" algn="l">
              <a:buNone/>
            </a:pPr>
            <a:r>
              <a:rPr lang="tr-TR" b="0" i="0" u="none" strike="noStrike" dirty="0">
                <a:solidFill>
                  <a:srgbClr val="374151"/>
                </a:solidFill>
                <a:effectLst/>
                <a:latin typeface="Söhne"/>
              </a:rPr>
              <a:t>Yeni Zelanda'nın </a:t>
            </a:r>
            <a:r>
              <a:rPr lang="tr-TR" b="0" i="0" u="none" strike="noStrike" dirty="0" err="1">
                <a:solidFill>
                  <a:srgbClr val="374151"/>
                </a:solidFill>
                <a:effectLst/>
                <a:latin typeface="Söhne"/>
              </a:rPr>
              <a:t>Christchurch</a:t>
            </a:r>
            <a:r>
              <a:rPr lang="tr-TR" b="0" i="0" u="none" strike="noStrike" dirty="0">
                <a:solidFill>
                  <a:srgbClr val="374151"/>
                </a:solidFill>
                <a:effectLst/>
                <a:latin typeface="Söhne"/>
              </a:rPr>
              <a:t> depremi sonrası hızlı ve etkili kriz yönetimi, destinasyonun itibarını korumasına yardımcı oldu.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96426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B4E9AF9-1FDA-4F0A-2E42-30341322B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i="0" u="none" strike="noStrike" dirty="0">
                <a:effectLst/>
                <a:latin typeface="Söhne"/>
              </a:rPr>
              <a:t>Destinasyon Deneyimi</a:t>
            </a:r>
            <a:br>
              <a:rPr lang="tr-TR" b="1" i="0" u="none" strike="noStrike" dirty="0">
                <a:effectLst/>
                <a:latin typeface="Söhne"/>
              </a:rPr>
            </a:b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AA08049-4344-9294-B7D1-7C58EF8C85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tr-TR" b="1" i="0" u="none" strike="noStrike" dirty="0">
                <a:solidFill>
                  <a:srgbClr val="374151"/>
                </a:solidFill>
                <a:effectLst/>
                <a:latin typeface="Söhne"/>
              </a:rPr>
              <a:t>Turist Deneyimi Tasarımı:</a:t>
            </a:r>
            <a:endParaRPr lang="tr-TR" b="0" i="0" u="none" strike="noStrike" dirty="0">
              <a:solidFill>
                <a:srgbClr val="374151"/>
              </a:solidFill>
              <a:effectLst/>
              <a:latin typeface="Söhne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tr-TR" b="0" i="0" u="none" strike="noStrike" dirty="0">
                <a:solidFill>
                  <a:srgbClr val="374151"/>
                </a:solidFill>
                <a:effectLst/>
                <a:latin typeface="Söhne"/>
              </a:rPr>
              <a:t>Turistlere özgün, unutulmaz ve etkileşimli deneyimler sunmak.</a:t>
            </a:r>
          </a:p>
          <a:p>
            <a:pPr marL="457200" lvl="1" indent="0" algn="l">
              <a:buNone/>
            </a:pPr>
            <a:endParaRPr lang="tr-TR" b="0" i="0" u="none" strike="noStrike" dirty="0">
              <a:solidFill>
                <a:srgbClr val="374151"/>
              </a:solidFill>
              <a:effectLst/>
              <a:latin typeface="Söhne"/>
            </a:endParaRPr>
          </a:p>
          <a:p>
            <a:pPr marL="1143000" lvl="2" indent="-228600" algn="l">
              <a:buFont typeface="Arial" panose="020B0604020202020204" pitchFamily="34" charset="0"/>
              <a:buChar char="•"/>
            </a:pPr>
            <a:r>
              <a:rPr lang="tr-TR" b="0" i="0" u="none" strike="noStrike" dirty="0">
                <a:solidFill>
                  <a:srgbClr val="374151"/>
                </a:solidFill>
                <a:effectLst/>
                <a:latin typeface="Söhne"/>
              </a:rPr>
              <a:t>Memnun müşterilerin %74'ü deneyimleri hakkında sosyal medyada paylaşımda bulunur (</a:t>
            </a:r>
            <a:r>
              <a:rPr lang="tr-TR" b="0" i="0" u="none" strike="noStrike" dirty="0" err="1">
                <a:solidFill>
                  <a:srgbClr val="374151"/>
                </a:solidFill>
                <a:effectLst/>
                <a:latin typeface="Söhne"/>
              </a:rPr>
              <a:t>Deloitte</a:t>
            </a:r>
            <a:r>
              <a:rPr lang="tr-TR" b="0" i="0" u="none" strike="noStrike" dirty="0">
                <a:solidFill>
                  <a:srgbClr val="374151"/>
                </a:solidFill>
                <a:effectLst/>
                <a:latin typeface="Söhne"/>
              </a:rPr>
              <a:t>).</a:t>
            </a:r>
          </a:p>
          <a:p>
            <a:pPr marL="914400" lvl="2" indent="0" algn="l">
              <a:buNone/>
            </a:pPr>
            <a:endParaRPr lang="tr-TR" b="0" i="0" u="none" strike="noStrike" dirty="0">
              <a:solidFill>
                <a:srgbClr val="374151"/>
              </a:solidFill>
              <a:effectLst/>
              <a:latin typeface="Söhne"/>
            </a:endParaRPr>
          </a:p>
          <a:p>
            <a:pPr marL="0" indent="0" algn="l">
              <a:buNone/>
            </a:pPr>
            <a:r>
              <a:rPr lang="tr-TR" b="1" i="0" u="none" strike="noStrike" dirty="0">
                <a:solidFill>
                  <a:srgbClr val="374151"/>
                </a:solidFill>
                <a:effectLst/>
                <a:latin typeface="Söhne"/>
              </a:rPr>
              <a:t>Kültürel ve Doğal Mirasın Korunması:</a:t>
            </a:r>
            <a:endParaRPr lang="tr-TR" b="0" i="0" u="none" strike="noStrike" dirty="0">
              <a:solidFill>
                <a:srgbClr val="374151"/>
              </a:solidFill>
              <a:effectLst/>
              <a:latin typeface="Söhne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tr-TR" b="0" i="0" u="none" strike="noStrike" dirty="0">
                <a:solidFill>
                  <a:srgbClr val="374151"/>
                </a:solidFill>
                <a:effectLst/>
                <a:latin typeface="Söhne"/>
              </a:rPr>
              <a:t>Yerel kültür ve doğal kaynakların sürdürülebilir şekilde korunması.</a:t>
            </a:r>
          </a:p>
          <a:p>
            <a:pPr marL="457200" lvl="1" indent="0" algn="l">
              <a:buNone/>
            </a:pPr>
            <a:endParaRPr lang="tr-TR" b="0" i="0" u="none" strike="noStrike" dirty="0">
              <a:solidFill>
                <a:srgbClr val="374151"/>
              </a:solidFill>
              <a:effectLst/>
              <a:latin typeface="Söhne"/>
            </a:endParaRPr>
          </a:p>
          <a:p>
            <a:pPr marL="1143000" lvl="2" indent="-228600" algn="l">
              <a:buFont typeface="Arial" panose="020B0604020202020204" pitchFamily="34" charset="0"/>
              <a:buChar char="•"/>
            </a:pPr>
            <a:r>
              <a:rPr lang="tr-TR" b="0" i="0" u="none" strike="noStrike" dirty="0">
                <a:solidFill>
                  <a:srgbClr val="374151"/>
                </a:solidFill>
                <a:effectLst/>
                <a:latin typeface="Söhne"/>
              </a:rPr>
              <a:t>Japonya'nın geleneksel Kyoto şehri, ziyaretçilere geleneksel Japon kültürünü koruyarak sunmaktadır.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945161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FF6291A-44B9-4609-CC8C-372CF7D70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i="0" u="none" strike="noStrike" dirty="0">
                <a:effectLst/>
                <a:latin typeface="Söhne"/>
              </a:rPr>
              <a:t>Destinasyon Yönetimi ve Teknoloji</a:t>
            </a:r>
            <a:br>
              <a:rPr lang="tr-TR" b="1" i="0" u="none" strike="noStrike" dirty="0">
                <a:effectLst/>
                <a:latin typeface="Söhne"/>
              </a:rPr>
            </a:b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A9EFA53-932E-60A7-13E6-18E552BB51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l">
              <a:buNone/>
            </a:pPr>
            <a:r>
              <a:rPr lang="tr-TR" b="1" i="0" u="none" strike="noStrike" dirty="0">
                <a:solidFill>
                  <a:srgbClr val="374151"/>
                </a:solidFill>
                <a:effectLst/>
                <a:latin typeface="Söhne"/>
              </a:rPr>
              <a:t>Akıllı Şehirler ve Destinasyonlar:</a:t>
            </a:r>
            <a:endParaRPr lang="tr-TR" b="0" i="0" u="none" strike="noStrike" dirty="0">
              <a:solidFill>
                <a:srgbClr val="374151"/>
              </a:solidFill>
              <a:effectLst/>
              <a:latin typeface="Söhne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tr-TR" b="0" i="0" u="none" strike="noStrike" dirty="0">
                <a:solidFill>
                  <a:srgbClr val="374151"/>
                </a:solidFill>
                <a:effectLst/>
                <a:latin typeface="Söhne"/>
              </a:rPr>
              <a:t>Dijital teknolojilerin destinasyon yönetimine entegrasyonu.</a:t>
            </a:r>
          </a:p>
          <a:p>
            <a:pPr marL="457200" lvl="1" indent="0" algn="l">
              <a:buNone/>
            </a:pPr>
            <a:endParaRPr lang="tr-TR" b="0" i="0" u="none" strike="noStrike" dirty="0">
              <a:solidFill>
                <a:srgbClr val="374151"/>
              </a:solidFill>
              <a:effectLst/>
              <a:latin typeface="Söhne"/>
            </a:endParaRPr>
          </a:p>
          <a:p>
            <a:pPr marL="1143000" lvl="2" indent="-228600" algn="l">
              <a:buFont typeface="Arial" panose="020B0604020202020204" pitchFamily="34" charset="0"/>
              <a:buChar char="•"/>
            </a:pPr>
            <a:r>
              <a:rPr lang="tr-TR" b="0" i="0" u="none" strike="noStrike" dirty="0">
                <a:solidFill>
                  <a:srgbClr val="374151"/>
                </a:solidFill>
                <a:effectLst/>
                <a:latin typeface="Söhne"/>
              </a:rPr>
              <a:t>Akıllı şehir teknolojilerinin destinasyonlarda kullanımı, verimliliği %30 artırabilir (</a:t>
            </a:r>
            <a:r>
              <a:rPr lang="tr-TR" b="0" i="0" u="none" strike="noStrike" dirty="0" err="1">
                <a:solidFill>
                  <a:srgbClr val="374151"/>
                </a:solidFill>
                <a:effectLst/>
                <a:latin typeface="Söhne"/>
              </a:rPr>
              <a:t>McKinsey</a:t>
            </a:r>
            <a:r>
              <a:rPr lang="tr-TR" b="0" i="0" u="none" strike="noStrike" dirty="0">
                <a:solidFill>
                  <a:srgbClr val="374151"/>
                </a:solidFill>
                <a:effectLst/>
                <a:latin typeface="Söhne"/>
              </a:rPr>
              <a:t>).</a:t>
            </a:r>
          </a:p>
          <a:p>
            <a:pPr marL="914400" lvl="2" indent="0" algn="l">
              <a:buNone/>
            </a:pPr>
            <a:endParaRPr lang="tr-TR" b="0" i="0" u="none" strike="noStrike" dirty="0">
              <a:solidFill>
                <a:srgbClr val="374151"/>
              </a:solidFill>
              <a:effectLst/>
              <a:latin typeface="Söhne"/>
            </a:endParaRPr>
          </a:p>
          <a:p>
            <a:pPr marL="0" indent="0">
              <a:buNone/>
            </a:pPr>
            <a:r>
              <a:rPr lang="tr-TR" b="1" i="0" u="none" strike="noStrike" dirty="0" err="1">
                <a:solidFill>
                  <a:srgbClr val="374151"/>
                </a:solidFill>
                <a:effectLst/>
                <a:latin typeface="Söhne"/>
              </a:rPr>
              <a:t>Big</a:t>
            </a:r>
            <a:r>
              <a:rPr lang="tr-TR" b="1" i="0" u="none" strike="noStrike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tr-TR" b="1" i="0" u="none" strike="noStrike" dirty="0" err="1">
                <a:solidFill>
                  <a:srgbClr val="374151"/>
                </a:solidFill>
                <a:effectLst/>
                <a:latin typeface="Söhne"/>
              </a:rPr>
              <a:t>DataAnalitiği</a:t>
            </a:r>
            <a:r>
              <a:rPr lang="tr-TR" b="1" dirty="0">
                <a:solidFill>
                  <a:srgbClr val="374151"/>
                </a:solidFill>
                <a:latin typeface="Söhne"/>
              </a:rPr>
              <a:t> ve</a:t>
            </a:r>
            <a:r>
              <a:rPr lang="tr-TR" b="1" i="0" u="none" strike="noStrike" dirty="0">
                <a:solidFill>
                  <a:srgbClr val="374151"/>
                </a:solidFill>
                <a:effectLst/>
                <a:latin typeface="Söhne"/>
              </a:rPr>
              <a:t> Yapay Zeka:</a:t>
            </a:r>
            <a:endParaRPr lang="tr-TR" b="0" i="0" u="none" strike="noStrike" dirty="0">
              <a:solidFill>
                <a:srgbClr val="374151"/>
              </a:solidFill>
              <a:effectLst/>
              <a:latin typeface="Söhne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tr-TR" b="0" i="0" u="none" strike="noStrike" dirty="0">
                <a:solidFill>
                  <a:srgbClr val="374151"/>
                </a:solidFill>
                <a:effectLst/>
                <a:latin typeface="Söhne"/>
              </a:rPr>
              <a:t>Turist davranışlarından elde edilen verilerin analizi ve stratejik karar alma süreçlerinde kullanımı.</a:t>
            </a:r>
          </a:p>
          <a:p>
            <a:pPr marL="457200" lvl="1" indent="0" algn="l">
              <a:buNone/>
            </a:pPr>
            <a:endParaRPr lang="tr-TR" b="0" i="0" u="none" strike="noStrike" dirty="0">
              <a:solidFill>
                <a:srgbClr val="374151"/>
              </a:solidFill>
              <a:effectLst/>
              <a:latin typeface="Söhne"/>
            </a:endParaRPr>
          </a:p>
          <a:p>
            <a:pPr marL="1143000" lvl="2" indent="-228600" algn="l">
              <a:buFont typeface="Arial" panose="020B0604020202020204" pitchFamily="34" charset="0"/>
              <a:buChar char="•"/>
            </a:pPr>
            <a:r>
              <a:rPr lang="tr-TR" b="0" i="0" u="none" strike="noStrike" dirty="0">
                <a:solidFill>
                  <a:srgbClr val="374151"/>
                </a:solidFill>
                <a:effectLst/>
                <a:latin typeface="Söhne"/>
              </a:rPr>
              <a:t>Singapur'un turist verileri analizi, destinasyonun taleplerini önceden tahmin etmelerine yardımcı olmuştur.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920054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E575EDF-9F47-24F2-4C43-C6A0748B1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i="0" u="none" strike="noStrike" dirty="0">
                <a:effectLst/>
                <a:latin typeface="Söhne"/>
              </a:rPr>
              <a:t>Destinasyon Sürdürülebilirliği</a:t>
            </a:r>
            <a:br>
              <a:rPr lang="tr-TR" b="1" i="0" u="none" strike="noStrike" dirty="0">
                <a:effectLst/>
                <a:latin typeface="Söhne"/>
              </a:rPr>
            </a:b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B7521D2-D464-1BE5-150D-FFBCD6BE77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l">
              <a:buNone/>
            </a:pPr>
            <a:r>
              <a:rPr lang="tr-TR" b="1" i="0" u="none" strike="noStrike" dirty="0">
                <a:solidFill>
                  <a:srgbClr val="374151"/>
                </a:solidFill>
                <a:effectLst/>
                <a:latin typeface="Söhne"/>
              </a:rPr>
              <a:t>Çevresel Etkilerin Azaltılması:</a:t>
            </a:r>
            <a:endParaRPr lang="tr-TR" b="0" i="0" u="none" strike="noStrike" dirty="0">
              <a:solidFill>
                <a:srgbClr val="374151"/>
              </a:solidFill>
              <a:effectLst/>
              <a:latin typeface="Söhne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tr-TR" b="0" i="0" u="none" strike="noStrike" dirty="0">
                <a:solidFill>
                  <a:srgbClr val="374151"/>
                </a:solidFill>
                <a:effectLst/>
                <a:latin typeface="Söhne"/>
              </a:rPr>
              <a:t>Karbon ayak izinin yönetilmesi ve doğal kaynakların sürdürülebilir kullanımı.</a:t>
            </a:r>
          </a:p>
          <a:p>
            <a:pPr marL="457200" lvl="1" indent="0" algn="l">
              <a:buNone/>
            </a:pPr>
            <a:endParaRPr lang="tr-TR" b="0" i="0" u="none" strike="noStrike" dirty="0">
              <a:solidFill>
                <a:srgbClr val="374151"/>
              </a:solidFill>
              <a:effectLst/>
              <a:latin typeface="Söhne"/>
            </a:endParaRPr>
          </a:p>
          <a:p>
            <a:pPr marL="1143000" lvl="2" indent="-228600" algn="l">
              <a:buFont typeface="Arial" panose="020B0604020202020204" pitchFamily="34" charset="0"/>
              <a:buChar char="•"/>
            </a:pPr>
            <a:r>
              <a:rPr lang="tr-TR" b="0" i="0" u="none" strike="noStrike" dirty="0">
                <a:solidFill>
                  <a:srgbClr val="374151"/>
                </a:solidFill>
                <a:effectLst/>
                <a:latin typeface="Söhne"/>
              </a:rPr>
              <a:t>Sürdürülebilir turizm uygulamalarının benimsenmesi, turist memnuniyetini artırabilir ve destinasyonun uzun vadeli başarısını güvence altına alabilir (World Travel &amp; </a:t>
            </a:r>
            <a:r>
              <a:rPr lang="tr-TR" b="0" i="0" u="none" strike="noStrike" dirty="0" err="1">
                <a:solidFill>
                  <a:srgbClr val="374151"/>
                </a:solidFill>
                <a:effectLst/>
                <a:latin typeface="Söhne"/>
              </a:rPr>
              <a:t>Tourism</a:t>
            </a:r>
            <a:r>
              <a:rPr lang="tr-TR" b="0" i="0" u="none" strike="noStrike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tr-TR" b="0" i="0" u="none" strike="noStrike" dirty="0" err="1">
                <a:solidFill>
                  <a:srgbClr val="374151"/>
                </a:solidFill>
                <a:effectLst/>
                <a:latin typeface="Söhne"/>
              </a:rPr>
              <a:t>Council</a:t>
            </a:r>
            <a:r>
              <a:rPr lang="tr-TR" b="0" i="0" u="none" strike="noStrike" dirty="0">
                <a:solidFill>
                  <a:srgbClr val="374151"/>
                </a:solidFill>
                <a:effectLst/>
                <a:latin typeface="Söhne"/>
              </a:rPr>
              <a:t>).</a:t>
            </a:r>
          </a:p>
          <a:p>
            <a:pPr marL="914400" lvl="2" indent="0" algn="l">
              <a:buNone/>
            </a:pPr>
            <a:endParaRPr lang="tr-TR" b="0" i="0" u="none" strike="noStrike" dirty="0">
              <a:solidFill>
                <a:srgbClr val="374151"/>
              </a:solidFill>
              <a:effectLst/>
              <a:latin typeface="Söhne"/>
            </a:endParaRPr>
          </a:p>
          <a:p>
            <a:pPr marL="0" indent="0" algn="l">
              <a:buNone/>
            </a:pPr>
            <a:r>
              <a:rPr lang="tr-TR" b="1" i="0" u="none" strike="noStrike" dirty="0">
                <a:solidFill>
                  <a:srgbClr val="374151"/>
                </a:solidFill>
                <a:effectLst/>
                <a:latin typeface="Söhne"/>
              </a:rPr>
              <a:t>Toplumsal Katılım:</a:t>
            </a:r>
            <a:endParaRPr lang="tr-TR" b="0" i="0" u="none" strike="noStrike" dirty="0">
              <a:solidFill>
                <a:srgbClr val="374151"/>
              </a:solidFill>
              <a:effectLst/>
              <a:latin typeface="Söhne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tr-TR" b="0" i="0" u="none" strike="noStrike" dirty="0">
                <a:solidFill>
                  <a:srgbClr val="374151"/>
                </a:solidFill>
                <a:effectLst/>
                <a:latin typeface="Söhne"/>
              </a:rPr>
              <a:t>Yerel toplulukların destinasyon yönetimine etkin katılımı.</a:t>
            </a:r>
          </a:p>
          <a:p>
            <a:pPr marL="457200" lvl="1" indent="0" algn="l">
              <a:buNone/>
            </a:pPr>
            <a:endParaRPr lang="tr-TR" b="0" i="0" u="none" strike="noStrike" dirty="0">
              <a:solidFill>
                <a:srgbClr val="374151"/>
              </a:solidFill>
              <a:effectLst/>
              <a:latin typeface="Söhne"/>
            </a:endParaRPr>
          </a:p>
          <a:p>
            <a:pPr marL="1143000" lvl="2" indent="-228600" algn="l">
              <a:buFont typeface="Arial" panose="020B0604020202020204" pitchFamily="34" charset="0"/>
              <a:buChar char="•"/>
            </a:pPr>
            <a:r>
              <a:rPr lang="tr-TR" b="0" i="0" u="none" strike="noStrike" dirty="0" err="1">
                <a:solidFill>
                  <a:srgbClr val="374151"/>
                </a:solidFill>
                <a:effectLst/>
                <a:latin typeface="Söhne"/>
              </a:rPr>
              <a:t>Costa</a:t>
            </a:r>
            <a:r>
              <a:rPr lang="tr-TR" b="0" i="0" u="none" strike="noStrike" dirty="0">
                <a:solidFill>
                  <a:srgbClr val="374151"/>
                </a:solidFill>
                <a:effectLst/>
                <a:latin typeface="Söhne"/>
              </a:rPr>
              <a:t> Rica'nın sürdürülebilir turizm modeli, yerel toplulukları ekonomik olarak güçlendirmiştir.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98242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6B8BB3A-E272-3D46-A8F5-235DFC3F5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i="0" u="none" strike="noStrike" dirty="0">
                <a:effectLst/>
                <a:latin typeface="Söhne"/>
              </a:rPr>
              <a:t>Destinasyon Yönetimi ve Krizler</a:t>
            </a:r>
            <a:br>
              <a:rPr lang="tr-TR" b="1" i="0" u="none" strike="noStrike" dirty="0">
                <a:effectLst/>
                <a:latin typeface="Söhne"/>
              </a:rPr>
            </a:b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226D981-53C6-43B2-7012-91D2A44BE4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tr-TR" b="1" i="0" u="none" strike="noStrike" dirty="0" err="1">
                <a:solidFill>
                  <a:srgbClr val="374151"/>
                </a:solidFill>
                <a:effectLst/>
                <a:latin typeface="Söhne"/>
              </a:rPr>
              <a:t>Pandemilere</a:t>
            </a:r>
            <a:r>
              <a:rPr lang="tr-TR" b="1" i="0" u="none" strike="noStrike" dirty="0">
                <a:solidFill>
                  <a:srgbClr val="374151"/>
                </a:solidFill>
                <a:effectLst/>
                <a:latin typeface="Söhne"/>
              </a:rPr>
              <a:t> Karşı Hazırlıklar:</a:t>
            </a:r>
            <a:endParaRPr lang="tr-TR" b="0" i="0" u="none" strike="noStrike" dirty="0">
              <a:solidFill>
                <a:srgbClr val="374151"/>
              </a:solidFill>
              <a:effectLst/>
              <a:latin typeface="Söhne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tr-TR" b="0" i="0" u="none" strike="noStrike" dirty="0">
                <a:solidFill>
                  <a:srgbClr val="374151"/>
                </a:solidFill>
                <a:effectLst/>
                <a:latin typeface="Söhne"/>
              </a:rPr>
              <a:t>Sağlık krizleri gibi olağanüstü durumlar için hazırlık.</a:t>
            </a:r>
          </a:p>
          <a:p>
            <a:pPr marL="457200" lvl="1" indent="0" algn="l">
              <a:buNone/>
            </a:pPr>
            <a:endParaRPr lang="tr-TR" b="0" i="0" u="none" strike="noStrike" dirty="0">
              <a:solidFill>
                <a:srgbClr val="374151"/>
              </a:solidFill>
              <a:effectLst/>
              <a:latin typeface="Söhne"/>
            </a:endParaRPr>
          </a:p>
          <a:p>
            <a:pPr marL="1143000" lvl="2" indent="-228600" algn="l">
              <a:buFont typeface="Arial" panose="020B0604020202020204" pitchFamily="34" charset="0"/>
              <a:buChar char="•"/>
            </a:pPr>
            <a:r>
              <a:rPr lang="tr-TR" b="0" i="0" u="none" strike="noStrike" dirty="0">
                <a:solidFill>
                  <a:srgbClr val="374151"/>
                </a:solidFill>
                <a:effectLst/>
                <a:latin typeface="Söhne"/>
              </a:rPr>
              <a:t>COVID-19 </a:t>
            </a:r>
            <a:r>
              <a:rPr lang="tr-TR" b="0" i="0" u="none" strike="noStrike" dirty="0" err="1">
                <a:solidFill>
                  <a:srgbClr val="374151"/>
                </a:solidFill>
                <a:effectLst/>
                <a:latin typeface="Söhne"/>
              </a:rPr>
              <a:t>pandemisi</a:t>
            </a:r>
            <a:r>
              <a:rPr lang="tr-TR" b="0" i="0" u="none" strike="noStrike" dirty="0">
                <a:solidFill>
                  <a:srgbClr val="374151"/>
                </a:solidFill>
                <a:effectLst/>
                <a:latin typeface="Söhne"/>
              </a:rPr>
              <a:t> sonrası destinasyonlarda sağlık ve güvenlik önlemlerine olan talep %40 artmıştır (World </a:t>
            </a:r>
            <a:r>
              <a:rPr lang="tr-TR" b="0" i="0" u="none" strike="noStrike" dirty="0" err="1">
                <a:solidFill>
                  <a:srgbClr val="374151"/>
                </a:solidFill>
                <a:effectLst/>
                <a:latin typeface="Söhne"/>
              </a:rPr>
              <a:t>Tourism</a:t>
            </a:r>
            <a:r>
              <a:rPr lang="tr-TR" b="0" i="0" u="none" strike="noStrike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tr-TR" b="0" i="0" u="none" strike="noStrike" dirty="0" err="1">
                <a:solidFill>
                  <a:srgbClr val="374151"/>
                </a:solidFill>
                <a:effectLst/>
                <a:latin typeface="Söhne"/>
              </a:rPr>
              <a:t>Organization</a:t>
            </a:r>
            <a:r>
              <a:rPr lang="tr-TR" b="0" i="0" u="none" strike="noStrike" dirty="0">
                <a:solidFill>
                  <a:srgbClr val="374151"/>
                </a:solidFill>
                <a:effectLst/>
                <a:latin typeface="Söhne"/>
              </a:rPr>
              <a:t>).</a:t>
            </a:r>
          </a:p>
          <a:p>
            <a:pPr marL="914400" lvl="2" indent="0" algn="l">
              <a:buNone/>
            </a:pPr>
            <a:endParaRPr lang="tr-TR" b="0" i="0" u="none" strike="noStrike" dirty="0">
              <a:solidFill>
                <a:srgbClr val="374151"/>
              </a:solidFill>
              <a:effectLst/>
              <a:latin typeface="Söhne"/>
            </a:endParaRPr>
          </a:p>
          <a:p>
            <a:pPr marL="0" indent="0" algn="l">
              <a:buNone/>
            </a:pPr>
            <a:r>
              <a:rPr lang="tr-TR" b="1" i="0" u="none" strike="noStrike" dirty="0">
                <a:solidFill>
                  <a:srgbClr val="374151"/>
                </a:solidFill>
                <a:effectLst/>
                <a:latin typeface="Söhne"/>
              </a:rPr>
              <a:t>İtibar Yönetimi:</a:t>
            </a:r>
            <a:endParaRPr lang="tr-TR" b="0" i="0" u="none" strike="noStrike" dirty="0">
              <a:solidFill>
                <a:srgbClr val="374151"/>
              </a:solidFill>
              <a:effectLst/>
              <a:latin typeface="Söhne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tr-TR" b="0" i="0" u="none" strike="noStrike" dirty="0">
                <a:solidFill>
                  <a:srgbClr val="374151"/>
                </a:solidFill>
                <a:effectLst/>
                <a:latin typeface="Söhne"/>
              </a:rPr>
              <a:t>Kriz anlarında destinasyonun itibarını koruma stratejileri.</a:t>
            </a:r>
          </a:p>
          <a:p>
            <a:pPr marL="457200" lvl="1" indent="0" algn="l">
              <a:buNone/>
            </a:pPr>
            <a:endParaRPr lang="tr-TR" b="0" i="0" u="none" strike="noStrike" dirty="0">
              <a:solidFill>
                <a:srgbClr val="374151"/>
              </a:solidFill>
              <a:effectLst/>
              <a:latin typeface="Söhne"/>
            </a:endParaRPr>
          </a:p>
          <a:p>
            <a:pPr marL="1143000" lvl="2" indent="-228600" algn="l">
              <a:buFont typeface="Arial" panose="020B0604020202020204" pitchFamily="34" charset="0"/>
              <a:buChar char="•"/>
            </a:pPr>
            <a:r>
              <a:rPr lang="tr-TR" b="0" i="0" u="none" strike="noStrike" dirty="0">
                <a:solidFill>
                  <a:srgbClr val="374151"/>
                </a:solidFill>
                <a:effectLst/>
                <a:latin typeface="Söhne"/>
              </a:rPr>
              <a:t>Tayland, </a:t>
            </a:r>
            <a:r>
              <a:rPr lang="tr-TR" b="0" i="0" u="none" strike="noStrike" dirty="0" err="1">
                <a:solidFill>
                  <a:srgbClr val="374151"/>
                </a:solidFill>
                <a:effectLst/>
                <a:latin typeface="Söhne"/>
              </a:rPr>
              <a:t>Tsunami</a:t>
            </a:r>
            <a:r>
              <a:rPr lang="tr-TR" b="0" i="0" u="none" strike="noStrike" dirty="0">
                <a:solidFill>
                  <a:srgbClr val="374151"/>
                </a:solidFill>
                <a:effectLst/>
                <a:latin typeface="Söhne"/>
              </a:rPr>
              <a:t> sonrası etkili bir iletişim stratejisi ile hızla turist güvenini kazanmayı başardı.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046423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1038</Words>
  <Application>Microsoft Macintosh PowerPoint</Application>
  <PresentationFormat>Geniş ekran</PresentationFormat>
  <Paragraphs>191</Paragraphs>
  <Slides>24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Söhne</vt:lpstr>
      <vt:lpstr>Office Teması</vt:lpstr>
      <vt:lpstr>Agroturizm’de Destinasyon Yönetimi</vt:lpstr>
      <vt:lpstr>  Turizmde Destinasyon Yönetimi Tanım ve Kavramlar  </vt:lpstr>
      <vt:lpstr>Destinasyon Yönetimi Unsurları </vt:lpstr>
      <vt:lpstr>Destinasyon Pazarlaması </vt:lpstr>
      <vt:lpstr>Destinasyon Güvenliği </vt:lpstr>
      <vt:lpstr>Destinasyon Deneyimi </vt:lpstr>
      <vt:lpstr>Destinasyon Yönetimi ve Teknoloji </vt:lpstr>
      <vt:lpstr>Destinasyon Sürdürülebilirliği </vt:lpstr>
      <vt:lpstr>Destinasyon Yönetimi ve Krizler </vt:lpstr>
      <vt:lpstr>Geleceğin Trendleri </vt:lpstr>
      <vt:lpstr>Destinasyon Yönetiminde Kararlar </vt:lpstr>
      <vt:lpstr>Safran ve Safranbolu Özelinde Destinasyon Yönetimi</vt:lpstr>
      <vt:lpstr>Safranbolu Agroturizm Potansiyeli </vt:lpstr>
      <vt:lpstr>Destinasyon Pazarlaması </vt:lpstr>
      <vt:lpstr>Safranbolu Agroturizm Altyapısı </vt:lpstr>
      <vt:lpstr>Safran Üretimi ve Eğitim </vt:lpstr>
      <vt:lpstr>Safran Turizmi ve Toplumsal Katılım </vt:lpstr>
      <vt:lpstr>Safranbolu Agroturizminin Sürdürülebilirliği </vt:lpstr>
      <vt:lpstr>Uluslararası İşbirliği ve Paydaşlar </vt:lpstr>
      <vt:lpstr>Dünya Genelinde Safran Turizmi </vt:lpstr>
      <vt:lpstr>Başarı Hikayeleri </vt:lpstr>
      <vt:lpstr>Başarı Hikayesi </vt:lpstr>
      <vt:lpstr>Başarı Hikayesi </vt:lpstr>
      <vt:lpstr>Teşekkürler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Agroruizm’de Destinasyon Yönetimi</dc:title>
  <dc:creator>Ferdi Akarsu</dc:creator>
  <cp:lastModifiedBy>Ferdi Akarsu</cp:lastModifiedBy>
  <cp:revision>8</cp:revision>
  <dcterms:created xsi:type="dcterms:W3CDTF">2024-02-05T05:35:10Z</dcterms:created>
  <dcterms:modified xsi:type="dcterms:W3CDTF">2024-02-06T13:38:31Z</dcterms:modified>
</cp:coreProperties>
</file>