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1" r:id="rId3"/>
    <p:sldId id="272" r:id="rId4"/>
    <p:sldId id="273" r:id="rId5"/>
    <p:sldId id="270" r:id="rId6"/>
    <p:sldId id="257" r:id="rId7"/>
    <p:sldId id="258" r:id="rId8"/>
    <p:sldId id="259" r:id="rId9"/>
    <p:sldId id="260" r:id="rId10"/>
    <p:sldId id="267" r:id="rId11"/>
    <p:sldId id="269" r:id="rId12"/>
    <p:sldId id="274" r:id="rId13"/>
    <p:sldId id="27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>
      <p:cViewPr varScale="1">
        <p:scale>
          <a:sx n="109" d="100"/>
          <a:sy n="109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2D2A-F4E0-D648-8541-A791631DCA58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3D52C-9DE3-5F43-BEE3-DE8458B0E7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552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B7E2-7FFE-441D-83E2-74BB7DF044C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6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B7E2-7FFE-441D-83E2-74BB7DF044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2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B7E2-7FFE-441D-83E2-74BB7DF044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0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B828E7-20FE-F3ED-9CAA-617CC06CB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84EDB41-CFE3-AB45-3C3F-D69D9C5FD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4895D90-A798-1041-DB8D-31C6F60C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49F4DF-4DDE-A7F3-3983-2E7826EC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882CD4-57D5-AFA3-B77B-C3B8BAF3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466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19BADC8-0BA1-6912-C76D-5BD605EF2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E34CBFF-E608-B807-81B9-69185368A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9168C6-21C9-9DD6-ADCD-FBDC5E05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79201-EFE6-F8E3-F414-8163408D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FCFA6D-AEF7-A031-0626-1730C269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58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33AB2F3-4019-69D2-D2E4-10B15C9C5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62D6919-A9C8-C0F8-3AD0-08E450DB4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731EAC-3565-D64A-22CC-9E1D5C3D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B1D8DC-CED4-0B61-F004-8B3CBFEC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2EBE51-1449-C7F2-3FB1-02A2C4D7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459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4F80900-2748-A2B6-5956-55E6A257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8DC36B-DED2-A7FE-9BAD-EB6C7670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EC210D-974A-0E4A-F4EE-BBDA0E50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A50CEA-D8E2-35C9-0F03-95FD0E70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04D777-1FBC-B9BD-DEEC-B61E7A02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3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922613-0BB5-ED48-F5EA-A87D96CB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EADE27-2FDF-40A6-27DB-03169A67A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705CC4-5B6C-E854-CEB4-359818DA2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7A6F022-5E89-AAE3-20D9-972C5E88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05EF85-9BEE-0C75-BB5F-E88C59ED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46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F41079-5F8D-3204-12DA-8F4C33CA6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B0AA04-973D-604B-53ED-D65169092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579D522-CF68-D352-3D2B-E10D1255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B2ADA50-2201-3330-4A58-8CB82299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60F57AC-161F-FE51-5CDE-994181DD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09AC64-AB2A-C55F-234E-90EDB20B4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12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1E6E85-1452-2B85-994F-D8DE08DD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87669DE-6BBB-0272-87A0-B80CE61A4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801C8A6-470B-CEAA-6DB8-B2259F255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CA21BE6-8CE9-5566-FF40-547AAB395C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1C7FD33-F294-259F-644E-0C44072B7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7D13940-7BCC-8DBF-42E1-4DFB549A4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25B4527-BEAF-07AA-EA1F-5F02991C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09AF28F-1DF0-8681-26BA-5C4D3C60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02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5E3B39-0619-6D32-A4B0-1FA3F04C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37856DE-1E0F-698D-E8ED-76BB7FEB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B770B64-03C6-4C8C-2E8D-93812D87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DFE4D11-8252-9ADE-64F3-C50DF808D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34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5F16872-A731-465F-ECDC-BB6C6702C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32443CD-CD6A-63AF-9287-7194A47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FF62848-4CA1-4181-E9B5-E3A700DB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263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F34794-EFAF-36C5-0A5A-49F132F2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E327415-7AB3-2EAB-B90A-D1DC9AC5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D3E70EB-FCFF-F82C-E672-149AE2776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DA4BAFB-8E47-84AA-D9BE-AD97AA8D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17222CA-9A30-9CCE-C617-8C2F4C84B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F949DDF-2C0C-E749-7E4B-AAFDB6A3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774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4331922-62F9-5F28-BF75-B195DD38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57CA47-D4D2-59FE-2D2C-B45137577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0069C03-F2EB-0A4C-BF2F-15E54F261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FE8F79-9CF0-2EA9-AE18-3ED835EC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F19747-8E60-B733-7E5A-67497FFE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285CFBF-4DB0-3FF6-CC31-F5B1B952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2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217BC2B-BD0F-A849-8C08-7051AFDB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7758765-28D0-0227-2F73-0A12707EB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FB2C171-7E16-2985-7D7A-922525CE6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5A07-0808-1041-A13C-883A9D5A89F0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040398-51D4-4503-8F96-92FB3100D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863BB4-DA2F-72D3-AF18-F4C035F2E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085F9-9F1A-6B44-87BE-70384554E9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71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gday.org/blog/latest-event/" TargetMode="External"/><Relationship Id="rId2" Type="http://schemas.openxmlformats.org/officeDocument/2006/relationships/hyperlink" Target="https://wwoofturkey.org/t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ferdiakars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r.com.tr/Kitap/Yesil-Surdurulebilir-Yasam-ve-Iklim/Bilim/Ekoloji-Cevre-Bilim/urunno=0001881279001" TargetMode="External"/><Relationship Id="rId5" Type="http://schemas.openxmlformats.org/officeDocument/2006/relationships/hyperlink" Target="https://www.idefix.com/Kitap/Yesil-Surdurulebilir-Yasam-ve-Iklim/Bilim/Ekoloji-Cevre-Bilim/urunno=0001881279001" TargetMode="External"/><Relationship Id="rId4" Type="http://schemas.openxmlformats.org/officeDocument/2006/relationships/hyperlink" Target="https://www.linkedin.com/in/ferdi-akarsu-17b9787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EB2C01-6FAA-82BD-4840-779F1A86E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215" y="-1193800"/>
            <a:ext cx="9144000" cy="2387600"/>
          </a:xfrm>
        </p:spPr>
        <p:txBody>
          <a:bodyPr/>
          <a:lstStyle/>
          <a:p>
            <a:r>
              <a:rPr lang="tr-TR" dirty="0" err="1"/>
              <a:t>Agroturizm</a:t>
            </a:r>
            <a:r>
              <a:rPr lang="tr-TR" dirty="0"/>
              <a:t> 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9BE9B60-EB4D-0DC6-B7C8-90F1A584C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tr-TR" dirty="0"/>
              <a:t>Ferdi Akarsu</a:t>
            </a:r>
          </a:p>
          <a:p>
            <a:r>
              <a:rPr lang="tr-TR" dirty="0"/>
              <a:t>Sürdürülebilir Turizm Uzmanı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405FF51-6076-2319-A825-DE64DFB21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515" y="1193800"/>
            <a:ext cx="5662247" cy="37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94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76C0BC-9DD5-24D7-2B89-94C2A050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dirty="0"/>
              <a:t>Tarım (</a:t>
            </a:r>
            <a:r>
              <a:rPr lang="tr-TR" dirty="0" err="1"/>
              <a:t>Agro</a:t>
            </a:r>
            <a:r>
              <a:rPr lang="tr-TR" dirty="0"/>
              <a:t>)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79A88F32-F081-745A-CF35-474243EFD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6856" y="3494597"/>
            <a:ext cx="5085144" cy="336340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529F259-F28D-A296-771E-BFF0F32FA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3818"/>
            <a:ext cx="3842958" cy="307436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5F262E4-B16C-1982-C829-5710B8481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76" y="4519914"/>
            <a:ext cx="4130894" cy="233808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EF803951-A2DB-0BEB-2A14-3582FAA93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534" y="681037"/>
            <a:ext cx="4035385" cy="26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1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EED168-7B30-1A64-FF2E-B8C3B7CF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Sağlık ve Tarım Turizmi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FDA82A5-9102-87AE-D2D3-7BE993CC1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000" y="3048000"/>
            <a:ext cx="6350000" cy="3810000"/>
          </a:xfrm>
        </p:spPr>
      </p:pic>
    </p:spTree>
    <p:extLst>
      <p:ext uri="{BB962C8B-B14F-4D97-AF65-F5344CB8AC3E}">
        <p14:creationId xmlns:p14="http://schemas.microsoft.com/office/powerpoint/2010/main" val="272242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555C59-EDF0-7495-6CC0-FDFA1D00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TATUTA - WWOOF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BF4055-866C-CF38-AC54-19090D081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Tarım Turizm Takas</a:t>
            </a:r>
          </a:p>
          <a:p>
            <a:endParaRPr lang="tr-TR" dirty="0"/>
          </a:p>
          <a:p>
            <a:r>
              <a:rPr lang="tr-TR" dirty="0">
                <a:hlinkClick r:id="rId2"/>
              </a:rPr>
              <a:t>https://wwoofturkey.org/tr/</a:t>
            </a:r>
            <a:endParaRPr lang="tr-TR" dirty="0"/>
          </a:p>
          <a:p>
            <a:r>
              <a:rPr lang="tr-TR" dirty="0">
                <a:hlinkClick r:id="rId3"/>
              </a:rPr>
              <a:t>https://www.bugday.org/blog/latest-event/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792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1B415E-E44C-4AB9-6DAC-3F42214B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230B1DE-57EF-3312-A714-52F97E30E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7682" y="1004261"/>
            <a:ext cx="3080717" cy="3080717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3F2F65D-68AE-CEA7-DE9F-DA1024D9099F}"/>
              </a:ext>
            </a:extLst>
          </p:cNvPr>
          <p:cNvSpPr txBox="1"/>
          <p:nvPr/>
        </p:nvSpPr>
        <p:spPr>
          <a:xfrm>
            <a:off x="677334" y="4482185"/>
            <a:ext cx="610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3"/>
              </a:rPr>
              <a:t>https://www.instagram.com/ferdiakarsu/</a:t>
            </a:r>
            <a:endParaRPr lang="tr-TR" dirty="0"/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E4B5363-0D1D-9F2E-F11C-C5BD00B981BB}"/>
              </a:ext>
            </a:extLst>
          </p:cNvPr>
          <p:cNvSpPr txBox="1"/>
          <p:nvPr/>
        </p:nvSpPr>
        <p:spPr>
          <a:xfrm>
            <a:off x="677334" y="4084978"/>
            <a:ext cx="610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4"/>
              </a:rPr>
              <a:t>https://www.linkedin.com/in/ferdi-akarsu-17b97870/</a:t>
            </a:r>
            <a:endParaRPr lang="tr-TR" dirty="0"/>
          </a:p>
          <a:p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CF09395-8173-9705-0B7C-39338500F549}"/>
              </a:ext>
            </a:extLst>
          </p:cNvPr>
          <p:cNvSpPr txBox="1"/>
          <p:nvPr/>
        </p:nvSpPr>
        <p:spPr>
          <a:xfrm>
            <a:off x="677334" y="4877666"/>
            <a:ext cx="6101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5"/>
              </a:rPr>
              <a:t>https://www.idefix.com/Kitap/Yesil-Surdurulebilir-Yasam-ve-Iklim/Bilim/Ekoloji-Cevre-Bilim/urunno=0001881279001</a:t>
            </a:r>
            <a:endParaRPr lang="tr-TR" dirty="0"/>
          </a:p>
          <a:p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4D56883-429E-DFA6-25D6-5F68EB5EF42C}"/>
              </a:ext>
            </a:extLst>
          </p:cNvPr>
          <p:cNvSpPr txBox="1"/>
          <p:nvPr/>
        </p:nvSpPr>
        <p:spPr>
          <a:xfrm>
            <a:off x="677334" y="5786735"/>
            <a:ext cx="6101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>
                <a:hlinkClick r:id="rId6"/>
              </a:rPr>
              <a:t>https://www.dr.com.tr/Kitap/Yesil-Surdurulebilir-Yasam-ve-Iklim/Bilim/Ekoloji-Cevre-Bilim/urunno=0001881279001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62104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90A0-6A4D-4BE8-B829-FB6A3809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Sürdürülebilir</a:t>
            </a:r>
            <a:r>
              <a:rPr lang="en-GB" dirty="0"/>
              <a:t> </a:t>
            </a:r>
            <a:r>
              <a:rPr lang="en-GB" dirty="0" err="1"/>
              <a:t>Turizm</a:t>
            </a:r>
            <a:r>
              <a:rPr lang="en-GB" dirty="0"/>
              <a:t> </a:t>
            </a:r>
            <a:r>
              <a:rPr lang="en-GB" dirty="0" err="1"/>
              <a:t>Nedir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7157B-7119-4D36-A42F-67755481D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5893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“Turistlerin, turizm endüstrinin, çevrenin ve ev sahibi toplulukların mevcut ve gelecekteki ihtiyaçlarını göz önünde bulunduran; tüm turistik faaliyetlerin ekonomik, sosyal ve çevresel etkilerini dikkate alan turizm" şeklidir. Turizmin bir kolu değil sektöre yönelik bir davranış ve yaklaşım şeklini tarif eder.</a:t>
            </a:r>
          </a:p>
          <a:p>
            <a:pPr marL="0" indent="0">
              <a:buNone/>
            </a:pPr>
            <a:endParaRPr lang="tr-TR" b="1" dirty="0">
              <a:hlinkClick r:id="" action="ppaction://noaction"/>
            </a:endParaRPr>
          </a:p>
          <a:p>
            <a:pPr marL="0" indent="0">
              <a:buNone/>
            </a:pPr>
            <a:r>
              <a:rPr lang="tr-TR" b="1" dirty="0">
                <a:hlinkClick r:id="" action="ppaction://noaction"/>
              </a:rPr>
              <a:t>Birleşmiş Milletler Dünya Turizm Organizasyonu​</a:t>
            </a:r>
            <a:r>
              <a:rPr lang="tr-TR" dirty="0"/>
              <a:t> (UNWTO), sürdürülebilir turizmin amaçlarını şu şekilde tarif ediyor: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Temel ekolojik süreçleri sürdürerek ve doğal miras ile </a:t>
            </a:r>
            <a:r>
              <a:rPr lang="tr-TR" dirty="0" err="1"/>
              <a:t>biyoçeşitliliğin</a:t>
            </a:r>
            <a:r>
              <a:rPr lang="tr-TR" dirty="0"/>
              <a:t> korunmasına yardımcı olarak, turizm gelişiminde kilit bir unsur oluşturan çevresel kaynakların optimal kullanımını sağlamak.</a:t>
            </a:r>
            <a:br>
              <a:rPr lang="tr-TR" dirty="0"/>
            </a:br>
            <a:endParaRPr lang="tr-TR" dirty="0"/>
          </a:p>
          <a:p>
            <a:r>
              <a:rPr lang="tr-TR" dirty="0"/>
              <a:t>Ev sahibi toplulukların </a:t>
            </a:r>
            <a:r>
              <a:rPr lang="tr-TR" dirty="0" err="1"/>
              <a:t>sosyo</a:t>
            </a:r>
            <a:r>
              <a:rPr lang="tr-TR" dirty="0"/>
              <a:t>-kültürel özgünlüğüne saygı göstermek, yerleşik ve yaşayan kültürel mirasları ile geleneksel değerleri korumak, kültürler arası anlayış ve hoşgörüye katkıda bulunmak.</a:t>
            </a:r>
            <a:br>
              <a:rPr lang="tr-TR" dirty="0"/>
            </a:br>
            <a:endParaRPr lang="tr-TR" dirty="0"/>
          </a:p>
          <a:p>
            <a:r>
              <a:rPr lang="tr-TR" dirty="0"/>
              <a:t>Sürdürülebilir, uzun vadeli ekonomik operasyonlar sağlamak, istikrarlı istihdam ve gelir getirici fırsatlar yaratmak, ev sahibi topluluklar için sosyal hizmetler de dahil olmak üzere tüm paydaşlara adil </a:t>
            </a:r>
            <a:r>
              <a:rPr lang="tr-TR" dirty="0" err="1"/>
              <a:t>sosyo</a:t>
            </a:r>
            <a:r>
              <a:rPr lang="tr-TR" dirty="0"/>
              <a:t>-ekonomik faydalar sağlamak, yoksulluğun azaltılmasına katkıda bulunmak.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50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90A0-6A4D-4BE8-B829-FB6A3809F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8844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Sürdürülebilir Turizm İlkeleri Nelerdir?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7157B-7119-4D36-A42F-67755481D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823"/>
            <a:ext cx="10515600" cy="46666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Birleşmiş Milletler Çevre Programı (UNEP) ve Birleşmiş Milletler Dünya Turizm Örgütü (UNWTO)</a:t>
            </a:r>
          </a:p>
          <a:p>
            <a:pPr marL="0" indent="0">
              <a:buNone/>
            </a:pPr>
            <a:endParaRPr lang="tr-TR" b="1" dirty="0"/>
          </a:p>
          <a:p>
            <a:r>
              <a:rPr lang="tr-TR" sz="3300" b="1" dirty="0" err="1"/>
              <a:t>Ekonomi̇k</a:t>
            </a:r>
            <a:r>
              <a:rPr lang="tr-TR" sz="3300" b="1" dirty="0"/>
              <a:t> Süreklilik</a:t>
            </a:r>
            <a:r>
              <a:rPr lang="tr-TR" sz="3300" dirty="0"/>
              <a:t>: Turizm destinasyonlarının ve girişimlerinin, uzun vadede gelişmeye ve fayda sağlamaya devam edebilmeleri için ekonomik sürdürülebilirliklerini ve rekabet güçlerini korumak.</a:t>
            </a:r>
            <a:br>
              <a:rPr lang="tr-TR" sz="3300" dirty="0"/>
            </a:br>
            <a:endParaRPr lang="tr-TR" sz="3300" dirty="0"/>
          </a:p>
          <a:p>
            <a:r>
              <a:rPr lang="tr-TR" sz="3300" b="1" dirty="0"/>
              <a:t>Yerel Refah</a:t>
            </a:r>
            <a:r>
              <a:rPr lang="tr-TR" sz="3300" dirty="0"/>
              <a:t>: Turizmin ev sahibi destinasyonlara katkısını artırmak için ziyaretçilerin yerel harcama oranlarını artırmak.</a:t>
            </a:r>
            <a:br>
              <a:rPr lang="tr-TR" sz="3300" dirty="0"/>
            </a:br>
            <a:endParaRPr lang="tr-TR" sz="3300" dirty="0"/>
          </a:p>
          <a:p>
            <a:r>
              <a:rPr lang="tr-TR" sz="3300" b="1" dirty="0"/>
              <a:t>İstihdam Kalitesi</a:t>
            </a:r>
            <a:r>
              <a:rPr lang="tr-TR" sz="3300" dirty="0"/>
              <a:t>: Irk, cinsiyet, engellilik gibi konularda ayrımcılık yapmadan, ücret seviyesini ve hizmet kalitesini iyileştirerek turizm sektörünün yarattığı ve desteklediği yerel işlerin sayısını ve kalitesini artırmak. </a:t>
            </a:r>
            <a:br>
              <a:rPr lang="tr-TR" sz="3300" dirty="0"/>
            </a:br>
            <a:endParaRPr lang="tr-TR" sz="3300" dirty="0"/>
          </a:p>
          <a:p>
            <a:r>
              <a:rPr lang="tr-TR" sz="3300" b="1" dirty="0"/>
              <a:t>Sosyal Eşitlik</a:t>
            </a:r>
            <a:r>
              <a:rPr lang="tr-TR" sz="3300" dirty="0"/>
              <a:t>: Turizmden elde edilen ekonomik ve sosyal faydaların topluma yaygın ve adil bir şekilde dağıtılmasını sağlamak, ekonomik ve sosyal olarak dezavantajlı kesime sağlanan fırsatları, gelir ve hizmetleri iyileştirmek.</a:t>
            </a:r>
            <a:br>
              <a:rPr lang="tr-TR" sz="3300" dirty="0"/>
            </a:br>
            <a:endParaRPr lang="tr-TR" sz="3300" dirty="0"/>
          </a:p>
          <a:p>
            <a:r>
              <a:rPr lang="tr-TR" sz="3300" b="1" dirty="0"/>
              <a:t>Ziyaretçi Memnuniyeti</a:t>
            </a:r>
            <a:r>
              <a:rPr lang="tr-TR" sz="3300" dirty="0"/>
              <a:t>: Cinsiyet, ırk, engellilik veya farklı bir ayrım gözetmeden tüm ziyaretçilere güvenli ve tatmin edici bir deneyim sağlamak.</a:t>
            </a:r>
            <a:br>
              <a:rPr lang="tr-TR" sz="3300" dirty="0"/>
            </a:br>
            <a:endParaRPr lang="tr-TR" sz="3300" dirty="0"/>
          </a:p>
          <a:p>
            <a:r>
              <a:rPr lang="tr-TR" sz="3300" b="1" dirty="0"/>
              <a:t>Yerel Kontrol</a:t>
            </a:r>
            <a:r>
              <a:rPr lang="tr-TR" sz="3300" dirty="0"/>
              <a:t>: Yerel </a:t>
            </a:r>
            <a:r>
              <a:rPr lang="tr-TR" sz="3300" dirty="0" err="1"/>
              <a:t>topluluklarıın</a:t>
            </a:r>
            <a:r>
              <a:rPr lang="tr-TR" sz="3300" dirty="0"/>
              <a:t> kendi bölgelerindeki turizmin yönetimi ve gelişimi için diğer paydaşlarla istişare halinde, planlama ve karar verme süreçlerine katılımlarını sağlamak. </a:t>
            </a:r>
            <a:br>
              <a:rPr lang="tr-TR" dirty="0"/>
            </a:br>
            <a:endParaRPr lang="tr-T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65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90A0-6A4D-4BE8-B829-FB6A3809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Sürdürülebilir Turizm İlkeleri Nelerdir?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7157B-7119-4D36-A42F-67755481D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b="1" dirty="0"/>
              <a:t>Toplumsal Refah: </a:t>
            </a:r>
            <a:r>
              <a:rPr lang="tr-TR" dirty="0"/>
              <a:t>Sosyal bozulma ve istismarı önleme koşuluyla yerel toplulukların sosyal yapı ve kaynaklara, fırsatlara ve yaşam destek sistemlerine erişimlerini sağlayarak yaşam kalitelerini sürdürmek ve artırmak. </a:t>
            </a:r>
            <a:br>
              <a:rPr lang="tr-TR" dirty="0"/>
            </a:br>
            <a:endParaRPr lang="tr-TR" dirty="0"/>
          </a:p>
          <a:p>
            <a:r>
              <a:rPr lang="tr-TR" b="1" dirty="0"/>
              <a:t>Kültürel Zenginlik:</a:t>
            </a:r>
            <a:r>
              <a:rPr lang="tr-TR" dirty="0"/>
              <a:t> Ev sahibi toplulukların tarihi miraslarına, otantik kültürlerine, geleneklerine ve çeşitliliklerine saygı duymak ve onları zenginleştirmek.</a:t>
            </a:r>
            <a:br>
              <a:rPr lang="tr-TR" dirty="0"/>
            </a:br>
            <a:endParaRPr lang="tr-TR" dirty="0"/>
          </a:p>
          <a:p>
            <a:r>
              <a:rPr lang="tr-TR" b="1" dirty="0"/>
              <a:t>Fiziksel Bütünlük:</a:t>
            </a:r>
            <a:r>
              <a:rPr lang="tr-TR" dirty="0"/>
              <a:t> Hem kentsel hem de kırsal alanların peyzaj kalitesini korumak, zenginleştirmek; çevrenin fiziksel ve görsel bozulmasını önlemek.</a:t>
            </a:r>
            <a:br>
              <a:rPr lang="tr-TR" dirty="0"/>
            </a:br>
            <a:endParaRPr lang="tr-TR" dirty="0"/>
          </a:p>
          <a:p>
            <a:r>
              <a:rPr lang="tr-TR" b="1" dirty="0"/>
              <a:t>Biyolojik Çeşitlilik:</a:t>
            </a:r>
            <a:r>
              <a:rPr lang="tr-TR" dirty="0"/>
              <a:t> Doğal alanların, habitatların ve vahşi yaşamın korunmasını desteklemek, bunlara verilen zararı en aza indirmek. </a:t>
            </a:r>
            <a:br>
              <a:rPr lang="tr-TR" dirty="0"/>
            </a:br>
            <a:endParaRPr lang="tr-TR" dirty="0"/>
          </a:p>
          <a:p>
            <a:r>
              <a:rPr lang="tr-TR" b="1" dirty="0"/>
              <a:t>Kaynak Verimliliği:</a:t>
            </a:r>
            <a:r>
              <a:rPr lang="tr-TR" dirty="0"/>
              <a:t> Turizm tesisleri ile hizmetlerinin geliştirilmesinde ve işletilmesinde kısıtlı, yenilenemeyen kaynakların kullanımını en aza indirmek.⦁</a:t>
            </a:r>
          </a:p>
          <a:p>
            <a:r>
              <a:rPr lang="tr-TR" b="1" dirty="0"/>
              <a:t>Çevresel Saflık: </a:t>
            </a:r>
            <a:r>
              <a:rPr lang="tr-TR" dirty="0"/>
              <a:t>Turizm işletmelerinden ve ziyaretçilerden kaynaklanan hava, su ve kara kirliliğini, atık üretimini en aza indirmek.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08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F358A-4B1C-BE55-A53A-7F46EFAB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Ekoturizm</a:t>
            </a:r>
            <a:r>
              <a:rPr lang="tr-TR" dirty="0"/>
              <a:t> Tanımı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D442EF-FE44-45F0-0788-4D01710A8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tr-TR" sz="1800" dirty="0">
                <a:latin typeface="TimesNewRoman"/>
              </a:rPr>
              <a:t>1993 </a:t>
            </a:r>
            <a:r>
              <a:rPr lang="tr-TR" sz="1800" dirty="0" err="1">
                <a:latin typeface="TimesNewRoman"/>
              </a:rPr>
              <a:t>Ecotourism</a:t>
            </a:r>
            <a:r>
              <a:rPr lang="tr-TR" sz="1800" dirty="0">
                <a:latin typeface="TimesNewRoman"/>
              </a:rPr>
              <a:t> </a:t>
            </a:r>
            <a:r>
              <a:rPr lang="tr-TR" sz="1800" dirty="0" err="1">
                <a:latin typeface="TimesNewRoman"/>
              </a:rPr>
              <a:t>Society</a:t>
            </a:r>
            <a:endParaRPr lang="tr-TR" sz="1800" dirty="0">
              <a:latin typeface="TimesNewRoman"/>
            </a:endParaRPr>
          </a:p>
          <a:p>
            <a:pPr marL="0" indent="0">
              <a:buNone/>
            </a:pPr>
            <a:endParaRPr lang="tr-TR" sz="1800" dirty="0">
              <a:latin typeface="TimesNewRoman"/>
            </a:endParaRPr>
          </a:p>
          <a:p>
            <a:pPr marL="0" indent="0">
              <a:buNone/>
            </a:pPr>
            <a:r>
              <a:rPr lang="tr-TR" sz="1800" dirty="0">
                <a:latin typeface="TimesNewRoman"/>
              </a:rPr>
              <a:t>	 “ </a:t>
            </a:r>
            <a:r>
              <a:rPr lang="tr-TR" sz="1800" dirty="0" err="1">
                <a:latin typeface="TimesNewRoman"/>
              </a:rPr>
              <a:t>Çevrenin</a:t>
            </a:r>
            <a:r>
              <a:rPr lang="tr-TR" sz="1800" dirty="0">
                <a:latin typeface="TimesNewRoman"/>
              </a:rPr>
              <a:t> </a:t>
            </a:r>
            <a:r>
              <a:rPr lang="tr-TR" sz="1800" dirty="0" err="1">
                <a:latin typeface="TimesNewRoman"/>
              </a:rPr>
              <a:t>doğal</a:t>
            </a:r>
            <a:r>
              <a:rPr lang="tr-TR" sz="1800" dirty="0">
                <a:latin typeface="TimesNewRoman"/>
              </a:rPr>
              <a:t> tarihini ve </a:t>
            </a:r>
            <a:r>
              <a:rPr lang="tr-TR" sz="1800" dirty="0" err="1">
                <a:latin typeface="TimesNewRoman"/>
              </a:rPr>
              <a:t>kültürünu</a:t>
            </a:r>
            <a:r>
              <a:rPr lang="tr-TR" sz="1800" dirty="0">
                <a:latin typeface="TimesNewRoman"/>
              </a:rPr>
              <a:t>̈ anlamak </a:t>
            </a:r>
            <a:r>
              <a:rPr lang="tr-TR" sz="1800" dirty="0" err="1">
                <a:latin typeface="TimesNewRoman"/>
              </a:rPr>
              <a:t>için</a:t>
            </a:r>
            <a:r>
              <a:rPr lang="tr-TR" sz="1800" dirty="0">
                <a:latin typeface="TimesNewRoman"/>
              </a:rPr>
              <a:t>, yerel halka </a:t>
            </a:r>
            <a:r>
              <a:rPr lang="tr-TR" sz="1800" dirty="0" err="1">
                <a:latin typeface="TimesNewRoman"/>
              </a:rPr>
              <a:t>doğal</a:t>
            </a:r>
            <a:r>
              <a:rPr lang="tr-TR" sz="1800" dirty="0">
                <a:latin typeface="TimesNewRoman"/>
              </a:rPr>
              <a:t> kaynakların korunması konusunda ekonomik fırsatlar yaratırken, ekosistem </a:t>
            </a:r>
            <a:r>
              <a:rPr lang="tr-TR" sz="1800" dirty="0" err="1">
                <a:latin typeface="TimesNewRoman"/>
              </a:rPr>
              <a:t>bütünlüğünu</a:t>
            </a:r>
            <a:r>
              <a:rPr lang="tr-TR" sz="1800" dirty="0">
                <a:latin typeface="TimesNewRoman"/>
              </a:rPr>
              <a:t>̈ </a:t>
            </a:r>
            <a:r>
              <a:rPr lang="tr-TR" sz="1800" dirty="0" err="1">
                <a:latin typeface="TimesNewRoman"/>
              </a:rPr>
              <a:t>değiştirmeyen</a:t>
            </a:r>
            <a:r>
              <a:rPr lang="tr-TR" sz="1800" dirty="0">
                <a:latin typeface="TimesNewRoman"/>
              </a:rPr>
              <a:t> </a:t>
            </a:r>
            <a:r>
              <a:rPr lang="tr-TR" sz="1800" dirty="0" err="1">
                <a:latin typeface="TimesNewRoman"/>
              </a:rPr>
              <a:t>doğal</a:t>
            </a:r>
            <a:r>
              <a:rPr lang="tr-TR" sz="1800" dirty="0">
                <a:latin typeface="TimesNewRoman"/>
              </a:rPr>
              <a:t> alanlara </a:t>
            </a:r>
            <a:r>
              <a:rPr lang="tr-TR" sz="1800" dirty="0" err="1">
                <a:latin typeface="TimesNewRoman"/>
              </a:rPr>
              <a:t>yönelik</a:t>
            </a:r>
            <a:r>
              <a:rPr lang="tr-TR" sz="1800" dirty="0">
                <a:latin typeface="TimesNewRoman"/>
              </a:rPr>
              <a:t> </a:t>
            </a:r>
            <a:r>
              <a:rPr lang="tr-TR" sz="1800" dirty="0" err="1">
                <a:latin typeface="TimesNewRoman"/>
              </a:rPr>
              <a:t>özel</a:t>
            </a:r>
            <a:r>
              <a:rPr lang="tr-TR" sz="1800" dirty="0">
                <a:latin typeface="TimesNewRoman"/>
              </a:rPr>
              <a:t> </a:t>
            </a:r>
            <a:r>
              <a:rPr lang="tr-TR" sz="1800" dirty="0" err="1">
                <a:latin typeface="TimesNewRoman"/>
              </a:rPr>
              <a:t>amaçlı</a:t>
            </a:r>
            <a:r>
              <a:rPr lang="tr-TR" sz="1800" dirty="0">
                <a:latin typeface="TimesNewRoman"/>
              </a:rPr>
              <a:t> seyahatlerdir (daha sonra </a:t>
            </a:r>
            <a:r>
              <a:rPr lang="tr-TR" sz="1800" dirty="0" err="1">
                <a:latin typeface="TimesNewRoman"/>
              </a:rPr>
              <a:t>şu</a:t>
            </a:r>
            <a:r>
              <a:rPr lang="tr-TR" sz="1800" dirty="0">
                <a:latin typeface="TimesNewRoman"/>
              </a:rPr>
              <a:t> </a:t>
            </a:r>
            <a:r>
              <a:rPr lang="tr-TR" sz="1800" dirty="0" err="1">
                <a:latin typeface="TimesNewRoman"/>
              </a:rPr>
              <a:t>şekilde</a:t>
            </a:r>
            <a:r>
              <a:rPr lang="tr-TR" sz="1800" dirty="0">
                <a:latin typeface="TimesNewRoman"/>
              </a:rPr>
              <a:t> </a:t>
            </a:r>
            <a:r>
              <a:rPr lang="tr-TR" sz="1800" dirty="0" err="1">
                <a:latin typeface="TimesNewRoman"/>
              </a:rPr>
              <a:t>kısaltılmıştır</a:t>
            </a:r>
            <a:r>
              <a:rPr lang="tr-TR" sz="1800" dirty="0">
                <a:latin typeface="TimesNewRoman"/>
              </a:rPr>
              <a:t>: yerel halkın </a:t>
            </a:r>
            <a:r>
              <a:rPr lang="tr-TR" sz="1800" dirty="0" err="1">
                <a:latin typeface="TimesNewRoman"/>
              </a:rPr>
              <a:t>yaşam</a:t>
            </a:r>
            <a:r>
              <a:rPr lang="tr-TR" sz="1800" dirty="0">
                <a:latin typeface="TimesNewRoman"/>
              </a:rPr>
              <a:t> olanaklarını </a:t>
            </a:r>
            <a:r>
              <a:rPr lang="tr-TR" sz="1800" dirty="0" err="1">
                <a:latin typeface="TimesNewRoman"/>
              </a:rPr>
              <a:t>sürdüren</a:t>
            </a:r>
            <a:r>
              <a:rPr lang="tr-TR" sz="1800" dirty="0">
                <a:latin typeface="TimesNewRoman"/>
              </a:rPr>
              <a:t> ve </a:t>
            </a:r>
            <a:r>
              <a:rPr lang="tr-TR" sz="1800" dirty="0" err="1">
                <a:latin typeface="TimesNewRoman"/>
              </a:rPr>
              <a:t>çevreyi</a:t>
            </a:r>
            <a:r>
              <a:rPr lang="tr-TR" sz="1800" dirty="0">
                <a:latin typeface="TimesNewRoman"/>
              </a:rPr>
              <a:t> koruyan, </a:t>
            </a:r>
            <a:r>
              <a:rPr lang="tr-TR" sz="1800" dirty="0" err="1">
                <a:latin typeface="TimesNewRoman"/>
              </a:rPr>
              <a:t>doğal</a:t>
            </a:r>
            <a:r>
              <a:rPr lang="tr-TR" sz="1800" dirty="0">
                <a:latin typeface="TimesNewRoman"/>
              </a:rPr>
              <a:t> alanlara </a:t>
            </a:r>
            <a:r>
              <a:rPr lang="tr-TR" sz="1800" dirty="0" err="1">
                <a:latin typeface="TimesNewRoman"/>
              </a:rPr>
              <a:t>yönelik</a:t>
            </a:r>
            <a:r>
              <a:rPr lang="tr-TR" sz="1800" dirty="0">
                <a:latin typeface="TimesNewRoman"/>
              </a:rPr>
              <a:t> sorumlu seyahattir) “</a:t>
            </a:r>
            <a:br>
              <a:rPr lang="tr-TR" sz="1800" dirty="0">
                <a:effectLst/>
                <a:latin typeface="ArialMT"/>
              </a:rPr>
            </a:br>
            <a:endParaRPr lang="tr-TR" sz="1200" dirty="0"/>
          </a:p>
          <a:p>
            <a:pPr marL="0" indent="0">
              <a:buNone/>
            </a:pPr>
            <a:endParaRPr lang="tr-TR" sz="1800" dirty="0">
              <a:effectLst/>
              <a:latin typeface="TimesNewRoman"/>
            </a:endParaRPr>
          </a:p>
          <a:p>
            <a:r>
              <a:rPr lang="tr-TR" sz="1800" dirty="0">
                <a:effectLst/>
                <a:latin typeface="TimesNewRoman"/>
              </a:rPr>
              <a:t>1996 yılında </a:t>
            </a:r>
            <a:r>
              <a:rPr lang="tr-TR" sz="1800" dirty="0" err="1">
                <a:effectLst/>
                <a:latin typeface="TimesNewRoman"/>
              </a:rPr>
              <a:t>Dünya</a:t>
            </a:r>
            <a:r>
              <a:rPr lang="tr-TR" sz="1800" dirty="0">
                <a:effectLst/>
                <a:latin typeface="TimesNewRoman"/>
              </a:rPr>
              <a:t> </a:t>
            </a:r>
            <a:r>
              <a:rPr lang="tr-TR" sz="1800" dirty="0" err="1">
                <a:effectLst/>
                <a:latin typeface="TimesNewRoman"/>
              </a:rPr>
              <a:t>Doğayı</a:t>
            </a:r>
            <a:r>
              <a:rPr lang="tr-TR" sz="1800" dirty="0">
                <a:effectLst/>
                <a:latin typeface="TimesNewRoman"/>
              </a:rPr>
              <a:t> Koruma </a:t>
            </a:r>
            <a:r>
              <a:rPr lang="tr-TR" sz="1800" dirty="0" err="1">
                <a:effectLst/>
                <a:latin typeface="TimesNewRoman"/>
              </a:rPr>
              <a:t>Birliği</a:t>
            </a:r>
            <a:r>
              <a:rPr lang="tr-TR" sz="1800" dirty="0">
                <a:effectLst/>
                <a:latin typeface="TimesNewRoman"/>
              </a:rPr>
              <a:t> (IUCN), </a:t>
            </a:r>
            <a:r>
              <a:rPr lang="tr-TR" sz="1800" dirty="0" err="1">
                <a:effectLst/>
                <a:latin typeface="TimesNewRoman"/>
              </a:rPr>
              <a:t>Ekoturizmi</a:t>
            </a:r>
            <a:r>
              <a:rPr lang="tr-TR" sz="1800" dirty="0">
                <a:effectLst/>
                <a:latin typeface="TimesNewRoman"/>
              </a:rPr>
              <a:t>; </a:t>
            </a:r>
          </a:p>
          <a:p>
            <a:pPr marL="0" indent="0">
              <a:buNone/>
            </a:pPr>
            <a:r>
              <a:rPr lang="tr-TR" sz="1800" dirty="0">
                <a:effectLst/>
                <a:latin typeface="TimesNewRoman"/>
              </a:rPr>
              <a:t>	“Yerel halka fayda </a:t>
            </a:r>
            <a:r>
              <a:rPr lang="tr-TR" sz="1800" dirty="0" err="1">
                <a:effectLst/>
                <a:latin typeface="TimesNewRoman"/>
              </a:rPr>
              <a:t>sağlayan</a:t>
            </a:r>
            <a:r>
              <a:rPr lang="tr-TR" sz="1800" dirty="0">
                <a:effectLst/>
                <a:latin typeface="TimesNewRoman"/>
              </a:rPr>
              <a:t>, halkın aktif </a:t>
            </a:r>
            <a:r>
              <a:rPr lang="tr-TR" sz="1800" dirty="0" err="1">
                <a:effectLst/>
                <a:latin typeface="TimesNewRoman"/>
              </a:rPr>
              <a:t>sosyo</a:t>
            </a:r>
            <a:r>
              <a:rPr lang="tr-TR" sz="1800" dirty="0">
                <a:effectLst/>
                <a:latin typeface="TimesNewRoman"/>
              </a:rPr>
              <a:t>-ekonomik katılımını </a:t>
            </a:r>
            <a:r>
              <a:rPr lang="tr-TR" sz="1800" dirty="0" err="1">
                <a:effectLst/>
                <a:latin typeface="TimesNewRoman"/>
              </a:rPr>
              <a:t>sağlayan</a:t>
            </a:r>
            <a:r>
              <a:rPr lang="tr-TR" sz="1800" dirty="0">
                <a:effectLst/>
                <a:latin typeface="TimesNewRoman"/>
              </a:rPr>
              <a:t>, </a:t>
            </a:r>
            <a:r>
              <a:rPr lang="tr-TR" sz="1800" dirty="0" err="1">
                <a:effectLst/>
                <a:latin typeface="TimesNewRoman"/>
              </a:rPr>
              <a:t>düşük</a:t>
            </a:r>
            <a:r>
              <a:rPr lang="tr-TR" sz="1800" dirty="0">
                <a:effectLst/>
                <a:latin typeface="TimesNewRoman"/>
              </a:rPr>
              <a:t> </a:t>
            </a:r>
            <a:r>
              <a:rPr lang="tr-TR" sz="1800" dirty="0" err="1">
                <a:effectLst/>
                <a:latin typeface="TimesNewRoman"/>
              </a:rPr>
              <a:t>düzeyde</a:t>
            </a:r>
            <a:r>
              <a:rPr lang="tr-TR" sz="1800" dirty="0">
                <a:effectLst/>
                <a:latin typeface="TimesNewRoman"/>
              </a:rPr>
              <a:t> negatif </a:t>
            </a:r>
            <a:r>
              <a:rPr lang="tr-TR" sz="1800" dirty="0" err="1">
                <a:effectLst/>
                <a:latin typeface="TimesNewRoman"/>
              </a:rPr>
              <a:t>ziyaretçi</a:t>
            </a:r>
            <a:r>
              <a:rPr lang="tr-TR" sz="1800" dirty="0">
                <a:effectLst/>
                <a:latin typeface="TimesNewRoman"/>
              </a:rPr>
              <a:t> etkisi yaratan ve korumayı </a:t>
            </a:r>
            <a:r>
              <a:rPr lang="tr-TR" sz="1800" dirty="0" err="1">
                <a:effectLst/>
                <a:latin typeface="TimesNewRoman"/>
              </a:rPr>
              <a:t>geliştiren</a:t>
            </a:r>
            <a:r>
              <a:rPr lang="tr-TR" sz="1800" dirty="0">
                <a:effectLst/>
                <a:latin typeface="TimesNewRoman"/>
              </a:rPr>
              <a:t> (</a:t>
            </a:r>
            <a:r>
              <a:rPr lang="tr-TR" sz="1800" dirty="0" err="1">
                <a:effectLst/>
                <a:latin typeface="TimesNewRoman"/>
              </a:rPr>
              <a:t>geçmişte</a:t>
            </a:r>
            <a:r>
              <a:rPr lang="tr-TR" sz="1800" dirty="0">
                <a:effectLst/>
                <a:latin typeface="TimesNewRoman"/>
              </a:rPr>
              <a:t> ve </a:t>
            </a:r>
            <a:r>
              <a:rPr lang="tr-TR" sz="1800" dirty="0" err="1">
                <a:effectLst/>
                <a:latin typeface="TimesNewRoman"/>
              </a:rPr>
              <a:t>günümüzdeki</a:t>
            </a:r>
            <a:r>
              <a:rPr lang="tr-TR" sz="1800" dirty="0">
                <a:effectLst/>
                <a:latin typeface="TimesNewRoman"/>
              </a:rPr>
              <a:t> </a:t>
            </a:r>
            <a:r>
              <a:rPr lang="tr-TR" sz="1800" dirty="0" err="1">
                <a:effectLst/>
                <a:latin typeface="TimesNewRoman"/>
              </a:rPr>
              <a:t>kültürel</a:t>
            </a:r>
            <a:r>
              <a:rPr lang="tr-TR" sz="1800" dirty="0">
                <a:effectLst/>
                <a:latin typeface="TimesNewRoman"/>
              </a:rPr>
              <a:t> zenginlikleri) </a:t>
            </a:r>
            <a:r>
              <a:rPr lang="tr-TR" sz="1800" dirty="0" err="1">
                <a:effectLst/>
                <a:latin typeface="TimesNewRoman"/>
              </a:rPr>
              <a:t>doğanın</a:t>
            </a:r>
            <a:r>
              <a:rPr lang="tr-TR" sz="1800" dirty="0">
                <a:effectLst/>
                <a:latin typeface="TimesNewRoman"/>
              </a:rPr>
              <a:t> </a:t>
            </a:r>
            <a:r>
              <a:rPr lang="tr-TR" sz="1800" dirty="0" err="1">
                <a:effectLst/>
                <a:latin typeface="TimesNewRoman"/>
              </a:rPr>
              <a:t>değerini</a:t>
            </a:r>
            <a:r>
              <a:rPr lang="tr-TR" sz="1800" dirty="0">
                <a:effectLst/>
                <a:latin typeface="TimesNewRoman"/>
              </a:rPr>
              <a:t> anlamak ve zevkine varmak </a:t>
            </a:r>
            <a:r>
              <a:rPr lang="tr-TR" sz="1800" dirty="0" err="1">
                <a:effectLst/>
                <a:latin typeface="TimesNewRoman"/>
              </a:rPr>
              <a:t>için</a:t>
            </a:r>
            <a:r>
              <a:rPr lang="tr-TR" sz="1800" dirty="0">
                <a:effectLst/>
                <a:latin typeface="TimesNewRoman"/>
              </a:rPr>
              <a:t> nispeten </a:t>
            </a:r>
            <a:r>
              <a:rPr lang="tr-TR" sz="1800" dirty="0" err="1">
                <a:effectLst/>
                <a:latin typeface="TimesNewRoman"/>
              </a:rPr>
              <a:t>bozulmamıs</a:t>
            </a:r>
            <a:r>
              <a:rPr lang="tr-TR" sz="1800" dirty="0">
                <a:effectLst/>
                <a:latin typeface="TimesNewRoman"/>
              </a:rPr>
              <a:t>̧ </a:t>
            </a:r>
            <a:r>
              <a:rPr lang="tr-TR" sz="1800" dirty="0" err="1">
                <a:effectLst/>
                <a:latin typeface="TimesNewRoman"/>
              </a:rPr>
              <a:t>doğa</a:t>
            </a:r>
            <a:r>
              <a:rPr lang="tr-TR" sz="1800" dirty="0">
                <a:effectLst/>
                <a:latin typeface="TimesNewRoman"/>
              </a:rPr>
              <a:t> alanlarına yapılan, </a:t>
            </a:r>
            <a:r>
              <a:rPr lang="tr-TR" sz="1800" dirty="0" err="1">
                <a:effectLst/>
                <a:latin typeface="TimesNewRoman"/>
              </a:rPr>
              <a:t>çevre</a:t>
            </a:r>
            <a:r>
              <a:rPr lang="tr-TR" sz="1800" dirty="0">
                <a:effectLst/>
                <a:latin typeface="TimesNewRoman"/>
              </a:rPr>
              <a:t> </a:t>
            </a:r>
            <a:r>
              <a:rPr lang="tr-TR" sz="1800" dirty="0" err="1">
                <a:effectLst/>
                <a:latin typeface="TimesNewRoman"/>
              </a:rPr>
              <a:t>açısından</a:t>
            </a:r>
            <a:r>
              <a:rPr lang="tr-TR" sz="1800" dirty="0">
                <a:effectLst/>
                <a:latin typeface="TimesNewRoman"/>
              </a:rPr>
              <a:t> duyarlı seyahat ve ziyaret” olarak </a:t>
            </a:r>
            <a:r>
              <a:rPr lang="tr-TR" sz="1800" dirty="0" err="1">
                <a:effectLst/>
                <a:latin typeface="TimesNewRoman"/>
              </a:rPr>
              <a:t>tanımlanmıştır</a:t>
            </a:r>
            <a:r>
              <a:rPr lang="tr-TR" sz="1800" dirty="0">
                <a:effectLst/>
                <a:latin typeface="TimesNewRoman"/>
              </a:rPr>
              <a:t>. </a:t>
            </a:r>
          </a:p>
          <a:p>
            <a:pPr marL="0" indent="0">
              <a:buNone/>
            </a:pPr>
            <a:endParaRPr lang="tr-TR" sz="1800" dirty="0">
              <a:latin typeface="TimesNewRoman"/>
            </a:endParaRPr>
          </a:p>
          <a:p>
            <a:pPr marL="0" indent="0">
              <a:buNone/>
            </a:pPr>
            <a:endParaRPr lang="tr-TR" sz="1800" dirty="0">
              <a:effectLst/>
              <a:latin typeface="TimesNewRoman"/>
            </a:endParaRPr>
          </a:p>
          <a:p>
            <a:r>
              <a:rPr lang="tr-TR" sz="1800" dirty="0">
                <a:effectLst/>
                <a:latin typeface="TimesNewRoman"/>
              </a:rPr>
              <a:t>2002 yılında ise "</a:t>
            </a:r>
            <a:r>
              <a:rPr lang="tr-TR" sz="1800" dirty="0" err="1">
                <a:effectLst/>
                <a:latin typeface="TimesNewRoman"/>
              </a:rPr>
              <a:t>Dünya</a:t>
            </a:r>
            <a:r>
              <a:rPr lang="tr-TR" sz="1800" dirty="0">
                <a:effectLst/>
                <a:latin typeface="TimesNewRoman"/>
              </a:rPr>
              <a:t> </a:t>
            </a:r>
            <a:r>
              <a:rPr lang="tr-TR" sz="1800" dirty="0" err="1">
                <a:effectLst/>
                <a:latin typeface="TimesNewRoman"/>
              </a:rPr>
              <a:t>Ekoturizm</a:t>
            </a:r>
            <a:r>
              <a:rPr lang="tr-TR" sz="1800" dirty="0">
                <a:effectLst/>
                <a:latin typeface="TimesNewRoman"/>
              </a:rPr>
              <a:t> </a:t>
            </a:r>
            <a:r>
              <a:rPr lang="tr-TR" sz="1800" dirty="0" err="1">
                <a:effectLst/>
                <a:latin typeface="TimesNewRoman"/>
              </a:rPr>
              <a:t>Zirvesi"nde</a:t>
            </a:r>
            <a:r>
              <a:rPr lang="tr-TR" sz="1800" dirty="0">
                <a:effectLst/>
                <a:latin typeface="TimesNewRoman"/>
              </a:rPr>
              <a:t> ortak bir </a:t>
            </a:r>
            <a:r>
              <a:rPr lang="tr-TR" sz="1800" dirty="0" err="1">
                <a:effectLst/>
                <a:latin typeface="TimesNewRoman"/>
              </a:rPr>
              <a:t>ekoturizm</a:t>
            </a:r>
            <a:r>
              <a:rPr lang="tr-TR" sz="1800" dirty="0">
                <a:effectLst/>
                <a:latin typeface="TimesNewRoman"/>
              </a:rPr>
              <a:t> tanımlaması yapılarak; </a:t>
            </a:r>
          </a:p>
          <a:p>
            <a:pPr marL="0" indent="0">
              <a:buNone/>
            </a:pPr>
            <a:r>
              <a:rPr lang="tr-TR" sz="1800" dirty="0">
                <a:latin typeface="TimesNewRoman"/>
              </a:rPr>
              <a:t>	</a:t>
            </a:r>
            <a:r>
              <a:rPr lang="tr-TR" sz="1800" dirty="0">
                <a:effectLst/>
                <a:latin typeface="TimesNewRoman"/>
              </a:rPr>
              <a:t>»</a:t>
            </a:r>
            <a:r>
              <a:rPr lang="tr-TR" sz="1800" dirty="0" err="1">
                <a:latin typeface="TimesNewRoman"/>
              </a:rPr>
              <a:t>Y</a:t>
            </a:r>
            <a:r>
              <a:rPr lang="tr-TR" sz="1800" dirty="0" err="1">
                <a:effectLst/>
                <a:latin typeface="TimesNewRoman"/>
              </a:rPr>
              <a:t>eryüzünün</a:t>
            </a:r>
            <a:r>
              <a:rPr lang="tr-TR" sz="1800" dirty="0">
                <a:effectLst/>
                <a:latin typeface="TimesNewRoman"/>
              </a:rPr>
              <a:t> </a:t>
            </a:r>
            <a:r>
              <a:rPr lang="tr-TR" sz="1800" dirty="0" err="1">
                <a:effectLst/>
                <a:latin typeface="TimesNewRoman"/>
              </a:rPr>
              <a:t>doğal</a:t>
            </a:r>
            <a:r>
              <a:rPr lang="tr-TR" sz="1800" dirty="0">
                <a:effectLst/>
                <a:latin typeface="TimesNewRoman"/>
              </a:rPr>
              <a:t> kaynaklarının </a:t>
            </a:r>
            <a:r>
              <a:rPr lang="tr-TR" sz="1800" dirty="0" err="1">
                <a:effectLst/>
                <a:latin typeface="TimesNewRoman"/>
              </a:rPr>
              <a:t>sürdürülebilirliğini</a:t>
            </a:r>
            <a:r>
              <a:rPr lang="tr-TR" sz="1800" dirty="0">
                <a:effectLst/>
                <a:latin typeface="TimesNewRoman"/>
              </a:rPr>
              <a:t> </a:t>
            </a:r>
            <a:r>
              <a:rPr lang="tr-TR" sz="1800" dirty="0" err="1">
                <a:effectLst/>
                <a:latin typeface="TimesNewRoman"/>
              </a:rPr>
              <a:t>güvence</a:t>
            </a:r>
            <a:r>
              <a:rPr lang="tr-TR" sz="1800" dirty="0">
                <a:effectLst/>
                <a:latin typeface="TimesNewRoman"/>
              </a:rPr>
              <a:t> altına alan, bunun yanı sıra yerel halkların ekonomik kalkınmasına destek olurken, sosyal ve </a:t>
            </a:r>
            <a:r>
              <a:rPr lang="tr-TR" sz="1800" dirty="0" err="1">
                <a:effectLst/>
                <a:latin typeface="TimesNewRoman"/>
              </a:rPr>
              <a:t>kültürel</a:t>
            </a:r>
            <a:r>
              <a:rPr lang="tr-TR" sz="1800" dirty="0">
                <a:effectLst/>
                <a:latin typeface="TimesNewRoman"/>
              </a:rPr>
              <a:t> </a:t>
            </a:r>
            <a:r>
              <a:rPr lang="tr-TR" sz="1800" dirty="0" err="1">
                <a:effectLst/>
                <a:latin typeface="TimesNewRoman"/>
              </a:rPr>
              <a:t>bütünlüklerini</a:t>
            </a:r>
            <a:r>
              <a:rPr lang="tr-TR" sz="1800" dirty="0">
                <a:effectLst/>
                <a:latin typeface="TimesNewRoman"/>
              </a:rPr>
              <a:t> koruyup </a:t>
            </a:r>
            <a:r>
              <a:rPr lang="tr-TR" sz="1800" dirty="0" err="1">
                <a:effectLst/>
                <a:latin typeface="TimesNewRoman"/>
              </a:rPr>
              <a:t>gözeten</a:t>
            </a:r>
            <a:r>
              <a:rPr lang="tr-TR" sz="1800" dirty="0">
                <a:effectLst/>
                <a:latin typeface="TimesNewRoman"/>
              </a:rPr>
              <a:t> bir </a:t>
            </a:r>
            <a:r>
              <a:rPr lang="tr-TR" sz="1800" dirty="0" err="1">
                <a:effectLst/>
                <a:latin typeface="TimesNewRoman"/>
              </a:rPr>
              <a:t>yaklaşım</a:t>
            </a:r>
            <a:r>
              <a:rPr lang="tr-TR" sz="1800" dirty="0">
                <a:effectLst/>
                <a:latin typeface="TimesNewRoman"/>
              </a:rPr>
              <a:t> " olarak benimsenmiştir.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2408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A85456-1CB6-0077-6BD1-B94445DAE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 err="1">
                <a:effectLst/>
                <a:latin typeface="Söhne"/>
              </a:rPr>
              <a:t>Agroturizm</a:t>
            </a:r>
            <a:r>
              <a:rPr lang="tr-TR" b="1" i="0" u="none" strike="noStrike" dirty="0">
                <a:effectLst/>
                <a:latin typeface="Söhne"/>
              </a:rPr>
              <a:t> Tanım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0874540-3E45-1A6B-0875-C27A9E151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457200" lvl="1" indent="0" algn="l">
              <a:buNone/>
            </a:pP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Agroturizm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, tarım ve turizmi birleştiren sürdürülebilir bir seyahat deneyimidir.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tr-TR" b="1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Amaç: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Ziyaretçilere kırsal alanlarda doğayla bütünleşmiş, yerel kültür ve tarımı deneyimleme fırsatı sunmak.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E95B4F2-AAF9-CB83-75D1-8E0775C62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831" y="4021016"/>
            <a:ext cx="5478169" cy="285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2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D8C287-BAFD-E17D-CD16-B3EFC898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 err="1">
                <a:effectLst/>
                <a:latin typeface="Söhne"/>
              </a:rPr>
              <a:t>Agroturizmin</a:t>
            </a:r>
            <a:r>
              <a:rPr lang="tr-TR" b="1" i="0" u="none" strike="noStrike" dirty="0">
                <a:effectLst/>
                <a:latin typeface="Söhne"/>
              </a:rPr>
              <a:t> Temel Unsurları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70252C-7694-A8E6-6DD1-33E927875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1360"/>
          </a:xfrm>
        </p:spPr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Tarım ve Hayvancılık: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Çiftlik gezileri, tarla aktiviteleri, hayvan bakımı gibi tarım ve hayvancılıkla ilgili deneyimler.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1" u="none" strike="noStrike" dirty="0">
                <a:solidFill>
                  <a:srgbClr val="374151"/>
                </a:solidFill>
                <a:effectLst/>
                <a:latin typeface="Söhne"/>
              </a:rPr>
              <a:t>Örnek: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İtalya'da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Toskana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bölgesindeki organik bağlarda düzenlenen şarap tadım turları.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Konaklama Seçenekleri: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Çiftlik evleri, kır evleri, çadır kampları gibi doğaya uygun konaklama alternatifleri.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1" u="none" strike="noStrike" dirty="0">
                <a:solidFill>
                  <a:srgbClr val="374151"/>
                </a:solidFill>
                <a:effectLst/>
                <a:latin typeface="Söhne"/>
              </a:rPr>
              <a:t>Örnek: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Fransa'da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Provence'da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bulunan lavanta tarlalarının ortasındaki kır evleri.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417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9166A7-BCBC-DCEA-8FE6-B0BF60DA2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>
                <a:effectLst/>
                <a:latin typeface="Söhne"/>
              </a:rPr>
              <a:t>Avantajları ve Faydaları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9CE763-DA0E-3245-A46A-765045EF4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Sürdürülebilir Turizm: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Doğal kaynakları koruma ve yerel ekonomiyi destekleme.</a:t>
            </a:r>
          </a:p>
          <a:p>
            <a:pPr marL="457200" lvl="1" indent="0" algn="l">
              <a:buNone/>
            </a:pPr>
            <a:endParaRPr lang="tr-TR" dirty="0">
              <a:solidFill>
                <a:srgbClr val="374151"/>
              </a:solidFill>
              <a:latin typeface="Söhne"/>
            </a:endParaRPr>
          </a:p>
          <a:p>
            <a:pPr marL="457200" lvl="1" indent="0" algn="l">
              <a:buNone/>
            </a:pP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Agroturizm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, dünya turizminin %10-20’sini oluşturuyor (UNWTO).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Eğitici Deneyim: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Ziyaretçilere tarım süreçleri, organik tarım,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rejenaratif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tarım, hayvan bakımı gibi konularda eğitim fırsatı.</a:t>
            </a:r>
          </a:p>
          <a:p>
            <a:pPr marL="457200" lvl="1" indent="0" algn="l">
              <a:buNone/>
            </a:pP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457200" lvl="1" indent="0" algn="l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8532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97F5F2-1B2B-0169-AADE-D8D27566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0" u="none" strike="noStrike" dirty="0" err="1">
                <a:effectLst/>
                <a:latin typeface="Söhne"/>
              </a:rPr>
              <a:t>Agroturizm</a:t>
            </a:r>
            <a:r>
              <a:rPr lang="tr-TR" b="1" i="0" u="none" strike="noStrike" dirty="0">
                <a:effectLst/>
                <a:latin typeface="Söhne"/>
              </a:rPr>
              <a:t> Faaliyetleri</a:t>
            </a:r>
            <a:br>
              <a:rPr lang="tr-TR" b="1" i="0" u="none" strike="noStrike" dirty="0">
                <a:effectLst/>
                <a:latin typeface="Söhne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A59435-621C-9293-98C4-583A0C5B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480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Çiftlik Turları: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Tarım alanları, meyve bahçeleri, sebze tarhları gezileri.</a:t>
            </a:r>
          </a:p>
          <a:p>
            <a:pPr marL="457200" lvl="1" indent="0" algn="l">
              <a:buNone/>
            </a:pPr>
            <a:endParaRPr lang="tr-TR" dirty="0">
              <a:solidFill>
                <a:srgbClr val="374151"/>
              </a:solidFill>
              <a:latin typeface="Söhne"/>
            </a:endParaRPr>
          </a:p>
          <a:p>
            <a:pPr marL="457200" lvl="1" indent="0" algn="l">
              <a:buNone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Japonya'da çay tarlasında gerçekleşen çay </a:t>
            </a:r>
            <a:r>
              <a:rPr lang="tr-TR" b="0" i="0" u="none" strike="noStrike" dirty="0" err="1">
                <a:solidFill>
                  <a:srgbClr val="374151"/>
                </a:solidFill>
                <a:effectLst/>
                <a:latin typeface="Söhne"/>
              </a:rPr>
              <a:t>hasatı</a:t>
            </a: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 turları.</a:t>
            </a:r>
          </a:p>
          <a:p>
            <a:pPr marL="0" indent="0" algn="l">
              <a:buNone/>
            </a:pPr>
            <a:endParaRPr lang="tr-TR" b="1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r>
              <a:rPr lang="tr-TR" b="1" i="0" u="none" strike="noStrike" dirty="0">
                <a:solidFill>
                  <a:srgbClr val="374151"/>
                </a:solidFill>
                <a:effectLst/>
                <a:latin typeface="Söhne"/>
              </a:rPr>
              <a:t>El Becerileri Atölyeleri:</a:t>
            </a:r>
            <a:endParaRPr lang="tr-TR" b="0" i="0" u="none" strike="noStrike" dirty="0">
              <a:solidFill>
                <a:srgbClr val="37415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Geleneksel el sanatları, organik tarım teknikleri gibi atölye çalışmaları.</a:t>
            </a:r>
          </a:p>
          <a:p>
            <a:pPr marL="457200" lvl="1" indent="0" algn="l">
              <a:buNone/>
            </a:pPr>
            <a:endParaRPr lang="tr-TR" dirty="0">
              <a:solidFill>
                <a:srgbClr val="374151"/>
              </a:solidFill>
              <a:latin typeface="Söhne"/>
            </a:endParaRPr>
          </a:p>
          <a:p>
            <a:pPr marL="457200" lvl="1" indent="0" algn="l">
              <a:buNone/>
            </a:pPr>
            <a:r>
              <a:rPr lang="tr-TR" b="0" i="0" u="none" strike="noStrike" dirty="0">
                <a:solidFill>
                  <a:srgbClr val="374151"/>
                </a:solidFill>
                <a:effectLst/>
                <a:latin typeface="Söhne"/>
              </a:rPr>
              <a:t>İsviçre'de peynir yapımı atölyeleri.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8862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1083</Words>
  <Application>Microsoft Macintosh PowerPoint</Application>
  <PresentationFormat>Geniş ekran</PresentationFormat>
  <Paragraphs>85</Paragraphs>
  <Slides>13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ArialMT</vt:lpstr>
      <vt:lpstr>Calibri</vt:lpstr>
      <vt:lpstr>Calibri Light</vt:lpstr>
      <vt:lpstr>Söhne</vt:lpstr>
      <vt:lpstr>TimesNewRoman</vt:lpstr>
      <vt:lpstr>Office Teması</vt:lpstr>
      <vt:lpstr>Agroturizm </vt:lpstr>
      <vt:lpstr>Sürdürülebilir Turizm Nedir?</vt:lpstr>
      <vt:lpstr> Sürdürülebilir Turizm İlkeleri Nelerdir?</vt:lpstr>
      <vt:lpstr>Sürdürülebilir Turizm İlkeleri Nelerdir?</vt:lpstr>
      <vt:lpstr>Ekoturizm Tanımı</vt:lpstr>
      <vt:lpstr>Agroturizm Tanım </vt:lpstr>
      <vt:lpstr>Agroturizmin Temel Unsurları </vt:lpstr>
      <vt:lpstr>Avantajları ve Faydaları </vt:lpstr>
      <vt:lpstr>Agroturizm Faaliyetleri </vt:lpstr>
      <vt:lpstr>Tarım (Agro)  </vt:lpstr>
      <vt:lpstr>Sağlık ve Tarım Turizmi</vt:lpstr>
      <vt:lpstr>TATUTA - WWOOF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Agroturizm </dc:title>
  <dc:creator>Ferdi Akarsu</dc:creator>
  <cp:lastModifiedBy>Ferdi Akarsu</cp:lastModifiedBy>
  <cp:revision>11</cp:revision>
  <dcterms:created xsi:type="dcterms:W3CDTF">2024-02-05T05:16:17Z</dcterms:created>
  <dcterms:modified xsi:type="dcterms:W3CDTF">2024-02-06T13:38:13Z</dcterms:modified>
</cp:coreProperties>
</file>