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25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2" r:id="rId18"/>
    <p:sldId id="353" r:id="rId19"/>
    <p:sldId id="354" r:id="rId20"/>
    <p:sldId id="355" r:id="rId21"/>
    <p:sldId id="356" r:id="rId22"/>
    <p:sldId id="370" r:id="rId23"/>
    <p:sldId id="357" r:id="rId24"/>
    <p:sldId id="358" r:id="rId25"/>
    <p:sldId id="359" r:id="rId26"/>
    <p:sldId id="372" r:id="rId27"/>
    <p:sldId id="360" r:id="rId28"/>
    <p:sldId id="361" r:id="rId29"/>
    <p:sldId id="373" r:id="rId30"/>
    <p:sldId id="379" r:id="rId31"/>
    <p:sldId id="362" r:id="rId32"/>
    <p:sldId id="363" r:id="rId33"/>
    <p:sldId id="374" r:id="rId34"/>
    <p:sldId id="378" r:id="rId35"/>
    <p:sldId id="371" r:id="rId36"/>
    <p:sldId id="376" r:id="rId37"/>
    <p:sldId id="375" r:id="rId38"/>
    <p:sldId id="377" r:id="rId39"/>
    <p:sldId id="368" r:id="rId40"/>
    <p:sldId id="369" r:id="rId41"/>
    <p:sldId id="259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A01C7-9D7B-43A2-BCAB-F5CB8D00AA5C}" type="datetimeFigureOut">
              <a:rPr lang="tr-TR" smtClean="0"/>
              <a:t>01.09.2015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9C2B0-333D-4215-A60A-B2537B32B7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33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1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7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2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3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7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5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9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2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7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3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0AC1-E230-614B-9F0B-AAAD428D8A03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39850-7AED-0440-AAB4-E49DCBA9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8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VERG&#304;%20BORCU.jpg" TargetMode="External"/><Relationship Id="rId3" Type="http://schemas.openxmlformats.org/officeDocument/2006/relationships/hyperlink" Target="EK_VII-A-Kimlik%20Beyan%20Formu%20-%20Gercek%20Kisi_877495_341477_712935.doc" TargetMode="External"/><Relationship Id="rId7" Type="http://schemas.openxmlformats.org/officeDocument/2006/relationships/hyperlink" Target="SGK%20Borcu%20Yanl&#305;&#351;.pdf" TargetMode="External"/><Relationship Id="rId2" Type="http://schemas.openxmlformats.org/officeDocument/2006/relationships/hyperlink" Target="Ek_VI_Mali_Kimlik_Formu_743279_346805_847634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GK%20Borcu%20yok.PNG" TargetMode="External"/><Relationship Id="rId5" Type="http://schemas.openxmlformats.org/officeDocument/2006/relationships/hyperlink" Target="SGK%20Borcu%20Yoktur%20Elden.pdf" TargetMode="External"/><Relationship Id="rId10" Type="http://schemas.openxmlformats.org/officeDocument/2006/relationships/image" Target="../media/image3.png"/><Relationship Id="rId4" Type="http://schemas.openxmlformats.org/officeDocument/2006/relationships/hyperlink" Target="EK_VII-C-Kimlik%20Beyan%20Formu%20-%20Tuzel%20Kisi_443551_222762_91451.doc" TargetMode="External"/><Relationship Id="rId9" Type="http://schemas.openxmlformats.org/officeDocument/2006/relationships/hyperlink" Target="EK_XIII_Teminat_Mektubu_686943_833589_894161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EK%20U1.Y&#246;netim_Organ&#305;_Karar&#305;_105097_391209_508117.doc" TargetMode="External"/><Relationship Id="rId2" Type="http://schemas.openxmlformats.org/officeDocument/2006/relationships/hyperlink" Target="EK%20U3.Haciz_&#304;&#351;lemi_Bulunmad&#305;&#287;&#305;na_Dair_Beyan_622037_220234_95652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a.org.tr/" TargetMode="External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Bro&#351;&#252;r.jpg" TargetMode="External"/><Relationship Id="rId2" Type="http://schemas.openxmlformats.org/officeDocument/2006/relationships/hyperlink" Target="G&#246;r&#252;n&#252;rl&#252;k%20Tabelas&#305;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G&#246;r.%20&#304;&#351;aretleri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3323" y="2632619"/>
            <a:ext cx="6316717" cy="237763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sz="32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2015 </a:t>
            </a:r>
            <a:r>
              <a:rPr lang="tr-TR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YILI KOBİ </a:t>
            </a:r>
            <a:r>
              <a:rPr lang="tr-TR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MALİ </a:t>
            </a:r>
            <a:r>
              <a:rPr lang="tr-TR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DESTEK PROGRAMI</a:t>
            </a:r>
            <a:r>
              <a:rPr lang="tr-TR" sz="36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sz="3200" dirty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SÖZLEŞME ÖNCESİ BİLGİLENDİRME </a:t>
            </a:r>
            <a:r>
              <a:rPr lang="tr-TR" sz="3200" dirty="0" smtClean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sz="3200" dirty="0" smtClean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sz="3200" dirty="0" smtClean="0">
                <a:solidFill>
                  <a:srgbClr val="00B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TOPLANTISI</a:t>
            </a:r>
            <a:r>
              <a:rPr lang="tr-TR" sz="32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tr-TR" sz="32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tr-TR" sz="32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6996" y="4776888"/>
            <a:ext cx="3428326" cy="1970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45699" y="5905788"/>
            <a:ext cx="40831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HOŞGELDİNİZ</a:t>
            </a:r>
            <a:endParaRPr lang="tr-TR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2 Alt Başlık"/>
          <p:cNvSpPr>
            <a:spLocks noGrp="1"/>
          </p:cNvSpPr>
          <p:nvPr>
            <p:ph type="subTitle" idx="1"/>
          </p:nvPr>
        </p:nvSpPr>
        <p:spPr>
          <a:xfrm>
            <a:off x="3635375" y="5516563"/>
            <a:ext cx="6400800" cy="104298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b="1" dirty="0" smtClean="0">
                <a:solidFill>
                  <a:srgbClr val="C00000"/>
                </a:solidFill>
              </a:rPr>
              <a:t>İzleme,Değerlendirme ve Raporlama Birimi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b="1" dirty="0" smtClean="0">
                <a:solidFill>
                  <a:srgbClr val="C00000"/>
                </a:solidFill>
              </a:rPr>
              <a:t>02.09.2015</a:t>
            </a:r>
            <a:endParaRPr lang="tr-TR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2988" y="1052513"/>
            <a:ext cx="7945437" cy="4924425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400" b="1" dirty="0" smtClean="0"/>
              <a:t>                                           </a:t>
            </a:r>
            <a:r>
              <a:rPr lang="tr-TR" sz="3900" b="1" dirty="0" smtClean="0"/>
              <a:t>Nihai Ödeme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err="1" smtClean="0"/>
              <a:t>Hakediş</a:t>
            </a:r>
            <a:r>
              <a:rPr lang="tr-TR" sz="2400" dirty="0" smtClean="0"/>
              <a:t> sistemine göre,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Sözleşmede belirlenen dönemde,(faaliyetlerin tamamlanması sonrasında, proje bitiş tarihi beklenmeksizin nihai rapor sunularak talep edilebilir.)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Sunulan Nihai Raporun incelenmesi sonucunda yapılır.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b="1" dirty="0" smtClean="0"/>
              <a:t>Nihai ödemenin yapılabilmesi için tüm faturaların proje süresi içinde kestirilmiş olması ve ödemelerinin </a:t>
            </a:r>
            <a:r>
              <a:rPr lang="tr-TR" sz="2400" b="1" u="sng" dirty="0" smtClean="0"/>
              <a:t>fiilen</a:t>
            </a:r>
            <a:r>
              <a:rPr lang="tr-TR" sz="2400" b="1" dirty="0" smtClean="0"/>
              <a:t> yapılmış olması</a:t>
            </a:r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b="1" dirty="0" smtClean="0"/>
              <a:t>ve malın/hizmetin teslim alınmış olması veya yapım</a:t>
            </a:r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b="1" dirty="0" smtClean="0"/>
              <a:t>işinin tamamlanmış olması ön koşuldur. </a:t>
            </a:r>
          </a:p>
          <a:p>
            <a:pPr marL="360363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dirty="0" smtClean="0"/>
              <a:t>Ara ve nihai rapor, teknik ve mali olmak üzere iki bölümden</a:t>
            </a:r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dirty="0" smtClean="0"/>
              <a:t>oluşur ve ödeme talebi ile birlikte ajansa sunulur.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8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8000" dirty="0" smtClean="0"/>
          </a:p>
        </p:txBody>
      </p:sp>
      <p:sp>
        <p:nvSpPr>
          <p:cNvPr id="11267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1268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16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5351" y="2133600"/>
            <a:ext cx="7729537" cy="4305300"/>
          </a:xfrm>
        </p:spPr>
        <p:txBody>
          <a:bodyPr rtlCol="0">
            <a:normAutofit fontScale="40000" lnSpcReduction="20000"/>
          </a:bodyPr>
          <a:lstStyle/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b="1" dirty="0" smtClean="0"/>
              <a:t>Örnek:  </a:t>
            </a:r>
            <a:r>
              <a:rPr lang="tr-TR" sz="3500" dirty="0" smtClean="0"/>
              <a:t>Proje Bütçesi 100.000 TL, Destek Oranı: %50  olan yararlanıcının sağlayacağı eş finansman                       50.000 TL’dir. Geriye kalan 50.000  TL ajans tarafından verilir.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b="1" dirty="0" smtClean="0"/>
              <a:t>Ön Ödeme: 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	20.000 TL(a)  ajans tarafından Avans olarak yatırılır. ( Yani 50.000 ‘</a:t>
            </a:r>
            <a:r>
              <a:rPr lang="tr-TR" sz="3500" dirty="0" err="1" smtClean="0"/>
              <a:t>nin</a:t>
            </a:r>
            <a:r>
              <a:rPr lang="tr-TR" sz="3500" dirty="0" smtClean="0"/>
              <a:t> % 40’ı)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b="1" dirty="0" smtClean="0"/>
              <a:t>Ara Ödeme: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	Yararlanıcı  80.000 TL ( a + c + d)  kadar harcama yaparak Ara Rapor verdiği varsayılırsa, ara </a:t>
            </a:r>
            <a:r>
              <a:rPr lang="tr-TR" sz="3500" dirty="0"/>
              <a:t>rapor vermeden önce yaptığı harcama tutarının eş finansmana karşılık gelen kısmını </a:t>
            </a:r>
            <a:r>
              <a:rPr lang="tr-TR" sz="3500" dirty="0" smtClean="0"/>
              <a:t>(40.000 TL) proje </a:t>
            </a:r>
            <a:r>
              <a:rPr lang="tr-TR" sz="3500" dirty="0"/>
              <a:t>hesabına nakit olarak yatırılmalıdır</a:t>
            </a:r>
            <a:r>
              <a:rPr lang="tr-TR" sz="3500" dirty="0" smtClean="0"/>
              <a:t>. Bunun karşılığında ,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      Bu harcamanın %50sine karşılık gelen 40.000 TL destek ödemesi  </a:t>
            </a:r>
            <a:r>
              <a:rPr lang="tr-TR" sz="3500" dirty="0" err="1" smtClean="0"/>
              <a:t>haketmiş</a:t>
            </a:r>
            <a:r>
              <a:rPr lang="tr-TR" sz="3500" dirty="0" smtClean="0"/>
              <a:t> olur</a:t>
            </a:r>
            <a:r>
              <a:rPr lang="tr-TR" sz="3500" dirty="0"/>
              <a:t>. Ön ödemesi 20.000 </a:t>
            </a:r>
            <a:r>
              <a:rPr lang="tr-TR" sz="3500" dirty="0" smtClean="0"/>
              <a:t>TL yapıldığı </a:t>
            </a:r>
            <a:r>
              <a:rPr lang="tr-TR" sz="3500" dirty="0"/>
              <a:t>için </a:t>
            </a:r>
            <a:r>
              <a:rPr lang="tr-TR" sz="3500" dirty="0" smtClean="0"/>
              <a:t>;</a:t>
            </a:r>
            <a:endParaRPr lang="tr-TR" sz="3500" dirty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		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	(c) kadar ödeme olan 20.000 TL inceleme sonucunda ödenir. ( % 40 )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b="1" dirty="0" smtClean="0"/>
              <a:t>Nihai Ödeme: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	Yararlanıcı  20.000 TL ( e + f ) tutarında harcama yaptıktan sonra Nihai Rapor verir .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	(</a:t>
            </a:r>
            <a:r>
              <a:rPr lang="tr-TR" sz="3500" b="1" dirty="0" smtClean="0"/>
              <a:t>Ortak hesaptan fiili transfer şart-</a:t>
            </a:r>
            <a:r>
              <a:rPr lang="tr-TR" sz="3500" dirty="0" smtClean="0"/>
              <a:t>Çek senet vb. ödeme araçları uygun değil )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500" dirty="0" smtClean="0"/>
              <a:t>	10.000 TL (e) kadar ödeme inceleme sonucunda </a:t>
            </a:r>
            <a:r>
              <a:rPr lang="tr-TR" sz="3500" smtClean="0"/>
              <a:t>ödenir.</a:t>
            </a:r>
            <a:endParaRPr lang="tr-TR" dirty="0"/>
          </a:p>
        </p:txBody>
      </p:sp>
      <p:graphicFrame>
        <p:nvGraphicFramePr>
          <p:cNvPr id="5" name="6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620997"/>
              </p:ext>
            </p:extLst>
          </p:nvPr>
        </p:nvGraphicFramePr>
        <p:xfrm>
          <a:off x="1190624" y="974725"/>
          <a:ext cx="6667501" cy="19129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4500"/>
                <a:gridCol w="1905000"/>
                <a:gridCol w="1714500"/>
                <a:gridCol w="1333501"/>
              </a:tblGrid>
              <a:tr h="496888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Ödeme</a:t>
                      </a:r>
                      <a:endParaRPr lang="tr-TR" sz="1800" dirty="0"/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BAKKA</a:t>
                      </a:r>
                      <a:endParaRPr lang="tr-TR" sz="1800" dirty="0"/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Yararlanıcı</a:t>
                      </a:r>
                      <a:endParaRPr lang="tr-TR" sz="1800" dirty="0"/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Oran</a:t>
                      </a:r>
                      <a:r>
                        <a:rPr lang="tr-TR" sz="1800" baseline="0" dirty="0" smtClean="0"/>
                        <a:t> </a:t>
                      </a:r>
                      <a:endParaRPr lang="tr-TR" sz="1800" dirty="0"/>
                    </a:p>
                  </a:txBody>
                  <a:tcPr marL="91436" marR="91436" marT="45731" marB="45731"/>
                </a:tc>
              </a:tr>
              <a:tr h="496888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Ön</a:t>
                      </a:r>
                      <a:endParaRPr lang="tr-TR" sz="1800" dirty="0"/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(a)</a:t>
                      </a:r>
                      <a:r>
                        <a:rPr lang="tr-TR" sz="1400" u="none" strike="noStrike" baseline="0" dirty="0" smtClean="0"/>
                        <a:t>     </a:t>
                      </a:r>
                      <a:r>
                        <a:rPr lang="tr-TR" sz="1400" u="none" strike="noStrike" dirty="0" smtClean="0"/>
                        <a:t>20.000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(b)             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40%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</a:tr>
              <a:tr h="42227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Ara</a:t>
                      </a:r>
                      <a:endParaRPr lang="tr-TR" sz="1800" dirty="0"/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(c)     20.000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 (d)  40.000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40</a:t>
                      </a:r>
                      <a:r>
                        <a:rPr lang="tr-TR" sz="1400" u="none" strike="noStrike" dirty="0"/>
                        <a:t>%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</a:tr>
              <a:tr h="496888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Nihai</a:t>
                      </a:r>
                      <a:endParaRPr lang="tr-TR" sz="1800" dirty="0"/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(e)    10.000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  (f)   10.000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20%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93" marB="0" anchor="b"/>
                </a:tc>
              </a:tr>
            </a:tbl>
          </a:graphicData>
        </a:graphic>
      </p:graphicFrame>
      <p:sp>
        <p:nvSpPr>
          <p:cNvPr id="12318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2319" name="Resi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03263" y="1743076"/>
            <a:ext cx="7921625" cy="4492624"/>
          </a:xfrm>
        </p:spPr>
        <p:txBody>
          <a:bodyPr rtlCol="0">
            <a:normAutofit fontScale="47500" lnSpcReduction="20000"/>
          </a:bodyPr>
          <a:lstStyle/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/>
              <a:t>Örnek: </a:t>
            </a:r>
            <a:r>
              <a:rPr lang="tr-TR" dirty="0" smtClean="0"/>
              <a:t>Proje Bütçesi 120.000 TL, Destek Oranı: %50 Yararlanıcının sağlayacağı eş finansman 60.000 TL’dir. Geriye kalan 60.000 TL ajans tarafından verilir.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/>
              <a:t>Ön Ödeme:</a:t>
            </a:r>
            <a:r>
              <a:rPr lang="tr-TR" dirty="0" smtClean="0"/>
              <a:t> 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24.000 (a)  ajans tarafından Avans olarak yatırılır. ( Yani 60.000 ‘</a:t>
            </a:r>
            <a:r>
              <a:rPr lang="tr-TR" dirty="0" err="1" smtClean="0"/>
              <a:t>nin</a:t>
            </a:r>
            <a:r>
              <a:rPr lang="tr-TR" dirty="0" smtClean="0"/>
              <a:t> % 40’ı)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/>
              <a:t>Ara Ödeme: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Yararlanıcı  108.000 ( a + c + d)  kadar harcama yaparak Ara Rapor verir. Ara rapor vermeden önce yaptığı harcama tutarının eş finansmana karşılık gelen kısmını (54.000 TL) proje hesabına nakit olarak yatırılmalıdır.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     Bunun karşılığında 108.000 TL </a:t>
            </a:r>
            <a:r>
              <a:rPr lang="tr-TR" dirty="0" err="1" smtClean="0"/>
              <a:t>nin</a:t>
            </a:r>
            <a:r>
              <a:rPr lang="tr-TR" dirty="0" smtClean="0"/>
              <a:t> % 50 sine karşılık gelen 54.000 destek ödemesi </a:t>
            </a:r>
            <a:r>
              <a:rPr lang="tr-TR" dirty="0" err="1" smtClean="0"/>
              <a:t>haketmiş</a:t>
            </a:r>
            <a:r>
              <a:rPr lang="tr-TR" dirty="0" smtClean="0"/>
              <a:t> olur. Ön ödeme olarak 24.000 TL ödendiği için ;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/>
              <a:t> </a:t>
            </a:r>
            <a:r>
              <a:rPr lang="tr-TR" dirty="0" smtClean="0"/>
              <a:t>    (c) kadar ödeme olan 30.000 inceleme sonucunda ödenir. ( % 50 )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/>
              <a:t>Nihai Ödeme: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Yararlanıcı  12.000 ( e + f ) tutarında harcama yaptıktan sonra Nihai Rapor verir .(fiili transfer şart hepsi için-Ara ödemede şart olmayan fiili transferler nihai de incelenecek ) </a:t>
            </a:r>
          </a:p>
          <a:p>
            <a:pPr marL="228600" indent="-228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	6.000 (e) kadar ödeme inceleme sonucunda ödenir.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/>
          </a:p>
        </p:txBody>
      </p:sp>
      <p:graphicFrame>
        <p:nvGraphicFramePr>
          <p:cNvPr id="5" name="6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730622"/>
              </p:ext>
            </p:extLst>
          </p:nvPr>
        </p:nvGraphicFramePr>
        <p:xfrm>
          <a:off x="990600" y="962026"/>
          <a:ext cx="7019925" cy="16748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7545"/>
                <a:gridCol w="1955755"/>
                <a:gridCol w="1847850"/>
                <a:gridCol w="1628775"/>
              </a:tblGrid>
              <a:tr h="420121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Ödeme</a:t>
                      </a:r>
                      <a:endParaRPr lang="tr-TR" sz="1800" dirty="0"/>
                    </a:p>
                  </a:txBody>
                  <a:tcPr marL="91436" marR="9143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BAKKA</a:t>
                      </a:r>
                      <a:endParaRPr lang="tr-TR" sz="1800" dirty="0"/>
                    </a:p>
                  </a:txBody>
                  <a:tcPr marL="91436" marR="9143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Yararlanıcı</a:t>
                      </a:r>
                      <a:endParaRPr lang="tr-TR" sz="1800" dirty="0"/>
                    </a:p>
                  </a:txBody>
                  <a:tcPr marL="91436" marR="9143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Oran</a:t>
                      </a:r>
                      <a:r>
                        <a:rPr lang="tr-TR" sz="1800" baseline="0" dirty="0" smtClean="0"/>
                        <a:t> </a:t>
                      </a:r>
                      <a:endParaRPr lang="tr-TR" sz="1800" dirty="0"/>
                    </a:p>
                  </a:txBody>
                  <a:tcPr marL="91436" marR="91436" marT="45708" marB="45708"/>
                </a:tc>
              </a:tr>
              <a:tr h="420121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Ön</a:t>
                      </a:r>
                      <a:endParaRPr lang="tr-TR" sz="1800" dirty="0"/>
                    </a:p>
                  </a:txBody>
                  <a:tcPr marL="91436" marR="91436" marT="45708" marB="4570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(a)</a:t>
                      </a:r>
                      <a:r>
                        <a:rPr lang="tr-TR" sz="1400" u="none" strike="noStrike" baseline="0" dirty="0" smtClean="0"/>
                        <a:t>     </a:t>
                      </a:r>
                      <a:r>
                        <a:rPr lang="tr-TR" sz="1400" u="none" strike="noStrike" dirty="0" smtClean="0"/>
                        <a:t>24.000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(b)             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40%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</a:tr>
              <a:tr h="420121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Ara</a:t>
                      </a:r>
                      <a:endParaRPr lang="tr-TR" sz="1800" dirty="0"/>
                    </a:p>
                  </a:txBody>
                  <a:tcPr marL="91436" marR="91436" marT="45708" marB="4570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(c)     30.000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 (d)  54.000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50%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</a:tr>
              <a:tr h="414448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Nihai</a:t>
                      </a:r>
                      <a:endParaRPr lang="tr-TR" sz="1800" dirty="0"/>
                    </a:p>
                  </a:txBody>
                  <a:tcPr marL="91436" marR="91436" marT="45708" marB="4570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(e)    6.000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  (f)   6.000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/>
                        <a:t>10%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91" marR="8991" marT="8989" marB="0" anchor="b"/>
                </a:tc>
              </a:tr>
            </a:tbl>
          </a:graphicData>
        </a:graphic>
      </p:graphicFrame>
      <p:sp>
        <p:nvSpPr>
          <p:cNvPr id="13342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3343" name="Resi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1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85813" y="1268413"/>
            <a:ext cx="7581900" cy="4997450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4200" b="1" dirty="0" smtClean="0"/>
              <a:t>       Ödemelere İlişkin Önemli Konular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500" b="1" dirty="0" smtClean="0"/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600" dirty="0" smtClean="0"/>
              <a:t>Satın Alma Kurallarına </a:t>
            </a:r>
            <a:r>
              <a:rPr lang="tr-TR" sz="2600" b="1" i="1" u="sng" dirty="0" smtClean="0"/>
              <a:t>uygun yapılmamış</a:t>
            </a:r>
            <a:r>
              <a:rPr lang="tr-TR" sz="2600" i="1" dirty="0" smtClean="0"/>
              <a:t> </a:t>
            </a:r>
            <a:r>
              <a:rPr lang="tr-TR" sz="2600" dirty="0" smtClean="0"/>
              <a:t>tüm harcamalar Uygun Olmayan Maliyet olarak değerlendirilmektedir.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600" dirty="0" smtClean="0"/>
              <a:t>Tüm harcamaların banka hesabından fiili olarak yapılmalıdır. Çek, senet, bono vb. ödeme araçları kabul edilmemektedir.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600" dirty="0" smtClean="0"/>
              <a:t>Projede </a:t>
            </a:r>
            <a:r>
              <a:rPr lang="tr-TR" sz="2600" b="1" i="1" u="sng" dirty="0" smtClean="0"/>
              <a:t>bütçesi olmayan </a:t>
            </a:r>
            <a:r>
              <a:rPr lang="tr-TR" sz="2600" dirty="0" smtClean="0"/>
              <a:t>ve </a:t>
            </a:r>
            <a:r>
              <a:rPr lang="tr-TR" sz="2600" b="1" i="1" u="sng" dirty="0" smtClean="0"/>
              <a:t>proje faaliyetleri ile ilişkili olmayan </a:t>
            </a:r>
            <a:r>
              <a:rPr lang="tr-TR" sz="2600" dirty="0" smtClean="0"/>
              <a:t>tüm harcamalar Uygun Olmayan Maliyet olarak değerlendirilmektedir.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600" dirty="0" smtClean="0"/>
              <a:t>Tüm faaliyetler ve faaliyetlere ilişkin ödemeler </a:t>
            </a:r>
            <a:r>
              <a:rPr lang="tr-TR" sz="2600" b="1" i="1" u="sng" dirty="0" smtClean="0"/>
              <a:t>proje dönemi içerisinde</a:t>
            </a:r>
            <a:r>
              <a:rPr lang="tr-TR" sz="2600" dirty="0" smtClean="0"/>
              <a:t> yapılmalıdır. (Mali denetim haricindeki tüm ödemeler) </a:t>
            </a:r>
          </a:p>
          <a:p>
            <a:pPr marL="400050" lvl="1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600" dirty="0"/>
              <a:t>	</a:t>
            </a:r>
            <a:r>
              <a:rPr lang="tr-TR" sz="2600" dirty="0" smtClean="0"/>
              <a:t>*</a:t>
            </a:r>
            <a:r>
              <a:rPr lang="tr-TR" sz="2600" dirty="0" smtClean="0">
                <a:solidFill>
                  <a:srgbClr val="FF0000"/>
                </a:solidFill>
              </a:rPr>
              <a:t>( Mali denetim ödemesi Nihai Rapor verme süresine kadar (1 	ay içerisinde) yapılmalıdır! )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600" dirty="0" smtClean="0"/>
              <a:t>	</a:t>
            </a:r>
            <a:endParaRPr lang="tr-TR" sz="2600" dirty="0"/>
          </a:p>
        </p:txBody>
      </p:sp>
      <p:sp>
        <p:nvSpPr>
          <p:cNvPr id="14339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4340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7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23876" y="981075"/>
            <a:ext cx="8101012" cy="511175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3600" b="1" dirty="0" smtClean="0"/>
              <a:t>          Ödemelere İlişkin Önemli Konular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	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Tüm maliyetler, yararlanıcı ve/veya ortakları tarafından gerçekleştirilmiş harcamalar olmalıdır.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Destek Sözleşmesinde belirlenen destek miktarı ve oranın üzerinde ödeme yapılamayacaktır.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Türkiye Halk Bankası A.Ş., şubeleri nezdinde işletmenize ait otomatik </a:t>
            </a:r>
            <a:r>
              <a:rPr lang="tr-TR" sz="2200" dirty="0" smtClean="0">
                <a:solidFill>
                  <a:srgbClr val="FF0000"/>
                </a:solidFill>
              </a:rPr>
              <a:t>repo tanımı </a:t>
            </a:r>
            <a:r>
              <a:rPr lang="tr-TR" sz="2200" dirty="0" smtClean="0"/>
              <a:t>olan bir proje hesabının açılması gerekmektedir.(</a:t>
            </a:r>
            <a:r>
              <a:rPr lang="tr-TR" sz="2200" dirty="0" smtClean="0">
                <a:solidFill>
                  <a:srgbClr val="FF0000"/>
                </a:solidFill>
              </a:rPr>
              <a:t>gelir getirici hesap-4UC kodlu</a:t>
            </a:r>
            <a:r>
              <a:rPr lang="tr-TR" sz="2200" dirty="0" smtClean="0"/>
              <a:t>)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Yapılacak tüm ödemelerin belirlenen bankada yararlanıcı tarafından açılacak olan proje hesabından yapılması gerekmektedir. 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b="1" u="sng" dirty="0" smtClean="0"/>
              <a:t>Proje hesabından yapılmayan ödemeler uygun olmayan maliyet olarak değerlendirilecek ve verilecek olan destek miktarında dikkate alınmayacaktır. İstisnası yoktur.</a:t>
            </a:r>
          </a:p>
        </p:txBody>
      </p:sp>
      <p:sp>
        <p:nvSpPr>
          <p:cNvPr id="15363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5364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82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>
          <a:xfrm>
            <a:off x="1331913" y="1268413"/>
            <a:ext cx="7812087" cy="468153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sz="3600" b="1" dirty="0" smtClean="0"/>
              <a:t>                 Satın Alımlar</a:t>
            </a:r>
          </a:p>
          <a:p>
            <a:pPr eaLnBrk="1" hangingPunct="1">
              <a:defRPr/>
            </a:pPr>
            <a:endParaRPr lang="tr-TR" sz="900" b="1" dirty="0" smtClean="0"/>
          </a:p>
          <a:p>
            <a:pPr lvl="1" eaLnBrk="1" hangingPunct="1">
              <a:defRPr/>
            </a:pPr>
            <a:r>
              <a:rPr lang="tr-TR" sz="2200" dirty="0" smtClean="0"/>
              <a:t>Yararlanıcılar  Satın Alma Rehberine göre satın alma işlemlerini yapacaklardır.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tr-TR" sz="2200" dirty="0"/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tr-TR" sz="2200" b="1" dirty="0" smtClean="0"/>
              <a:t>            </a:t>
            </a:r>
            <a:r>
              <a:rPr lang="tr-TR" sz="2500" b="1" u="sng" dirty="0" smtClean="0"/>
              <a:t>Satın alma takviminin oluşturulması</a:t>
            </a:r>
            <a:r>
              <a:rPr lang="tr-TR" sz="2500" b="1" dirty="0" smtClean="0"/>
              <a:t>,</a:t>
            </a:r>
          </a:p>
          <a:p>
            <a:pPr algn="just" eaLnBrk="1" hangingPunct="1">
              <a:defRPr/>
            </a:pPr>
            <a:endParaRPr lang="tr-TR" sz="900" b="1" dirty="0" smtClean="0"/>
          </a:p>
          <a:p>
            <a:pPr lvl="1" algn="just" eaLnBrk="1" hangingPunct="1">
              <a:defRPr/>
            </a:pPr>
            <a:r>
              <a:rPr lang="tr-TR" sz="2200" dirty="0" smtClean="0"/>
              <a:t>Proje kapsamında öngörülen alımların proje süresince tamamlanabilmesi,</a:t>
            </a:r>
          </a:p>
          <a:p>
            <a:pPr lvl="1" algn="just" eaLnBrk="1" hangingPunct="1">
              <a:defRPr/>
            </a:pPr>
            <a:r>
              <a:rPr lang="tr-TR" sz="2200" dirty="0" smtClean="0"/>
              <a:t>Satın alım </a:t>
            </a:r>
            <a:r>
              <a:rPr lang="tr-TR" sz="2200" smtClean="0"/>
              <a:t>usullerinin (İhale ve/veya </a:t>
            </a:r>
            <a:r>
              <a:rPr lang="tr-TR" sz="2200" dirty="0" smtClean="0"/>
              <a:t>Doğrudan Temin) belirlenmesi için,</a:t>
            </a:r>
          </a:p>
          <a:p>
            <a:pPr lvl="1" algn="just" eaLnBrk="1" hangingPunct="1">
              <a:buFont typeface="Arial" charset="0"/>
              <a:buNone/>
              <a:defRPr/>
            </a:pPr>
            <a:r>
              <a:rPr lang="tr-TR" sz="2200" dirty="0" smtClean="0"/>
              <a:t>     gereklidir.</a:t>
            </a:r>
          </a:p>
          <a:p>
            <a:pPr lvl="1" algn="just" eaLnBrk="1" hangingPunct="1">
              <a:buFont typeface="Arial" charset="0"/>
              <a:buNone/>
              <a:defRPr/>
            </a:pPr>
            <a:endParaRPr lang="tr-TR" sz="2200" dirty="0" smtClean="0"/>
          </a:p>
          <a:p>
            <a:pPr algn="just" eaLnBrk="1" hangingPunct="1">
              <a:defRPr/>
            </a:pPr>
            <a:endParaRPr lang="tr-TR" sz="2800" dirty="0" smtClean="0"/>
          </a:p>
        </p:txBody>
      </p:sp>
      <p:sp>
        <p:nvSpPr>
          <p:cNvPr id="16387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6388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208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2988" y="1125538"/>
            <a:ext cx="8101012" cy="4751387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500" b="1" dirty="0" smtClean="0"/>
              <a:t>          AJANS Satın Alma Rehberine göre satın alma usulleri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20.000 TL altı 				</a:t>
            </a:r>
            <a:r>
              <a:rPr lang="tr-TR" sz="2000" b="1" i="1" dirty="0" smtClean="0"/>
              <a:t>Doğrudan Temin Usulü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20.000 TL ile 150.000 TL arası		</a:t>
            </a:r>
            <a:r>
              <a:rPr lang="tr-TR" sz="2200" b="1" i="1" dirty="0" smtClean="0"/>
              <a:t>Pazarlık Usulü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150.000-TL’nin üzeri			</a:t>
            </a:r>
            <a:r>
              <a:rPr lang="tr-TR" sz="2200" b="1" i="1" dirty="0" smtClean="0"/>
              <a:t>Açık İhale Usulü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2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200" dirty="0" smtClean="0"/>
              <a:t>Doğrudan temin sınırı içerisinde  kalmak için mal/hizmet alımı ve  yapım işi kısımlara bölünemez. (Suni bölünme)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2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200" dirty="0" smtClean="0"/>
              <a:t>Benzer veya aynı grup içerisinde yer alabilecek alımlarınızın lotlandırılarak tercihen açık ihale yöntemi ile satın alınması gerekmektedir. </a:t>
            </a:r>
            <a:r>
              <a:rPr lang="tr-TR" sz="2200" b="1" dirty="0" smtClean="0"/>
              <a:t>(İlk İzleme Ziyareti)</a:t>
            </a:r>
          </a:p>
        </p:txBody>
      </p:sp>
      <p:sp>
        <p:nvSpPr>
          <p:cNvPr id="17411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7412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8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1187450" y="1196975"/>
            <a:ext cx="7956550" cy="467995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Arial" charset="0"/>
              <a:buNone/>
            </a:pPr>
            <a:r>
              <a:rPr lang="tr-TR" altLang="tr-TR" sz="2500" b="1" smtClean="0"/>
              <a:t>	         </a:t>
            </a:r>
            <a:r>
              <a:rPr lang="tr-TR" altLang="tr-TR" sz="3600" b="1" smtClean="0"/>
              <a:t>Sözleşme Değişiklikleri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smtClean="0"/>
              <a:t>	</a:t>
            </a:r>
          </a:p>
          <a:p>
            <a:pPr eaLnBrk="1" hangingPunct="1"/>
            <a:r>
              <a:rPr lang="tr-TR" altLang="tr-TR" sz="2400" smtClean="0"/>
              <a:t>Proje bütçesinde değişiklik yapılmaması esastır. Projenin başlangıçtaki haliyle uygulanılması istenilmekle birlikte sözleşmede değişiklik yapılması mümkündür.</a:t>
            </a:r>
          </a:p>
          <a:p>
            <a:pPr eaLnBrk="1" hangingPunct="1"/>
            <a:r>
              <a:rPr lang="tr-TR" altLang="tr-TR" sz="2400" smtClean="0"/>
              <a:t>Sözleşme, iki farklı yolla değiştirilebilir.</a:t>
            </a:r>
          </a:p>
          <a:p>
            <a:pPr lvl="2" eaLnBrk="1" hangingPunct="1"/>
            <a:r>
              <a:rPr lang="tr-TR" altLang="tr-TR" b="1" i="1" smtClean="0"/>
              <a:t>Bildirim Mektubu: </a:t>
            </a:r>
            <a:r>
              <a:rPr lang="tr-TR" altLang="tr-TR" i="1" smtClean="0"/>
              <a:t>Küçük Değişikliklerde</a:t>
            </a:r>
          </a:p>
          <a:p>
            <a:pPr lvl="2" eaLnBrk="1" hangingPunct="1"/>
            <a:r>
              <a:rPr lang="tr-TR" altLang="tr-TR" b="1" i="1" smtClean="0"/>
              <a:t>Zeyilname: </a:t>
            </a:r>
            <a:r>
              <a:rPr lang="tr-TR" altLang="tr-TR" i="1" smtClean="0"/>
              <a:t>Büyük Değişikliklerde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400" smtClean="0"/>
              <a:t>      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400" smtClean="0"/>
              <a:t>DİKKAT: </a:t>
            </a:r>
            <a:r>
              <a:rPr lang="tr-TR" altLang="tr-TR" sz="2400" u="sng" smtClean="0"/>
              <a:t>Değişiklik ihtiyacı doğması durumunda önce 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400" u="sng" smtClean="0"/>
              <a:t>izleme uzmanına danışınız!</a:t>
            </a:r>
          </a:p>
          <a:p>
            <a:pPr lvl="1" algn="just" eaLnBrk="1" hangingPunct="1">
              <a:buFont typeface="Arial" charset="0"/>
              <a:buNone/>
            </a:pPr>
            <a:endParaRPr lang="tr-TR" altLang="tr-TR" sz="2000" smtClean="0"/>
          </a:p>
        </p:txBody>
      </p:sp>
      <p:sp>
        <p:nvSpPr>
          <p:cNvPr id="19459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grpSp>
        <p:nvGrpSpPr>
          <p:cNvPr id="19460" name="Group 5"/>
          <p:cNvGrpSpPr>
            <a:grpSpLocks/>
          </p:cNvGrpSpPr>
          <p:nvPr/>
        </p:nvGrpSpPr>
        <p:grpSpPr bwMode="auto">
          <a:xfrm>
            <a:off x="7164388" y="3307770"/>
            <a:ext cx="1697037" cy="1849438"/>
            <a:chOff x="5760" y="960"/>
            <a:chExt cx="1004" cy="1151"/>
          </a:xfrm>
        </p:grpSpPr>
        <p:pic>
          <p:nvPicPr>
            <p:cNvPr id="19462" name="Picture 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7" y="1848"/>
              <a:ext cx="97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463" name="Group 14"/>
            <p:cNvGrpSpPr>
              <a:grpSpLocks/>
            </p:cNvGrpSpPr>
            <p:nvPr/>
          </p:nvGrpSpPr>
          <p:grpSpPr bwMode="auto">
            <a:xfrm>
              <a:off x="5760" y="960"/>
              <a:ext cx="1004" cy="867"/>
              <a:chOff x="1637" y="1258"/>
              <a:chExt cx="2452" cy="2119"/>
            </a:xfrm>
          </p:grpSpPr>
          <p:sp>
            <p:nvSpPr>
              <p:cNvPr id="19464" name="Freeform 15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465" name="Freeform 16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60000"/>
                  </a:gs>
                  <a:gs pos="100000">
                    <a:srgbClr val="D6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9466" name="Freeform 17"/>
              <p:cNvSpPr>
                <a:spLocks noChangeAspect="1"/>
              </p:cNvSpPr>
              <p:nvPr/>
            </p:nvSpPr>
            <p:spPr bwMode="auto">
              <a:xfrm>
                <a:off x="1904" y="1545"/>
                <a:ext cx="1914" cy="1664"/>
              </a:xfrm>
              <a:custGeom>
                <a:avLst/>
                <a:gdLst>
                  <a:gd name="T0" fmla="*/ 2147483647 w 285"/>
                  <a:gd name="T1" fmla="*/ 2147483647 h 248"/>
                  <a:gd name="T2" fmla="*/ 2147483647 w 285"/>
                  <a:gd name="T3" fmla="*/ 2147483647 h 248"/>
                  <a:gd name="T4" fmla="*/ 2147483647 w 285"/>
                  <a:gd name="T5" fmla="*/ 2147483647 h 248"/>
                  <a:gd name="T6" fmla="*/ 2147483647 w 285"/>
                  <a:gd name="T7" fmla="*/ 2147483647 h 248"/>
                  <a:gd name="T8" fmla="*/ 2147483647 w 285"/>
                  <a:gd name="T9" fmla="*/ 2147483647 h 248"/>
                  <a:gd name="T10" fmla="*/ 2147483647 w 285"/>
                  <a:gd name="T11" fmla="*/ 2147483647 h 248"/>
                  <a:gd name="T12" fmla="*/ 2147483647 w 285"/>
                  <a:gd name="T13" fmla="*/ 2147483647 h 2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5"/>
                  <a:gd name="T22" fmla="*/ 0 h 248"/>
                  <a:gd name="T23" fmla="*/ 285 w 285"/>
                  <a:gd name="T24" fmla="*/ 248 h 24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" name="Freeform 18"/>
              <p:cNvSpPr>
                <a:spLocks noChangeAspect="1"/>
              </p:cNvSpPr>
              <p:nvPr/>
            </p:nvSpPr>
            <p:spPr bwMode="auto">
              <a:xfrm>
                <a:off x="1903" y="1548"/>
                <a:ext cx="1915" cy="1666"/>
              </a:xfrm>
              <a:custGeom>
                <a:avLst/>
                <a:gdLst/>
                <a:ahLst/>
                <a:cxnLst>
                  <a:cxn ang="0">
                    <a:pos x="8" y="248"/>
                  </a:cxn>
                  <a:cxn ang="0">
                    <a:pos x="3" y="238"/>
                  </a:cxn>
                  <a:cxn ang="0">
                    <a:pos x="137" y="5"/>
                  </a:cxn>
                  <a:cxn ang="0">
                    <a:pos x="148" y="5"/>
                  </a:cxn>
                  <a:cxn ang="0">
                    <a:pos x="282" y="238"/>
                  </a:cxn>
                  <a:cxn ang="0">
                    <a:pos x="277" y="248"/>
                  </a:cxn>
                  <a:cxn ang="0">
                    <a:pos x="8" y="248"/>
                  </a:cxn>
                </a:cxnLst>
                <a:rect l="0" t="0" r="r" b="b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gamma/>
                      <a:shade val="76863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76863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9468" name="Freeform 19"/>
              <p:cNvSpPr>
                <a:spLocks/>
              </p:cNvSpPr>
              <p:nvPr/>
            </p:nvSpPr>
            <p:spPr bwMode="auto">
              <a:xfrm>
                <a:off x="2737" y="1863"/>
                <a:ext cx="250" cy="839"/>
              </a:xfrm>
              <a:custGeom>
                <a:avLst/>
                <a:gdLst>
                  <a:gd name="T0" fmla="*/ 0 w 720"/>
                  <a:gd name="T1" fmla="*/ 0 h 2437"/>
                  <a:gd name="T2" fmla="*/ 0 w 720"/>
                  <a:gd name="T3" fmla="*/ 0 h 2437"/>
                  <a:gd name="T4" fmla="*/ 0 w 720"/>
                  <a:gd name="T5" fmla="*/ 0 h 2437"/>
                  <a:gd name="T6" fmla="*/ 0 w 720"/>
                  <a:gd name="T7" fmla="*/ 0 h 2437"/>
                  <a:gd name="T8" fmla="*/ 0 w 720"/>
                  <a:gd name="T9" fmla="*/ 0 h 2437"/>
                  <a:gd name="T10" fmla="*/ 0 w 720"/>
                  <a:gd name="T11" fmla="*/ 0 h 2437"/>
                  <a:gd name="T12" fmla="*/ 0 w 720"/>
                  <a:gd name="T13" fmla="*/ 0 h 2437"/>
                  <a:gd name="T14" fmla="*/ 0 w 720"/>
                  <a:gd name="T15" fmla="*/ 0 h 2437"/>
                  <a:gd name="T16" fmla="*/ 0 w 720"/>
                  <a:gd name="T17" fmla="*/ 0 h 2437"/>
                  <a:gd name="T18" fmla="*/ 0 w 720"/>
                  <a:gd name="T19" fmla="*/ 0 h 243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0"/>
                  <a:gd name="T31" fmla="*/ 0 h 2437"/>
                  <a:gd name="T32" fmla="*/ 720 w 720"/>
                  <a:gd name="T33" fmla="*/ 2437 h 243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0" h="2437">
                    <a:moveTo>
                      <a:pt x="339" y="0"/>
                    </a:moveTo>
                    <a:cubicBezTo>
                      <a:pt x="445" y="0"/>
                      <a:pt x="551" y="42"/>
                      <a:pt x="614" y="106"/>
                    </a:cubicBezTo>
                    <a:cubicBezTo>
                      <a:pt x="678" y="191"/>
                      <a:pt x="720" y="297"/>
                      <a:pt x="720" y="424"/>
                    </a:cubicBezTo>
                    <a:cubicBezTo>
                      <a:pt x="710" y="795"/>
                      <a:pt x="607" y="1996"/>
                      <a:pt x="551" y="2331"/>
                    </a:cubicBezTo>
                    <a:cubicBezTo>
                      <a:pt x="508" y="2416"/>
                      <a:pt x="445" y="2437"/>
                      <a:pt x="381" y="2437"/>
                    </a:cubicBezTo>
                    <a:cubicBezTo>
                      <a:pt x="339" y="2437"/>
                      <a:pt x="339" y="2437"/>
                      <a:pt x="339" y="2437"/>
                    </a:cubicBezTo>
                    <a:cubicBezTo>
                      <a:pt x="254" y="2437"/>
                      <a:pt x="212" y="2418"/>
                      <a:pt x="169" y="2331"/>
                    </a:cubicBezTo>
                    <a:cubicBezTo>
                      <a:pt x="113" y="1996"/>
                      <a:pt x="10" y="795"/>
                      <a:pt x="0" y="424"/>
                    </a:cubicBezTo>
                    <a:cubicBezTo>
                      <a:pt x="0" y="297"/>
                      <a:pt x="42" y="191"/>
                      <a:pt x="106" y="106"/>
                    </a:cubicBezTo>
                    <a:cubicBezTo>
                      <a:pt x="169" y="42"/>
                      <a:pt x="254" y="0"/>
                      <a:pt x="360" y="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pic>
            <p:nvPicPr>
              <p:cNvPr id="19469" name="Picture 2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8" y="1292"/>
                <a:ext cx="1388" cy="1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1176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70" name="Oval 21"/>
              <p:cNvSpPr>
                <a:spLocks noChangeArrowheads="1"/>
              </p:cNvSpPr>
              <p:nvPr/>
            </p:nvSpPr>
            <p:spPr bwMode="auto">
              <a:xfrm>
                <a:off x="2761" y="2834"/>
                <a:ext cx="204" cy="204"/>
              </a:xfrm>
              <a:prstGeom prst="ellipse">
                <a:avLst/>
              </a:prstGeom>
              <a:solidFill>
                <a:schemeClr val="tx1"/>
              </a:solidFill>
              <a:ln w="11176">
                <a:solidFill>
                  <a:srgbClr val="16131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tr-TR" sz="1800">
                  <a:latin typeface="Arial" charset="0"/>
                </a:endParaRPr>
              </a:p>
            </p:txBody>
          </p:sp>
        </p:grpSp>
      </p:grpSp>
      <p:pic>
        <p:nvPicPr>
          <p:cNvPr id="19461" name="Resim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2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450" y="1052513"/>
            <a:ext cx="7956550" cy="4824412"/>
          </a:xfrm>
        </p:spPr>
        <p:txBody>
          <a:bodyPr rtlCol="0">
            <a:normAutofit fontScale="25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10000" b="1" dirty="0" smtClean="0"/>
              <a:t>                           Bildirim Mektubu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dirty="0" smtClean="0"/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dirty="0" smtClean="0"/>
              <a:t>       </a:t>
            </a:r>
            <a:r>
              <a:rPr lang="tr-TR" sz="8800" dirty="0" smtClean="0"/>
              <a:t>Küçük değişiklikleri ajansın ön onayı olmadan uygulayabilirsiniz.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800" dirty="0" smtClean="0"/>
              <a:t>	Değişiklik ve gerekçesi </a:t>
            </a:r>
            <a:r>
              <a:rPr lang="tr-TR" sz="8800" b="1" u="sng" dirty="0" smtClean="0"/>
              <a:t>takip eden 10 gün içinde</a:t>
            </a:r>
            <a:r>
              <a:rPr lang="tr-TR" sz="8800" b="1" dirty="0" smtClean="0"/>
              <a:t> </a:t>
            </a:r>
            <a:r>
              <a:rPr lang="tr-TR" sz="8800" dirty="0" smtClean="0"/>
              <a:t>Ajansa bildirilmelidir.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0000" b="1" dirty="0" smtClean="0"/>
              <a:t>    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0000" b="1" dirty="0" smtClean="0"/>
              <a:t>      </a:t>
            </a:r>
            <a:r>
              <a:rPr lang="tr-TR" sz="10000" b="1" u="sng" dirty="0" smtClean="0"/>
              <a:t>Hangi Durumlarda Verilebilir!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 smtClean="0"/>
              <a:t>Bütçe ile ilgisi olmayan küçük değişiklikler,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 smtClean="0"/>
              <a:t>Değişikliğin aynı bütçe başlığı altındaki kalemler arasındaki transferle sınırlı olduğu değişiklikler,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 smtClean="0"/>
              <a:t>Ana bütçe başlıkları arasındaki transferlerin, her bir bütçe başlığının başlangıçtaki (ya da zeyilname ile düzenlenmiş halindeki) uygun maliyetlerinin yüzde 15’i veya altında olduğu değişiklikler. 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tr-TR" sz="2400" dirty="0" smtClean="0"/>
          </a:p>
        </p:txBody>
      </p:sp>
      <p:sp>
        <p:nvSpPr>
          <p:cNvPr id="20483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20484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9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8888" y="1125538"/>
            <a:ext cx="7885112" cy="4464050"/>
          </a:xfrm>
        </p:spPr>
        <p:txBody>
          <a:bodyPr rtlCol="0">
            <a:normAutofit fontScale="25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tr-TR" sz="10000" b="1" dirty="0" smtClean="0"/>
              <a:t>                                  Zeyilname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b="1" dirty="0" smtClean="0"/>
              <a:t>	</a:t>
            </a:r>
            <a:r>
              <a:rPr lang="tr-TR" sz="9600" dirty="0" smtClean="0"/>
              <a:t>Değişiklik talebi ve gerekçesi Ajansa iletilir.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9600" dirty="0" smtClean="0"/>
              <a:t>	</a:t>
            </a:r>
            <a:r>
              <a:rPr lang="tr-TR" sz="9600" b="1" i="1" u="sng" dirty="0" smtClean="0"/>
              <a:t>Ajans kabul ederse</a:t>
            </a:r>
            <a:r>
              <a:rPr lang="tr-TR" sz="9600" b="1" i="1" dirty="0" smtClean="0"/>
              <a:t> </a:t>
            </a:r>
            <a:r>
              <a:rPr lang="tr-TR" sz="9600" dirty="0" smtClean="0"/>
              <a:t>Zeyilname imzalandıktan sonra uygulamaya geçilir.</a:t>
            </a:r>
            <a:endParaRPr lang="tr-TR" sz="9600" b="1" dirty="0" smtClean="0"/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000" b="1" dirty="0" smtClean="0"/>
              <a:t>	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000" b="1" dirty="0"/>
              <a:t> </a:t>
            </a:r>
            <a:r>
              <a:rPr lang="tr-TR" sz="8000" b="1" dirty="0" smtClean="0"/>
              <a:t>    </a:t>
            </a:r>
            <a:r>
              <a:rPr lang="tr-TR" sz="10000" b="1" dirty="0" smtClean="0"/>
              <a:t>Talep Edilebilecek Durumlar;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000" b="1" dirty="0" smtClean="0"/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9600" dirty="0" smtClean="0"/>
              <a:t>Faaliyetlerdeki önemli değişiklikler,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sz="9600" dirty="0" smtClean="0"/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9600" dirty="0" smtClean="0"/>
              <a:t>Ana bütçe başlıkları arasında, her bir bütçe başlığının başlangıçtaki (ya da zeyilname ile düzenlenen) uygun maliyetlerinin yüzde 15’ini aşan değişiklikler,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sz="72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7200" b="1" dirty="0" smtClean="0"/>
              <a:t>  </a:t>
            </a:r>
            <a:endParaRPr lang="tr-TR" sz="8800" b="1" u="sng" dirty="0" smtClean="0"/>
          </a:p>
        </p:txBody>
      </p:sp>
      <p:sp>
        <p:nvSpPr>
          <p:cNvPr id="21507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21508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9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>
          <a:xfrm>
            <a:off x="0" y="188913"/>
            <a:ext cx="8229600" cy="1143000"/>
          </a:xfrm>
        </p:spPr>
        <p:txBody>
          <a:bodyPr/>
          <a:lstStyle/>
          <a:p>
            <a:r>
              <a:rPr lang="tr-TR" altLang="tr-TR" sz="3600" b="1" smtClean="0"/>
              <a:t>Toplantının Amacı</a:t>
            </a:r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>
          <a:xfrm>
            <a:off x="1042988" y="13414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tr-TR" sz="2700" b="1" dirty="0" smtClean="0"/>
              <a:t>  Toplantımızın amacı</a:t>
            </a:r>
          </a:p>
          <a:p>
            <a:pPr lvl="1" algn="just" eaLnBrk="1" hangingPunct="1">
              <a:buFont typeface="Arial" charset="0"/>
              <a:buNone/>
              <a:defRPr/>
            </a:pPr>
            <a:r>
              <a:rPr lang="tr-TR" sz="2400" dirty="0" smtClean="0"/>
              <a:t>   Sözleşmeleri imzalamadan önce,</a:t>
            </a:r>
          </a:p>
          <a:p>
            <a:pPr lvl="1" algn="just" eaLnBrk="1" hangingPunct="1">
              <a:defRPr/>
            </a:pPr>
            <a:r>
              <a:rPr lang="tr-TR" sz="2400" dirty="0" smtClean="0"/>
              <a:t>destek sözleşmesi, </a:t>
            </a:r>
          </a:p>
          <a:p>
            <a:pPr lvl="1" algn="just" eaLnBrk="1" hangingPunct="1">
              <a:defRPr/>
            </a:pPr>
            <a:r>
              <a:rPr lang="tr-TR" sz="2400" dirty="0" smtClean="0"/>
              <a:t>proje süreçleri, </a:t>
            </a:r>
          </a:p>
          <a:p>
            <a:pPr lvl="1" algn="just" eaLnBrk="1" hangingPunct="1">
              <a:defRPr/>
            </a:pPr>
            <a:r>
              <a:rPr lang="tr-TR" sz="2400" dirty="0" smtClean="0"/>
              <a:t>proje ile ilgili temel kavramlar konusunda bilgilendirme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tr-TR" sz="2700" b="1" dirty="0" smtClean="0"/>
              <a:t>  Sözleşme imzalanmasından sonra</a:t>
            </a:r>
            <a:r>
              <a:rPr lang="tr-TR" b="1" dirty="0" smtClean="0"/>
              <a:t>,</a:t>
            </a:r>
          </a:p>
          <a:p>
            <a:pPr lvl="1" eaLnBrk="1" hangingPunct="1">
              <a:defRPr/>
            </a:pPr>
            <a:r>
              <a:rPr lang="tr-TR" sz="2400" dirty="0" smtClean="0"/>
              <a:t>Eğitim Toplantıları (KAYS, Proje Uygulama, Satın Alma ve Görünürlük Eğitimleri)</a:t>
            </a:r>
          </a:p>
          <a:p>
            <a:pPr lvl="1">
              <a:defRPr/>
            </a:pPr>
            <a:r>
              <a:rPr lang="tr-TR" sz="2400" b="1" i="1" dirty="0" smtClean="0">
                <a:solidFill>
                  <a:srgbClr val="FF0000"/>
                </a:solidFill>
              </a:rPr>
              <a:t>29 </a:t>
            </a:r>
            <a:r>
              <a:rPr lang="tr-TR" sz="2400" b="1" i="1" dirty="0">
                <a:solidFill>
                  <a:srgbClr val="FF0000"/>
                </a:solidFill>
              </a:rPr>
              <a:t>Eylül 2015 Salı YÖRESEL MDP </a:t>
            </a:r>
            <a:r>
              <a:rPr lang="tr-TR" sz="2400" b="1" i="1" dirty="0" smtClean="0">
                <a:solidFill>
                  <a:srgbClr val="FF0000"/>
                </a:solidFill>
              </a:rPr>
              <a:t>Eğitim, Saat 10:00</a:t>
            </a:r>
            <a:endParaRPr lang="tr-TR" sz="2400" b="1" i="1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tr-TR" sz="2400" b="1" i="1" dirty="0" smtClean="0">
                <a:solidFill>
                  <a:srgbClr val="FF0000"/>
                </a:solidFill>
              </a:rPr>
              <a:t>30 </a:t>
            </a:r>
            <a:r>
              <a:rPr lang="tr-TR" sz="2400" b="1" i="1" dirty="0">
                <a:solidFill>
                  <a:srgbClr val="FF0000"/>
                </a:solidFill>
              </a:rPr>
              <a:t>Eylül 2015 Çarşamba KOBİ MDP Eğitim </a:t>
            </a:r>
            <a:r>
              <a:rPr lang="tr-TR" sz="2400" b="1" i="1" dirty="0" smtClean="0">
                <a:solidFill>
                  <a:srgbClr val="FF0000"/>
                </a:solidFill>
              </a:rPr>
              <a:t>, Saat 10:00</a:t>
            </a:r>
            <a:endParaRPr lang="tr-TR" sz="2400" b="1" i="1" dirty="0">
              <a:solidFill>
                <a:srgbClr val="FF0000"/>
              </a:solidFill>
            </a:endParaRPr>
          </a:p>
          <a:p>
            <a:pPr lvl="1" algn="just" eaLnBrk="1" hangingPunct="1">
              <a:defRPr/>
            </a:pPr>
            <a:r>
              <a:rPr lang="tr-TR" sz="2400" dirty="0" smtClean="0"/>
              <a:t>İhtiyaç olduğu durumlarda duyurulacak tarihlerde  </a:t>
            </a:r>
          </a:p>
          <a:p>
            <a:pPr lvl="1" algn="just" eaLnBrk="1" hangingPunct="1">
              <a:buFont typeface="Arial" charset="0"/>
              <a:buNone/>
              <a:defRPr/>
            </a:pPr>
            <a:r>
              <a:rPr lang="tr-TR" sz="2400" dirty="0" smtClean="0"/>
              <a:t>	eğitimler ayrıca düzenlenecektir. ( Muhasebe Eğitimi)</a:t>
            </a:r>
          </a:p>
          <a:p>
            <a:pPr>
              <a:defRPr/>
            </a:pPr>
            <a:endParaRPr lang="tr-TR" dirty="0" smtClean="0"/>
          </a:p>
        </p:txBody>
      </p:sp>
      <p:pic>
        <p:nvPicPr>
          <p:cNvPr id="3076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0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8888" y="1125538"/>
            <a:ext cx="7885112" cy="4464050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9600" dirty="0" smtClean="0"/>
              <a:t>3. Bütçeye yeni bir kaleminin eklenmesi ya da mevcut kalemin çıkarılması,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9600" dirty="0" smtClean="0"/>
              <a:t>4. Yararlanıcının isim ya da hukuki statüsünün değişmesi,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9600" dirty="0" smtClean="0"/>
              <a:t>5. Proje ortaklarının, iştirakçilerinin çekilmesi ya da eklenmesi,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9600" dirty="0" smtClean="0"/>
              <a:t>6. Mücbir hallerde,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sz="96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9600" b="1" dirty="0" smtClean="0"/>
              <a:t>  </a:t>
            </a:r>
            <a:r>
              <a:rPr lang="tr-TR" sz="9600" b="1" u="sng" dirty="0" smtClean="0"/>
              <a:t>Zeyilname talep edilebilir.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9600" b="1" u="sng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9600" dirty="0" smtClean="0">
                <a:cs typeface="Times New Roman" pitchFamily="18" charset="0"/>
              </a:rPr>
              <a:t>     Mücbir </a:t>
            </a:r>
            <a:r>
              <a:rPr lang="tr-TR" sz="9600" dirty="0">
                <a:cs typeface="Times New Roman" pitchFamily="18" charset="0"/>
              </a:rPr>
              <a:t>haller dışında sözleşme süresi  uzatılamaz. Mücbir sebeplerin varlığı halinde ise proje süresi altı ayı geçmemek üzere uzatılabilir.</a:t>
            </a:r>
            <a:endParaRPr lang="tr-TR" sz="9600" b="1" u="sng" dirty="0" smtClean="0"/>
          </a:p>
        </p:txBody>
      </p:sp>
      <p:sp>
        <p:nvSpPr>
          <p:cNvPr id="22531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22532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818050" y="4467193"/>
            <a:ext cx="555625" cy="782637"/>
            <a:chOff x="5760" y="960"/>
            <a:chExt cx="1004" cy="1151"/>
          </a:xfrm>
        </p:grpSpPr>
        <p:pic>
          <p:nvPicPr>
            <p:cNvPr id="22534" name="Picture 2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7" y="1848"/>
              <a:ext cx="97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535" name="Group 14"/>
            <p:cNvGrpSpPr>
              <a:grpSpLocks/>
            </p:cNvGrpSpPr>
            <p:nvPr/>
          </p:nvGrpSpPr>
          <p:grpSpPr bwMode="auto">
            <a:xfrm>
              <a:off x="5760" y="960"/>
              <a:ext cx="1004" cy="867"/>
              <a:chOff x="1637" y="1258"/>
              <a:chExt cx="2452" cy="2119"/>
            </a:xfrm>
          </p:grpSpPr>
          <p:sp>
            <p:nvSpPr>
              <p:cNvPr id="22536" name="Freeform 15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2537" name="Freeform 16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60000"/>
                  </a:gs>
                  <a:gs pos="100000">
                    <a:srgbClr val="D6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2538" name="Freeform 17"/>
              <p:cNvSpPr>
                <a:spLocks noChangeAspect="1"/>
              </p:cNvSpPr>
              <p:nvPr/>
            </p:nvSpPr>
            <p:spPr bwMode="auto">
              <a:xfrm>
                <a:off x="1904" y="1545"/>
                <a:ext cx="1914" cy="1664"/>
              </a:xfrm>
              <a:custGeom>
                <a:avLst/>
                <a:gdLst>
                  <a:gd name="T0" fmla="*/ 2147483647 w 285"/>
                  <a:gd name="T1" fmla="*/ 2147483647 h 248"/>
                  <a:gd name="T2" fmla="*/ 2147483647 w 285"/>
                  <a:gd name="T3" fmla="*/ 2147483647 h 248"/>
                  <a:gd name="T4" fmla="*/ 2147483647 w 285"/>
                  <a:gd name="T5" fmla="*/ 2147483647 h 248"/>
                  <a:gd name="T6" fmla="*/ 2147483647 w 285"/>
                  <a:gd name="T7" fmla="*/ 2147483647 h 248"/>
                  <a:gd name="T8" fmla="*/ 2147483647 w 285"/>
                  <a:gd name="T9" fmla="*/ 2147483647 h 248"/>
                  <a:gd name="T10" fmla="*/ 2147483647 w 285"/>
                  <a:gd name="T11" fmla="*/ 2147483647 h 248"/>
                  <a:gd name="T12" fmla="*/ 2147483647 w 285"/>
                  <a:gd name="T13" fmla="*/ 2147483647 h 2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5"/>
                  <a:gd name="T22" fmla="*/ 0 h 248"/>
                  <a:gd name="T23" fmla="*/ 285 w 285"/>
                  <a:gd name="T24" fmla="*/ 248 h 24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" name="Freeform 18"/>
              <p:cNvSpPr>
                <a:spLocks noChangeAspect="1"/>
              </p:cNvSpPr>
              <p:nvPr/>
            </p:nvSpPr>
            <p:spPr bwMode="auto">
              <a:xfrm>
                <a:off x="1903" y="1549"/>
                <a:ext cx="1913" cy="1660"/>
              </a:xfrm>
              <a:custGeom>
                <a:avLst/>
                <a:gdLst/>
                <a:ahLst/>
                <a:cxnLst>
                  <a:cxn ang="0">
                    <a:pos x="8" y="248"/>
                  </a:cxn>
                  <a:cxn ang="0">
                    <a:pos x="3" y="238"/>
                  </a:cxn>
                  <a:cxn ang="0">
                    <a:pos x="137" y="5"/>
                  </a:cxn>
                  <a:cxn ang="0">
                    <a:pos x="148" y="5"/>
                  </a:cxn>
                  <a:cxn ang="0">
                    <a:pos x="282" y="238"/>
                  </a:cxn>
                  <a:cxn ang="0">
                    <a:pos x="277" y="248"/>
                  </a:cxn>
                  <a:cxn ang="0">
                    <a:pos x="8" y="248"/>
                  </a:cxn>
                </a:cxnLst>
                <a:rect l="0" t="0" r="r" b="b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gamma/>
                      <a:shade val="76863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76863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2540" name="Freeform 19"/>
              <p:cNvSpPr>
                <a:spLocks/>
              </p:cNvSpPr>
              <p:nvPr/>
            </p:nvSpPr>
            <p:spPr bwMode="auto">
              <a:xfrm>
                <a:off x="2737" y="1863"/>
                <a:ext cx="250" cy="839"/>
              </a:xfrm>
              <a:custGeom>
                <a:avLst/>
                <a:gdLst>
                  <a:gd name="T0" fmla="*/ 0 w 720"/>
                  <a:gd name="T1" fmla="*/ 0 h 2437"/>
                  <a:gd name="T2" fmla="*/ 0 w 720"/>
                  <a:gd name="T3" fmla="*/ 0 h 2437"/>
                  <a:gd name="T4" fmla="*/ 0 w 720"/>
                  <a:gd name="T5" fmla="*/ 0 h 2437"/>
                  <a:gd name="T6" fmla="*/ 0 w 720"/>
                  <a:gd name="T7" fmla="*/ 0 h 2437"/>
                  <a:gd name="T8" fmla="*/ 0 w 720"/>
                  <a:gd name="T9" fmla="*/ 0 h 2437"/>
                  <a:gd name="T10" fmla="*/ 0 w 720"/>
                  <a:gd name="T11" fmla="*/ 0 h 2437"/>
                  <a:gd name="T12" fmla="*/ 0 w 720"/>
                  <a:gd name="T13" fmla="*/ 0 h 2437"/>
                  <a:gd name="T14" fmla="*/ 0 w 720"/>
                  <a:gd name="T15" fmla="*/ 0 h 2437"/>
                  <a:gd name="T16" fmla="*/ 0 w 720"/>
                  <a:gd name="T17" fmla="*/ 0 h 2437"/>
                  <a:gd name="T18" fmla="*/ 0 w 720"/>
                  <a:gd name="T19" fmla="*/ 0 h 243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0"/>
                  <a:gd name="T31" fmla="*/ 0 h 2437"/>
                  <a:gd name="T32" fmla="*/ 720 w 720"/>
                  <a:gd name="T33" fmla="*/ 2437 h 243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0" h="2437">
                    <a:moveTo>
                      <a:pt x="339" y="0"/>
                    </a:moveTo>
                    <a:cubicBezTo>
                      <a:pt x="445" y="0"/>
                      <a:pt x="551" y="42"/>
                      <a:pt x="614" y="106"/>
                    </a:cubicBezTo>
                    <a:cubicBezTo>
                      <a:pt x="678" y="191"/>
                      <a:pt x="720" y="297"/>
                      <a:pt x="720" y="424"/>
                    </a:cubicBezTo>
                    <a:cubicBezTo>
                      <a:pt x="710" y="795"/>
                      <a:pt x="607" y="1996"/>
                      <a:pt x="551" y="2331"/>
                    </a:cubicBezTo>
                    <a:cubicBezTo>
                      <a:pt x="508" y="2416"/>
                      <a:pt x="445" y="2437"/>
                      <a:pt x="381" y="2437"/>
                    </a:cubicBezTo>
                    <a:cubicBezTo>
                      <a:pt x="339" y="2437"/>
                      <a:pt x="339" y="2437"/>
                      <a:pt x="339" y="2437"/>
                    </a:cubicBezTo>
                    <a:cubicBezTo>
                      <a:pt x="254" y="2437"/>
                      <a:pt x="212" y="2418"/>
                      <a:pt x="169" y="2331"/>
                    </a:cubicBezTo>
                    <a:cubicBezTo>
                      <a:pt x="113" y="1996"/>
                      <a:pt x="10" y="795"/>
                      <a:pt x="0" y="424"/>
                    </a:cubicBezTo>
                    <a:cubicBezTo>
                      <a:pt x="0" y="297"/>
                      <a:pt x="42" y="191"/>
                      <a:pt x="106" y="106"/>
                    </a:cubicBezTo>
                    <a:cubicBezTo>
                      <a:pt x="169" y="42"/>
                      <a:pt x="254" y="0"/>
                      <a:pt x="360" y="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pic>
            <p:nvPicPr>
              <p:cNvPr id="22541" name="Picture 2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8" y="1292"/>
                <a:ext cx="1388" cy="1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1176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42" name="Oval 21"/>
              <p:cNvSpPr>
                <a:spLocks noChangeArrowheads="1"/>
              </p:cNvSpPr>
              <p:nvPr/>
            </p:nvSpPr>
            <p:spPr bwMode="auto">
              <a:xfrm>
                <a:off x="2761" y="2834"/>
                <a:ext cx="204" cy="204"/>
              </a:xfrm>
              <a:prstGeom prst="ellipse">
                <a:avLst/>
              </a:prstGeom>
              <a:solidFill>
                <a:schemeClr val="tx1"/>
              </a:solidFill>
              <a:ln w="11176">
                <a:solidFill>
                  <a:srgbClr val="16131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tr-TR" sz="1800">
                  <a:latin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320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6013" y="1125538"/>
            <a:ext cx="8027987" cy="4813300"/>
          </a:xfrm>
        </p:spPr>
        <p:txBody>
          <a:bodyPr/>
          <a:lstStyle/>
          <a:p>
            <a:pPr marL="457200" indent="-457200">
              <a:spcBef>
                <a:spcPct val="50000"/>
              </a:spcBef>
              <a:buFont typeface="Arial" charset="0"/>
              <a:buNone/>
              <a:defRPr/>
            </a:pPr>
            <a:r>
              <a:rPr lang="tr-TR" sz="2400" dirty="0" smtClean="0">
                <a:cs typeface="Times New Roman" pitchFamily="18" charset="0"/>
              </a:rPr>
              <a:t>       </a:t>
            </a:r>
            <a:r>
              <a:rPr lang="tr-TR" sz="2400" b="1" dirty="0" smtClean="0">
                <a:cs typeface="Times New Roman" pitchFamily="18" charset="0"/>
              </a:rPr>
              <a:t>Ajansın </a:t>
            </a:r>
            <a:r>
              <a:rPr lang="tr-TR" sz="2400" b="1" dirty="0">
                <a:cs typeface="Times New Roman" pitchFamily="18" charset="0"/>
              </a:rPr>
              <a:t>verdiği destekler kapsamında, mücbir sebep </a:t>
            </a:r>
            <a:r>
              <a:rPr lang="tr-TR" sz="2400" b="1" dirty="0" smtClean="0">
                <a:cs typeface="Times New Roman" pitchFamily="18" charset="0"/>
              </a:rPr>
              <a:t>olarak kabul </a:t>
            </a:r>
            <a:r>
              <a:rPr lang="tr-TR" sz="2400" b="1" dirty="0">
                <a:cs typeface="Times New Roman" pitchFamily="18" charset="0"/>
              </a:rPr>
              <a:t>edilebilecek </a:t>
            </a:r>
            <a:r>
              <a:rPr lang="tr-TR" sz="2400" b="1" dirty="0" smtClean="0">
                <a:cs typeface="Times New Roman" pitchFamily="18" charset="0"/>
              </a:rPr>
              <a:t>haller;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tr-TR" sz="2400" dirty="0" smtClean="0">
                <a:solidFill>
                  <a:srgbClr val="000000"/>
                </a:solidFill>
                <a:cs typeface="Times New Roman" pitchFamily="18" charset="0"/>
              </a:rPr>
              <a:t>Deprem, sel, yangın, çığ, toprak kayması, yıldırım düşmesi gibi genel nitelikli doğal afetler,</a:t>
            </a:r>
            <a:endParaRPr lang="tr-TR" sz="2400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tr-TR" sz="2400" dirty="0" smtClean="0">
                <a:solidFill>
                  <a:srgbClr val="000000"/>
                </a:solidFill>
                <a:cs typeface="Times New Roman" pitchFamily="18" charset="0"/>
              </a:rPr>
              <a:t>Proje yararlanıcısının en az üç ay süreli hastalıkları, yaralanma sonucu iş göremez hale gelmeleri,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tr-TR" sz="2400" dirty="0" smtClean="0">
                <a:solidFill>
                  <a:srgbClr val="000000"/>
                </a:solidFill>
                <a:cs typeface="Times New Roman" pitchFamily="18" charset="0"/>
              </a:rPr>
              <a:t>Genel kanuni grev,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tr-TR" sz="2400" dirty="0" smtClean="0">
                <a:solidFill>
                  <a:srgbClr val="000000"/>
                </a:solidFill>
                <a:cs typeface="Times New Roman" pitchFamily="18" charset="0"/>
              </a:rPr>
              <a:t>Genel salgın hastalık,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tr-TR" sz="2400" dirty="0" smtClean="0">
                <a:solidFill>
                  <a:srgbClr val="000000"/>
                </a:solidFill>
                <a:cs typeface="Times New Roman" pitchFamily="18" charset="0"/>
              </a:rPr>
              <a:t>Kısmi veya genel seferberlik ilanı.</a:t>
            </a:r>
          </a:p>
          <a:p>
            <a:pPr>
              <a:buFont typeface="Arial" charset="0"/>
              <a:buNone/>
              <a:defRPr/>
            </a:pPr>
            <a:endParaRPr lang="tr-TR" sz="2800" dirty="0" smtClean="0">
              <a:cs typeface="Times New Roman" pitchFamily="18" charset="0"/>
            </a:endParaRPr>
          </a:p>
          <a:p>
            <a:pPr>
              <a:defRPr/>
            </a:pPr>
            <a:endParaRPr lang="tr-TR" dirty="0"/>
          </a:p>
        </p:txBody>
      </p:sp>
      <p:sp>
        <p:nvSpPr>
          <p:cNvPr id="23555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23556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5119" y="2761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Sözleşme Özel Koşullarında Dikkat Edilmesi Gereken Hususlar 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dirty="0" smtClean="0"/>
              <a:t>İstihdam hedefinin tutmaması durumunda desteğin %5’i</a:t>
            </a:r>
          </a:p>
          <a:p>
            <a:r>
              <a:rPr lang="tr-TR" sz="2400" dirty="0" smtClean="0"/>
              <a:t>Ara/Nihai Raporlar ve Proje Sonrası Değerlendirme Raporlarının süresi içerisinde teslim edilmemesi durumunda desteğin %5’i</a:t>
            </a:r>
          </a:p>
          <a:p>
            <a:r>
              <a:rPr lang="tr-TR" sz="2400" dirty="0" smtClean="0"/>
              <a:t>Proje bitiminden itibaren 3 yıl boyunca görünürlük yükümlülüğünün yerine getirilmemesi durumunda desteğin %5’i</a:t>
            </a:r>
          </a:p>
          <a:p>
            <a:r>
              <a:rPr lang="tr-TR" sz="2400" dirty="0" smtClean="0"/>
              <a:t>Projenin yürütülebilmesi için elzem olmayan bir faaliyetin veya  performans göstergesinin gerçekleştirilmemesi durumunda desteğin %3’ü</a:t>
            </a:r>
          </a:p>
          <a:p>
            <a:r>
              <a:rPr lang="tr-TR" sz="2400" dirty="0" smtClean="0"/>
              <a:t>Projenin başvuru sahibinin haksız fiili durumları veya Ajans tarafından tek taraflı feshi durumunda desteğin %10’una kadar cezaî müeyyide uygulanacaktır.</a:t>
            </a:r>
          </a:p>
          <a:p>
            <a:endParaRPr lang="tr-TR" dirty="0"/>
          </a:p>
        </p:txBody>
      </p:sp>
      <p:pic>
        <p:nvPicPr>
          <p:cNvPr id="4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952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>
          <a:xfrm>
            <a:off x="914400" y="22764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altLang="tr-TR" sz="3600" b="1" smtClean="0"/>
              <a:t>İzleme Uzmanlarının Sorumlu Olduğu Projeler</a:t>
            </a:r>
          </a:p>
        </p:txBody>
      </p:sp>
      <p:pic>
        <p:nvPicPr>
          <p:cNvPr id="24579" name="Resim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38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>
          <a:xfrm>
            <a:off x="1074738" y="557213"/>
            <a:ext cx="7643812" cy="10795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Fethi TATLI 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(0 507 770 54 27)</a:t>
            </a:r>
          </a:p>
        </p:txBody>
      </p:sp>
      <p:pic>
        <p:nvPicPr>
          <p:cNvPr id="25603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9907"/>
              </p:ext>
            </p:extLst>
          </p:nvPr>
        </p:nvGraphicFramePr>
        <p:xfrm>
          <a:off x="488951" y="2576946"/>
          <a:ext cx="8229599" cy="2371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8602"/>
                <a:gridCol w="3656116"/>
                <a:gridCol w="3114881"/>
              </a:tblGrid>
              <a:tr h="7260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5446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TR81/15/KOBİ-M/0010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Pano ve Türevleri İmalatında Yeni Teknoloji Kullanımı Yoluyla Verimliliğin Arttırılması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PIM-EL ELEKTRIK PANOVE MAK.SAN.VE TIC.LTD.STI.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007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TR81/15/KOBİ-M/0003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CNC MAKİNE PARKURUNUN DESTEKLENEREK, ÜRETİM MİKTARININ ARTIRILMASI, HADDEHANE MAKİNE VE EKİPMANLARININ ÜRETİMİNE BAŞLANMASI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BTE MAKİNA METAL İNŞAAT NAKLİYAT SANAYİ VE TİCARET LİMİTED ŞİRKETİ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4286992" y="1824097"/>
            <a:ext cx="10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M</a:t>
            </a:r>
            <a:endParaRPr lang="tr-TR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54" y="188913"/>
            <a:ext cx="1370672" cy="184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9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1 Başlık"/>
          <p:cNvSpPr txBox="1">
            <a:spLocks/>
          </p:cNvSpPr>
          <p:nvPr/>
        </p:nvSpPr>
        <p:spPr bwMode="auto">
          <a:xfrm>
            <a:off x="1074738" y="765175"/>
            <a:ext cx="76438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Fethi TATLI </a:t>
            </a:r>
            <a:br>
              <a:rPr lang="tr-TR" altLang="tr-T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(0 507 770 54 </a:t>
            </a: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27)</a:t>
            </a:r>
            <a:endParaRPr lang="tr-TR" altLang="tr-TR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832560"/>
              </p:ext>
            </p:extLst>
          </p:nvPr>
        </p:nvGraphicFramePr>
        <p:xfrm>
          <a:off x="488950" y="2266847"/>
          <a:ext cx="8229600" cy="4022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691"/>
                <a:gridCol w="3721967"/>
                <a:gridCol w="3363942"/>
              </a:tblGrid>
              <a:tr h="335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TR81/15/KOBİ-D/0037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YÜKSELEN MAKİNE TEKNOLOJİSİYLE ÜRETİM KAPASİTESİ, ÜRÜN ÇEŞİTLİLİĞİ VE KALİTESİNİ ARTTIRARAK REKABET GÜCÜNÜ GELİŞTİRME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Ilgın Yapı Malzemeleri İnşaat Nakliyat Ticaret Ve Sanayi Limited Şirketi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TR81/15/KOBİ-D/0008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ÜRETİM VERİMLİLİĞİNİN ARTIRILMASI İLE KATMA DEĞERİ YÜKSEK MOBİLYA İMALATI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Şenay Mobilya Sanayi ve Ticaret Ltd Şti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TR81/15/KOBİ-D/0022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Gül Orman </a:t>
                      </a:r>
                      <a:r>
                        <a:rPr lang="tr-TR" sz="1400" u="none" strike="noStrike" dirty="0" err="1">
                          <a:effectLst/>
                        </a:rPr>
                        <a:t>Ürünleri,Mobilya</a:t>
                      </a:r>
                      <a:r>
                        <a:rPr lang="tr-TR" sz="1400" u="none" strike="noStrike" dirty="0">
                          <a:effectLst/>
                        </a:rPr>
                        <a:t> Sektöründeki Üretim Ve Hizmet Kalitesini Markalaştırıyor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SELAHATTİN GÜL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TR81/15/KOBİ-D/0051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AMASRA NORTHDOOR OTEL ile KONGRE TURİZMİNE HAZIRLANIYOR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Pelenkoğlu Demir Çelik İnş. Tur. Nak. San. Tic. Ltd. Şti.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TR81/15/KOBİ-D/0080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Asansör Aksamı Üretiminde Kapasite ve Kalite Artırımı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ALİ YALÇINKAYA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TR81/15/KOBİ-D/0034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Çevresel sürdürülebilirlik ve enerji verimliliği için bölgemizin ilk metal hurda pres hattının kurulumu 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Ünallar Çelik Boru Profil </a:t>
                      </a:r>
                      <a:r>
                        <a:rPr lang="tr-TR" sz="1400" u="none" strike="noStrike" dirty="0" err="1">
                          <a:effectLst/>
                        </a:rPr>
                        <a:t>İnş.Loj.Mut.Haddecilik</a:t>
                      </a:r>
                      <a:r>
                        <a:rPr lang="tr-TR" sz="1400" u="none" strike="noStrike" dirty="0">
                          <a:effectLst/>
                        </a:rPr>
                        <a:t> </a:t>
                      </a:r>
                      <a:r>
                        <a:rPr lang="tr-TR" sz="1400" u="none" strike="noStrike" dirty="0" err="1">
                          <a:effectLst/>
                        </a:rPr>
                        <a:t>İth.İhr.Ltd.Şti</a:t>
                      </a:r>
                      <a:r>
                        <a:rPr lang="tr-TR" sz="1400" u="none" strike="noStrike" dirty="0">
                          <a:effectLst/>
                        </a:rPr>
                        <a:t>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TR81/15/KOBİ-D/0060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Modern ve Yeni Tasarımlarımızla Ahşap Kapı Üretiminde Markalaşıyoruz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CEMBAY İNŞAAT GEMİ İNŞA TURİZM METAL TAŞIMACILIK SAN. VE TİC. LTD.ŞTİ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TR81/15/KOBİ-D/0049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DURGUT MOBİLYA YENİ ÜRETİM HATTI İLE KALİTE MONİLYALAR ÜRETİYOR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DURGUT MOBİLYA/HATİCE DURGUT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4013860" y="1897515"/>
            <a:ext cx="947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D</a:t>
            </a:r>
            <a:endParaRPr lang="tr-TR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54" y="188913"/>
            <a:ext cx="1370672" cy="184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0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 bwMode="auto">
          <a:xfrm>
            <a:off x="1074738" y="765175"/>
            <a:ext cx="76438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Fethi TATLI </a:t>
            </a:r>
            <a:br>
              <a:rPr lang="tr-TR" altLang="tr-T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(0 507 770 54 </a:t>
            </a: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27)</a:t>
            </a:r>
            <a:endParaRPr lang="tr-TR" altLang="tr-TR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538847" y="1873765"/>
            <a:ext cx="237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– D  (YEDEK LİSTE)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311169"/>
              </p:ext>
            </p:extLst>
          </p:nvPr>
        </p:nvGraphicFramePr>
        <p:xfrm>
          <a:off x="488951" y="2835275"/>
          <a:ext cx="8229599" cy="1994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1813"/>
                <a:gridCol w="3872905"/>
                <a:gridCol w="3114881"/>
              </a:tblGrid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Referans No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>
                          <a:effectLst/>
                        </a:rPr>
                        <a:t>Proje Adı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>
                          <a:effectLst/>
                        </a:rPr>
                        <a:t>Başvuru Sahibi Adı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TR81/15/KOBİ-D/0059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ÖKSÜZ MERMER İLE TR81 BÖLGESİNDE İLK KEZ 0 ATIKLI DOĞAL TAŞ İŞLEMESİNE BAŞLANIYOR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ÖKSÜZ MERMER İNŞAAT TURİZM SANAYİ VE TİCARET LİMİTED ŞİRKETİ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TR81/15/KOBİ-D/0047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Makine Ekipman Modernizasyonu ile Üretim Kapasitesinin Artırılması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ARTKIY MOBİLYA ORMAN ÜRÜNLERİ VE NAKLİYE İŞLERİ SANAYİ VE TİCARET A.Ş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39595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TR81/15/KOBİ-D/0013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EKMEK ÜRETİM SÜREÇLERİNİN FİZİKSEL VE TEKNOLOJİK MODERNİZASYONU İLE TR 81 BÖLGESİNDE KARA FIRIN LEZZETİNDE EKMEK ÜRETİMİ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AY EKMEK SANAYİ TİCARET A.Ş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54" y="188913"/>
            <a:ext cx="1370672" cy="184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329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>
          <a:xfrm>
            <a:off x="1042988" y="188913"/>
            <a:ext cx="7643812" cy="1079500"/>
          </a:xfrm>
        </p:spPr>
        <p:txBody>
          <a:bodyPr/>
          <a:lstStyle/>
          <a:p>
            <a:r>
              <a:rPr lang="tr-TR" altLang="tr-TR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Ahmet Kubilay ÇAĞLI</a:t>
            </a:r>
            <a:br>
              <a:rPr lang="tr-TR" altLang="tr-TR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(0530 244 15 42)</a:t>
            </a:r>
          </a:p>
        </p:txBody>
      </p:sp>
      <p:pic>
        <p:nvPicPr>
          <p:cNvPr id="27651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08710"/>
              </p:ext>
            </p:extLst>
          </p:nvPr>
        </p:nvGraphicFramePr>
        <p:xfrm>
          <a:off x="882718" y="2579386"/>
          <a:ext cx="7581337" cy="1976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993"/>
                <a:gridCol w="3567828"/>
                <a:gridCol w="2869516"/>
              </a:tblGrid>
              <a:tr h="4434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/>
                </a:tc>
              </a:tr>
              <a:tr h="6722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TR81/15/KOBİ-M/0009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MAKİNE PARKURUMUZUN MODERNİZASYONU İLE ÜRETİMDE DIŞA BAĞLILIĞIMIZIN BERTARAF EDİLMESİ VE ÜRETİM VERİMLİLİĞİMİZİN ARTIRILMASI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TİMKO MAKİNE İML. PAZ. SAN. TİC. LTD. ŞTİ.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722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TR81/15/KOBİ-M/0013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ARTIK ÜRETİMLERİMİZ DAHA KATMA DEĞERLİ...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Nur-iş Metal Sanayi ve Ticaret Limited Şirketi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152" marR="7152" marT="7152" marB="0" anchor="ctr"/>
                </a:tc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4286992" y="1562204"/>
            <a:ext cx="10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M</a:t>
            </a:r>
            <a:endParaRPr lang="tr-TR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88913"/>
            <a:ext cx="1246105" cy="174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2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>
          <a:xfrm>
            <a:off x="1042988" y="188913"/>
            <a:ext cx="7643812" cy="10795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Ahmet Kubilay ÇAĞLI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(0530 244 15 42)</a:t>
            </a:r>
            <a:endParaRPr lang="tr-TR" alt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48467"/>
              </p:ext>
            </p:extLst>
          </p:nvPr>
        </p:nvGraphicFramePr>
        <p:xfrm>
          <a:off x="457200" y="2087047"/>
          <a:ext cx="8229600" cy="4228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691"/>
                <a:gridCol w="3721967"/>
                <a:gridCol w="3363942"/>
              </a:tblGrid>
              <a:tr h="335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Referans No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Proje Adı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Başvuru Sahibi Adı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TR81/15/KOBİ-D/0067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Mevcut Üretim Tesisin Modernizasyonu ve "R" Sınıfı Tekrar Kullanılabilir Maske Üretim Hattının Kurulması Projesi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M.F.A İŞ GÜVENLİĞİ MEDİKAL TEKSTİL İMALAT TİC.SAN.LTD.ŞTİ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TR81/15/KOBİ-D/0076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Asansör Denge Ağırlığında Ürün Çeşitlendirme Projesi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Tekin Günce-Tekgün Metal Asansör 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TR81/15/KOBİ-D/0073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İLERİ TEKNOLOJİ İLE DAHA VERİMLİ, DAHA YÜKSEK KAPASİTELİ ÜRETİM PROJESİ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SEDA GIDA İŞ MAK.MÜH.İNŞ PETR.ÜR.DOĞALGAZ SAN. VE TİC.LTD.ŞTİ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TR81/15/KOBİ-D/0057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Ar-Ge Biriminin Kurulmasıyla Ürün Çeşitliliği Sağlama ve Endüstriyel Tasarım Tescilli Yeni Ürünler Geliştirme Projesi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 MALKOÇOĞLU MOBİLYA YAKUP MALKOÇ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TR81/15/KOBİ-D/0079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Yenice Orman Ürünleri </a:t>
                      </a:r>
                      <a:r>
                        <a:rPr lang="tr-TR" sz="1400" u="none" strike="noStrike" dirty="0" err="1">
                          <a:effectLst/>
                        </a:rPr>
                        <a:t>nde</a:t>
                      </a:r>
                      <a:r>
                        <a:rPr lang="tr-TR" sz="1400" u="none" strike="noStrike" dirty="0">
                          <a:effectLst/>
                        </a:rPr>
                        <a:t> Üretim Kapasitesinin Geliştirilmesi Projesi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YENORSAN YENİCE ORMAN ÜRÜNLERİ AĞAÇ SANAYİ VE TİCARET A.Ş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TR81/15/KOBİ-D/0017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Turizm İşletmelerinde Enerji Tasarrufunda Öncülük Edilmesi, Hizmet Kalitesi ve Koşullarının İyileştirilmesi Projesi 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ALTAN DURASI - OTEL PERLA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2537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TR81/15/KOBİ-D/0085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YENİ BİR ÜRETİM PARKURU KURULARAK ÜRÜN ÇEŞİTLİLİĞİNİN ARTMASI VE ÇEVREYE DUYARLI BİR ÜRETİM YAPILMASI.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Sayılı İnşaat Nakliyat </a:t>
                      </a:r>
                      <a:r>
                        <a:rPr lang="tr-TR" sz="1400" u="none" strike="noStrike" dirty="0" err="1">
                          <a:effectLst/>
                        </a:rPr>
                        <a:t>Harfiyat</a:t>
                      </a:r>
                      <a:r>
                        <a:rPr lang="tr-TR" sz="1400" u="none" strike="noStrike" dirty="0">
                          <a:effectLst/>
                        </a:rPr>
                        <a:t> Ticaret Sanayi ve Limited Şirketi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4203865" y="1382876"/>
            <a:ext cx="947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D</a:t>
            </a:r>
            <a:endParaRPr lang="tr-T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88913"/>
            <a:ext cx="1246105" cy="174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86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042988" y="188913"/>
            <a:ext cx="7643812" cy="10795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Ahmet Kubilay ÇAĞLI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(0530 244 15 42)</a:t>
            </a:r>
            <a:endParaRPr lang="tr-TR" alt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633850" y="1489755"/>
            <a:ext cx="221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– D (Yedek Liste)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71130"/>
              </p:ext>
            </p:extLst>
          </p:nvPr>
        </p:nvGraphicFramePr>
        <p:xfrm>
          <a:off x="534031" y="2512115"/>
          <a:ext cx="8229599" cy="1132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1813"/>
                <a:gridCol w="3872905"/>
                <a:gridCol w="3114881"/>
              </a:tblGrid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1552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TR81/15/KOBİ-D/0002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Başoğlu Orman kapasite artırımı ve makine modernizasyon projesi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Başoğlu  Orman Ürünleri sanayi Ticaret A.Ş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TR81/15/KOBİ-D/0041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SAFRANBOLU BRİKET ODUN VE MANGAL KÖMÜRÜ KAPASİTESİNİ ARTIRIYOR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ALKOR İTHALAT İHRACAT TİCARET LİMİTED ŞİRKETİ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</a:tbl>
          </a:graphicData>
        </a:graphic>
      </p:graphicFrame>
      <p:pic>
        <p:nvPicPr>
          <p:cNvPr id="7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88913"/>
            <a:ext cx="1246105" cy="174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887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2988" y="1268413"/>
            <a:ext cx="7777162" cy="4608512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100" b="1" dirty="0" smtClean="0"/>
              <a:t>Proje sürecinde,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100" b="1" dirty="0"/>
              <a:t> </a:t>
            </a:r>
            <a:r>
              <a:rPr lang="tr-TR" sz="2100" b="1" dirty="0" smtClean="0"/>
              <a:t>    </a:t>
            </a:r>
            <a:r>
              <a:rPr lang="tr-TR" sz="2100" dirty="0"/>
              <a:t>S</a:t>
            </a:r>
            <a:r>
              <a:rPr lang="tr-TR" sz="2100" dirty="0" smtClean="0"/>
              <a:t>özleşmede </a:t>
            </a:r>
            <a:r>
              <a:rPr lang="tr-TR" sz="2100" b="1" u="sng" dirty="0" smtClean="0"/>
              <a:t>belirtilen süre</a:t>
            </a:r>
            <a:r>
              <a:rPr lang="tr-TR" sz="2100" b="1" dirty="0" smtClean="0"/>
              <a:t> </a:t>
            </a:r>
            <a:r>
              <a:rPr lang="tr-TR" sz="2100" dirty="0" smtClean="0"/>
              <a:t>ve </a:t>
            </a:r>
            <a:r>
              <a:rPr lang="tr-TR" sz="2100" b="1" u="sng" dirty="0" smtClean="0"/>
              <a:t>bütçe içerisinde</a:t>
            </a:r>
            <a:r>
              <a:rPr lang="tr-TR" sz="2100" b="1" dirty="0" smtClean="0"/>
              <a:t> </a:t>
            </a:r>
            <a:r>
              <a:rPr lang="tr-TR" sz="2100" dirty="0" smtClean="0"/>
              <a:t>taahhüt edilen faaliyetlerin yerine getirilmesi beklenilmektedir.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100" b="1" dirty="0" smtClean="0"/>
              <a:t>Bu nedenle,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Doğru bir finansal planlama ve ödeme takvimi oluşturulması,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Proje faaliyetlerinin başarılı olarak yönetimi,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Proje kapsamında yapılan mal ve hizmet alımları ile yapım işlerinin tabii olan mevzuata (Ajans Satınalma Rehberi, Yeni Destek Yönetim Kılavuzu vb.) uygun olarak  gerçekleştirilmesi,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İzleme uzmanı ile iletişim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100" dirty="0" smtClean="0"/>
              <a:t>	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dirty="0" smtClean="0"/>
              <a:t>          Çok Önemlidir</a:t>
            </a:r>
            <a:r>
              <a:rPr lang="tr-TR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</p:txBody>
      </p:sp>
      <p:sp>
        <p:nvSpPr>
          <p:cNvPr id="4099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4100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09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3218213" y="2840666"/>
            <a:ext cx="29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Yöresel Değerler (Yedek Liste)</a:t>
            </a:r>
            <a:endParaRPr lang="tr-TR" dirty="0"/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106577"/>
              </p:ext>
            </p:extLst>
          </p:nvPr>
        </p:nvGraphicFramePr>
        <p:xfrm>
          <a:off x="574072" y="3544245"/>
          <a:ext cx="8229599" cy="1599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4344"/>
                <a:gridCol w="3450374"/>
                <a:gridCol w="3114881"/>
              </a:tblGrid>
              <a:tr h="2963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3562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TR81/15/YÖRESEL/0021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Beycuma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 Tekrar </a:t>
                      </a:r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Yünleniyor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Zonguldak İli Damızlık Koyun Keçi Yetiştiricileri Birliği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2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TR81/15/YÖRESEL/0031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Alaplı da Arıcılığın Teşviki Projesi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Alaplı Ziraat Odası Başkanlığı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62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TR81/15/YÖRESEL/0072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Geleneksel Simgeler Modern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 Tasarımlarda Hayat Buluyor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Zonguldak Ticaret ve Sanayi Odası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1 Başlık"/>
          <p:cNvSpPr>
            <a:spLocks noGrp="1"/>
          </p:cNvSpPr>
          <p:nvPr>
            <p:ph type="title"/>
          </p:nvPr>
        </p:nvSpPr>
        <p:spPr>
          <a:xfrm>
            <a:off x="1042988" y="188913"/>
            <a:ext cx="7643812" cy="10795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Ahmet Kubilay ÇAĞLI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(0530 244 15 42)</a:t>
            </a:r>
            <a:endParaRPr lang="tr-TR" alt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88913"/>
            <a:ext cx="1246105" cy="174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629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Şahin BAŞ 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(0533 087 81 08)</a:t>
            </a:r>
          </a:p>
        </p:txBody>
      </p:sp>
      <p:pic>
        <p:nvPicPr>
          <p:cNvPr id="29699" name="Resi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4286992" y="1621581"/>
            <a:ext cx="10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M</a:t>
            </a:r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91091"/>
              </p:ext>
            </p:extLst>
          </p:nvPr>
        </p:nvGraphicFramePr>
        <p:xfrm>
          <a:off x="457201" y="2491130"/>
          <a:ext cx="8229599" cy="26707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1813"/>
                <a:gridCol w="3872905"/>
                <a:gridCol w="3114881"/>
              </a:tblGrid>
              <a:tr h="4813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72979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TR81/15/KOBİ-M/0002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BÖLGENİN TEK ELEKTRİK MAKİNELERİ ÜRETİCİSİ ARTIK DAHA REKABETÇİ...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TEORİ ELEKTRİK SANAYİ VE TİCARET LİMİTED ŞİRKETİ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979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TR81/15/KOBİ-M/0012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ER-TEKSAN MODERNİZASYON VE KALKINMA PLANI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ER-TEKSAN MAKİNA METAL VE PLASTİK SAN. VE TİC. LTD. ŞTİ.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72979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TR81/15/KOBİ-M/0006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KUSURSUZ KESİM, MÜKEMMEL HIZ VE YÜKSEK PERFORMANS İLE ŞEN YARINLAR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ŞEN ZİRAİ ALETLERİ İMALATI OTO YEDEK PARÇA DEMİR-LAÇ-NAK ZİRAİ İLAÇLAR SAN VE TİC. LTD. ŞTİ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58" y="188913"/>
            <a:ext cx="1397638" cy="168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9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Şahin BAŞ 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(0533 087 81 08)</a:t>
            </a:r>
          </a:p>
        </p:txBody>
      </p:sp>
      <p:pic>
        <p:nvPicPr>
          <p:cNvPr id="30723" name="Resi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4286992" y="1549132"/>
            <a:ext cx="947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D</a:t>
            </a:r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859404"/>
              </p:ext>
            </p:extLst>
          </p:nvPr>
        </p:nvGraphicFramePr>
        <p:xfrm>
          <a:off x="540327" y="2360887"/>
          <a:ext cx="8229600" cy="2506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691"/>
                <a:gridCol w="3721967"/>
                <a:gridCol w="3363942"/>
              </a:tblGrid>
              <a:tr h="335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TR81/15/KOBİ-D/0083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Asansör Kılavuz Rayı Talaşlı Yüzey İşleme Modernizasyon Projesi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ÇELİKOĞLU DEMİR ÇELİK SANAYİ VE TİCARET LİMİTED ŞİRKETİ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TR81/15/KOBİ-D/0072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err="1">
                          <a:effectLst/>
                        </a:rPr>
                        <a:t>asas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ŞAHİN DEMİR SANAYİ VE TİCARET LİMİTED ŞİRKETİ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TR81/15/KOBİ-D/0014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GÜMÜŞKONAK OTEL BAKKA DESTEĞİ İLE BÜYÜYOR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SEDAT KARAOĞLU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TR81/15/KOBİ-D/0081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Yeni Ürün ile Rekabet Gücünün Artırılması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err="1">
                          <a:effectLst/>
                        </a:rPr>
                        <a:t>Aygünsan</a:t>
                      </a:r>
                      <a:r>
                        <a:rPr lang="tr-TR" sz="1400" u="none" strike="noStrike" dirty="0">
                          <a:effectLst/>
                        </a:rPr>
                        <a:t> Demir Çelik Tic. Ltd. Şti.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TR81/15/KOBİ-D/0056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ARGE'Sİ TAMAMLANMIŞ, TÜRKİYE'DE İLK KORNET KEK ÜRETİMİ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AYBİENNA GIDA PAZ.ÜRETİM DIŞ TİCARET LTD.ŞTİ.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58" y="188913"/>
            <a:ext cx="1397638" cy="168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800105" y="1458603"/>
            <a:ext cx="221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– D (Yedek Liste)</a:t>
            </a:r>
            <a:endParaRPr lang="tr-TR" dirty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Şahin BAŞ 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(0533 087 81 08)</a:t>
            </a:r>
          </a:p>
        </p:txBody>
      </p:sp>
      <p:pic>
        <p:nvPicPr>
          <p:cNvPr id="6" name="Resim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90497"/>
              </p:ext>
            </p:extLst>
          </p:nvPr>
        </p:nvGraphicFramePr>
        <p:xfrm>
          <a:off x="457201" y="2648693"/>
          <a:ext cx="8229599" cy="2247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1813"/>
                <a:gridCol w="3872905"/>
                <a:gridCol w="3114881"/>
              </a:tblGrid>
              <a:tr h="2963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1552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TR81/15/KOBİ-D/0058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Ürün Çeşitliliğini ve Üretim Kapasitesini Artırıcı Üretim Proses Modernizasyonu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EKİNCİK GIDA SANAYİ VE TİCARET LİMİTED ŞİRKETİ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52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TR81/15/KOBİ-D/0052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Ürün Portföyünü Artırma ve Kapasiteyi Geliştirme Projesi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TİMURÇİN SAYLAR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TR81/15/KOBİ-D/0046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SAFRANBOLU'DA ÇEVREYE DUYARLI KONSEPT İLE 3 YILDIZLI OTEL HİZMET KALİTESİNİN VE MARKA DEĞERİNİN ARTIRILMASI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err="1">
                          <a:effectLst/>
                        </a:rPr>
                        <a:t>Aygür</a:t>
                      </a:r>
                      <a:r>
                        <a:rPr lang="tr-TR" sz="1400" u="none" strike="noStrike" dirty="0">
                          <a:effectLst/>
                        </a:rPr>
                        <a:t> Otelcilik ve Turizm İnş. A.Ş.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52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TR81/15/KOBİ-D/0068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ÜRETEREK BÜYÜME VE YENİ PAZARLAR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CKS Teknik Kauçuk Metal Sanayi Dış Ticaret Limited Şirketi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</a:tbl>
          </a:graphicData>
        </a:graphic>
      </p:graphicFrame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58" y="188913"/>
            <a:ext cx="1397638" cy="168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7071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Şahin BAŞ 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(0533 087 81 08)</a:t>
            </a:r>
          </a:p>
        </p:txBody>
      </p:sp>
      <p:pic>
        <p:nvPicPr>
          <p:cNvPr id="5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58" y="188913"/>
            <a:ext cx="1397638" cy="168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3800103" y="2227239"/>
            <a:ext cx="1714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Yöresel Değerler</a:t>
            </a:r>
            <a:endParaRPr lang="tr-TR" dirty="0"/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75084"/>
              </p:ext>
            </p:extLst>
          </p:nvPr>
        </p:nvGraphicFramePr>
        <p:xfrm>
          <a:off x="542396" y="2736723"/>
          <a:ext cx="8229599" cy="730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6414"/>
                <a:gridCol w="3448304"/>
                <a:gridCol w="3114881"/>
              </a:tblGrid>
              <a:tr h="2963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3562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TR81/15/YÖRESEL/0059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Üreten Eller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Karabük Ticaret ve Sanayi</a:t>
                      </a:r>
                      <a:r>
                        <a:rPr lang="tr-TR" sz="1400" u="none" strike="noStrike" baseline="0" dirty="0" smtClean="0">
                          <a:effectLst/>
                        </a:rPr>
                        <a:t> Odası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87749"/>
              </p:ext>
            </p:extLst>
          </p:nvPr>
        </p:nvGraphicFramePr>
        <p:xfrm>
          <a:off x="542396" y="4884178"/>
          <a:ext cx="8229599" cy="730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2040"/>
                <a:gridCol w="3412678"/>
                <a:gridCol w="3114881"/>
              </a:tblGrid>
              <a:tr h="2963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3562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TR81/15/YÖRESEL/0015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KOYUN KEÇİLER OTLAKTA SUYA KAVUŞUYOR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smtClean="0">
                          <a:effectLst/>
                        </a:rPr>
                        <a:t>Karabük İli Damızlık Koyun Keçi Yetiştiricileri Birliği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3186537" y="4103408"/>
            <a:ext cx="29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Yöresel Değerler (Yedek Liste)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2466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Metin YÖRÜK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(0533 087 81 07)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4286992" y="1657206"/>
            <a:ext cx="10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M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966017"/>
              </p:ext>
            </p:extLst>
          </p:nvPr>
        </p:nvGraphicFramePr>
        <p:xfrm>
          <a:off x="457201" y="2601541"/>
          <a:ext cx="8229599" cy="1940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1813"/>
                <a:gridCol w="3872905"/>
                <a:gridCol w="3114881"/>
              </a:tblGrid>
              <a:tr h="4813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72979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TR81/15/KOBİ-M/0005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Uluslararası Standartlarda Yenilikçi Üretim Yöntemleri ile Makine İmalatı Projesi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YÜKSEL OTOMASYON ENDÜSTRİYEL METAL MAKİNE İNŞAAT ORMAN ÜRÜNLERİ NAKLİYAT SAN VE TİC.LTD.ŞTİ.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979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TR81/15/KOBİ-M/0007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FİBER LAZER KESİM TEKNOLOJİ TRANSFERİYLE DIŞA BAĞIMLILIĞIN GİDERİLMESİ VE MAKİNE SANAYİNİN AR-GE ALTYAPISINA KATKI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KUYUMCUOĞLU  METAL İMALAT TİCARET – RÜSTEM KUYUMCUOĞLU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</a:tbl>
          </a:graphicData>
        </a:graphic>
      </p:graphicFrame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30063"/>
            <a:ext cx="1395350" cy="180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sim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2915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Metin YÖRÜK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(0533 087 81 07)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4096987" y="1458603"/>
            <a:ext cx="947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- D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00431"/>
              </p:ext>
            </p:extLst>
          </p:nvPr>
        </p:nvGraphicFramePr>
        <p:xfrm>
          <a:off x="491789" y="2087759"/>
          <a:ext cx="8229600" cy="4015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691"/>
                <a:gridCol w="3721967"/>
                <a:gridCol w="3363942"/>
              </a:tblGrid>
              <a:tr h="335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657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TR81/15/KOBİ-D/0077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AR-GE İLE ÇEVREYE DUYARLI MORG ÜRETİMİNDE KAPASİTE VE VERİMLİLİĞİN ARTTIRILMASI İLE BÖLGE İHRACATININ ARTTIRILMASI PROJESİ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RECEP TAŞKIRAN-YILDIZ SOĞUTMA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TR81/15/KOBİ-D/0084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Üretim Hattının Modernizasyonu ile Üretim Kapasitesinin Artırılması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Sevim Nakliyat ve Orman Ürünleri Sanayi ve Ticaret Limited Şirketi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TR81/15/KOBİ-D/0004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Devrek Pınar Orman Kapasite Artırımı ve Makine Modernizasyon projesi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Devrek Pınar Orman Ürünleri Nakliye İnşaat Turizm ve Gıda San. ve Tic. </a:t>
                      </a:r>
                      <a:r>
                        <a:rPr lang="tr-TR" sz="1400" u="none" strike="noStrike" dirty="0" err="1">
                          <a:effectLst/>
                        </a:rPr>
                        <a:t>Ltd.Şti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TR81/15/KOBİ-D/0035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 err="1">
                          <a:effectLst/>
                        </a:rPr>
                        <a:t>Refrakter</a:t>
                      </a:r>
                      <a:r>
                        <a:rPr lang="tr-TR" sz="1400" u="none" strike="noStrike" dirty="0">
                          <a:effectLst/>
                        </a:rPr>
                        <a:t> Hammadde ve Ürün Süreç Kontrol İşlemlerinde Standardizasyon Amacıyla İleri Teknoloji Analiz Cihazı Temini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SELKO ATEŞ TUĞLA SANAYİ VE TİCARET A.Ş.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TR81/15/KOBİ-D/0029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UZUN ÖMÜRLÜ GIDA İÇİN PAKETLEME VE SOĞUTMA SİSTEMLERİNİN KURULMASI.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MEYRA HALKMAR MARKETÇİLİK GIDA PAZ.TAŞ.DAY.TÜK.MAL.EĞİTİM İNŞAAT TURİZM NAKLİYE SAN.VE TİC.LTD.ŞTİ.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3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TR81/15/KOBİ-D/0005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Kadıoğlu Şehzade Konakları Yeni Tefrişatıyla Nitelikli Konaklama Hizmeti Sunuyor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Safran Turizm Sanayi ve Ticaret Anonim Şirketi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/>
                </a:tc>
              </a:tr>
              <a:tr h="2537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TR81/15/KOBİ-D/0021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Yeni üretim hatlarının kurulması yoluyla ürün çeşitliliğinin ve pazar payının arttırılması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Ereğli Dilme Sanayi ve Ticaret A.Ş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463" marR="7463" marT="74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30063"/>
            <a:ext cx="1395350" cy="180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6811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Metin YÖRÜK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(0533 087 81 07)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895107" y="1417638"/>
            <a:ext cx="221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KOBİ – D (Yedek Liste)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193342"/>
              </p:ext>
            </p:extLst>
          </p:nvPr>
        </p:nvGraphicFramePr>
        <p:xfrm>
          <a:off x="332150" y="2254229"/>
          <a:ext cx="8229599" cy="1780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1813"/>
                <a:gridCol w="3872905"/>
                <a:gridCol w="3114881"/>
              </a:tblGrid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TR81/15/KOBİ-D/0036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ARMODEL MOBİLYA SERİ ÜRETİME GEÇEREK GÖKÇEBEY'DE İSTİHDAM SAĞLIYOR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ÖZGÜR ÇAPCI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TR81/15/KOBİ-D/0031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Seramik Yüzey Kalitesinin Oluşturulduğu Sırlama Prosesinde Yeni Makine Teknolojisi ile Verimlilik ve Kalite Artışı Sağlama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BARTIN SERAMİK SAN. TİC. A.Ş.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TR81/15/KOBİ-D/0003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AYDEMİR KERESTE  KAPASİTE ARTIRIM VE MAKİNE MODERNİZASYON PROJESİ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AYDEMİR KERESTE İNŞAAT NAKLİYE SAN. VE TİC. LTD. ŞTİ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Resi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30063"/>
            <a:ext cx="1395350" cy="180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1922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1143000"/>
          </a:xfrm>
        </p:spPr>
        <p:txBody>
          <a:bodyPr/>
          <a:lstStyle/>
          <a:p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Metin YÖRÜK</a:t>
            </a:r>
            <a:b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alt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(0533 087 81 07)</a:t>
            </a:r>
          </a:p>
        </p:txBody>
      </p:sp>
      <p:pic>
        <p:nvPicPr>
          <p:cNvPr id="5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30063"/>
            <a:ext cx="1395350" cy="180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3689273" y="2033043"/>
            <a:ext cx="1714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Yöresel Değerler</a:t>
            </a:r>
            <a:endParaRPr lang="tr-TR" dirty="0"/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16400"/>
              </p:ext>
            </p:extLst>
          </p:nvPr>
        </p:nvGraphicFramePr>
        <p:xfrm>
          <a:off x="457201" y="2586479"/>
          <a:ext cx="8229599" cy="1567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0357"/>
                <a:gridCol w="3434361"/>
                <a:gridCol w="3114881"/>
              </a:tblGrid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TR81/15/YÖRESEL/0039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Devrek'te Un Sanata Dönüşüyor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Devrek Ticaret ve Sanayi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 Odası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TR81/15/YÖRESEL/0052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Çaycuma da Katma Değeri Yüksek Ahşap Ürün Üretimi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Çaycuma Ticaret ve Sanayi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 Odası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TR81/15/YÖRESEL/0055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BARTIN MİSAFİRLERİNİ BEKLİYOR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Bartın Ticaret ve Sanayi Odası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24458"/>
              </p:ext>
            </p:extLst>
          </p:nvPr>
        </p:nvGraphicFramePr>
        <p:xfrm>
          <a:off x="457201" y="4899045"/>
          <a:ext cx="8229599" cy="698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3915"/>
                <a:gridCol w="3400803"/>
                <a:gridCol w="3114881"/>
              </a:tblGrid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Referans No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Proje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Başvuru Sahibi Adı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/>
                </a:tc>
              </a:tr>
              <a:tr h="2639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TR81/15/YÖRESEL/0020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Modern Ekipman Verimliliği  Arttırıyor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nsSerif"/>
                        </a:rPr>
                        <a:t>Zonguldak İli Damızlık Sığır Yetiştiricileri Birliği</a:t>
                      </a:r>
                    </a:p>
                  </a:txBody>
                  <a:tcPr marL="7764" marR="7764" marT="7764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3075707" y="4494341"/>
            <a:ext cx="294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Yöresel Değerler (Yedek Liste)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10486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6013" y="1125538"/>
            <a:ext cx="7570787" cy="4857750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b="1" dirty="0" smtClean="0"/>
              <a:t>              Sözleşme İmza Aşamasında Getirilecek Belgeler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b="1" dirty="0" smtClean="0"/>
          </a:p>
          <a:p>
            <a:pPr marL="44608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000" b="1" dirty="0" smtClean="0"/>
              <a:t>	</a:t>
            </a:r>
            <a:r>
              <a:rPr lang="tr-TR" sz="3100" b="1" dirty="0" smtClean="0">
                <a:hlinkClick r:id="rId2" action="ppaction://hlinkfile"/>
              </a:rPr>
              <a:t>1. Mali Kimlik Formu (EK VI)</a:t>
            </a:r>
            <a:endParaRPr lang="tr-TR" sz="3100" b="1" dirty="0" smtClean="0"/>
          </a:p>
          <a:p>
            <a:pPr marL="446088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3100" b="1" dirty="0" smtClean="0"/>
          </a:p>
          <a:p>
            <a:pPr marL="103188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tr-TR" sz="3000" b="1" u="sng" dirty="0">
                <a:solidFill>
                  <a:prstClr val="black"/>
                </a:solidFill>
              </a:rPr>
              <a:t>Türkiye Halk Bankası </a:t>
            </a:r>
            <a:r>
              <a:rPr lang="tr-TR" sz="3000" b="1" dirty="0">
                <a:solidFill>
                  <a:prstClr val="black"/>
                </a:solidFill>
              </a:rPr>
              <a:t>A.Ş. Şubeleri nezdinde </a:t>
            </a:r>
            <a:r>
              <a:rPr lang="tr-TR" sz="3000" b="1" u="sng" dirty="0">
                <a:solidFill>
                  <a:prstClr val="black"/>
                </a:solidFill>
              </a:rPr>
              <a:t>‘otomatik repo hesabı’ </a:t>
            </a:r>
            <a:r>
              <a:rPr lang="tr-TR" sz="3000" b="1" dirty="0">
                <a:solidFill>
                  <a:prstClr val="black"/>
                </a:solidFill>
              </a:rPr>
              <a:t>talimatı olan projeye özel bir hesap açılacaktır. </a:t>
            </a:r>
          </a:p>
          <a:p>
            <a:pPr marL="446088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3100" b="1" dirty="0" smtClean="0"/>
          </a:p>
          <a:p>
            <a:pPr marL="44608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3100" b="1" dirty="0" smtClean="0"/>
              <a:t>	2. Kimlik Beyan Formu (EK VII)</a:t>
            </a:r>
          </a:p>
          <a:p>
            <a:pPr>
              <a:buFont typeface="Arial" charset="0"/>
              <a:buNone/>
              <a:defRPr/>
            </a:pPr>
            <a:r>
              <a:rPr lang="tr-TR" sz="3100" dirty="0" smtClean="0"/>
              <a:t>		</a:t>
            </a:r>
            <a:r>
              <a:rPr lang="tr-TR" sz="3100" dirty="0" smtClean="0">
                <a:hlinkClick r:id="rId3" action="ppaction://hlinkfile"/>
              </a:rPr>
              <a:t>• Gerçek Kişiler (Şahıs İşletmeleri) İçin EK VII-A</a:t>
            </a:r>
            <a:endParaRPr lang="tr-TR" sz="3100" dirty="0" smtClean="0"/>
          </a:p>
          <a:p>
            <a:pPr>
              <a:buFont typeface="Arial" charset="0"/>
              <a:buNone/>
              <a:defRPr/>
            </a:pPr>
            <a:r>
              <a:rPr lang="tr-TR" sz="3100" dirty="0" smtClean="0"/>
              <a:t>		</a:t>
            </a:r>
            <a:r>
              <a:rPr lang="tr-TR" sz="3100" dirty="0" smtClean="0">
                <a:hlinkClick r:id="rId4" action="ppaction://hlinkfile"/>
              </a:rPr>
              <a:t>• Tüzel Kişiler İçin EK VII-C</a:t>
            </a:r>
            <a:endParaRPr lang="tr-TR" sz="3100" dirty="0" smtClean="0"/>
          </a:p>
          <a:p>
            <a:pPr marL="457200" indent="-457200">
              <a:buFont typeface="Arial" charset="0"/>
              <a:buNone/>
              <a:defRPr/>
            </a:pPr>
            <a:r>
              <a:rPr lang="tr-TR" sz="3100" b="1" dirty="0" smtClean="0"/>
              <a:t>	3. Sosyal Güvenlik Prim Borcu Bulunmadığını </a:t>
            </a:r>
            <a:r>
              <a:rPr lang="tr-TR" sz="3100" b="1" dirty="0" smtClean="0">
                <a:hlinkClick r:id="rId5" action="ppaction://hlinkfile"/>
              </a:rPr>
              <a:t>Gösteren Belge </a:t>
            </a:r>
            <a:r>
              <a:rPr lang="tr-TR" sz="3100" b="1" dirty="0" smtClean="0"/>
              <a:t>               ( </a:t>
            </a:r>
            <a:r>
              <a:rPr lang="tr-TR" sz="3100" b="1" u="sng" dirty="0" smtClean="0">
                <a:solidFill>
                  <a:srgbClr val="FF0000"/>
                </a:solidFill>
                <a:hlinkClick r:id="rId6" action="ppaction://hlinkfile"/>
              </a:rPr>
              <a:t>‘Türkiye geneli’ </a:t>
            </a:r>
            <a:r>
              <a:rPr lang="tr-TR" sz="3100" b="1" u="sng" dirty="0">
                <a:solidFill>
                  <a:srgbClr val="FF0000"/>
                </a:solidFill>
              </a:rPr>
              <a:t>ibaresi  ve “</a:t>
            </a:r>
            <a:r>
              <a:rPr lang="tr-TR" sz="3100" b="1" u="sng" dirty="0">
                <a:solidFill>
                  <a:srgbClr val="FF0000"/>
                </a:solidFill>
                <a:hlinkClick r:id="rId7" action="ppaction://hlinkfile"/>
              </a:rPr>
              <a:t>İhale Konusu Olmayan İşler</a:t>
            </a:r>
            <a:r>
              <a:rPr lang="tr-TR" sz="3100" b="1" u="sng" dirty="0" smtClean="0">
                <a:solidFill>
                  <a:srgbClr val="FF0000"/>
                </a:solidFill>
              </a:rPr>
              <a:t>” hakkında olmalıdır</a:t>
            </a:r>
            <a:r>
              <a:rPr lang="tr-TR" sz="3100" b="1" dirty="0" smtClean="0"/>
              <a:t>)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tr-TR" sz="3100" b="1" dirty="0" smtClean="0"/>
              <a:t>	</a:t>
            </a:r>
            <a:r>
              <a:rPr lang="tr-TR" sz="3100" b="1" dirty="0" smtClean="0">
                <a:hlinkClick r:id="rId8" action="ppaction://hlinkfile"/>
              </a:rPr>
              <a:t>4. Vergi Borcu Bulunmadığını Gösteren Belge </a:t>
            </a:r>
            <a:r>
              <a:rPr lang="tr-TR" sz="3100" b="1" dirty="0" smtClean="0"/>
              <a:t>( 6183 Sayılı kanun ya da Kamu İhale Mevzuatı Kapsamında gibi ibareler </a:t>
            </a:r>
            <a:r>
              <a:rPr lang="tr-TR" sz="3100" b="1" u="sng" dirty="0" smtClean="0">
                <a:solidFill>
                  <a:srgbClr val="FF0000"/>
                </a:solidFill>
              </a:rPr>
              <a:t>bulunmayacaktır</a:t>
            </a:r>
            <a:r>
              <a:rPr lang="tr-TR" sz="3100" b="1" dirty="0" smtClean="0"/>
              <a:t> )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tr-TR" sz="3100" b="1" dirty="0" smtClean="0"/>
              <a:t>	5. Projenin Uygulama Yerinin Mülkiyetini Gösteren Belge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tr-TR" sz="3100" b="1" dirty="0" smtClean="0"/>
              <a:t>	</a:t>
            </a:r>
            <a:r>
              <a:rPr lang="tr-TR" sz="3100" b="1" dirty="0" smtClean="0">
                <a:hlinkClick r:id="rId9" action="ppaction://hlinkfile"/>
              </a:rPr>
              <a:t>6. Teminat Mektubu (EK XIII)</a:t>
            </a:r>
            <a:r>
              <a:rPr lang="tr-TR" sz="3100" b="1" dirty="0" smtClean="0"/>
              <a:t> ( Destek tutarının %10’u )</a:t>
            </a:r>
            <a:endParaRPr lang="tr-TR" sz="3100" dirty="0" smtClean="0"/>
          </a:p>
          <a:p>
            <a:pPr marL="457200" indent="-457200">
              <a:buFont typeface="Arial" charset="0"/>
              <a:buNone/>
              <a:defRPr/>
            </a:pPr>
            <a:endParaRPr lang="tr-TR" sz="3100" dirty="0" smtClean="0"/>
          </a:p>
          <a:p>
            <a:pPr marL="457200" indent="-457200">
              <a:buFont typeface="Arial" charset="0"/>
              <a:buNone/>
              <a:defRPr/>
            </a:pPr>
            <a:endParaRPr lang="tr-TR" sz="2600" dirty="0" smtClean="0"/>
          </a:p>
          <a:p>
            <a:pPr marL="457200" indent="-457200">
              <a:buFont typeface="Arial" charset="0"/>
              <a:buNone/>
              <a:defRPr/>
            </a:pPr>
            <a:endParaRPr lang="tr-TR" sz="2000" b="1" dirty="0" smtClean="0"/>
          </a:p>
          <a:p>
            <a:pPr marL="457200" indent="-457200">
              <a:buFont typeface="Arial" charset="0"/>
              <a:buNone/>
              <a:defRPr/>
            </a:pPr>
            <a:endParaRPr lang="tr-TR" sz="2400" b="1" dirty="0" smtClean="0"/>
          </a:p>
          <a:p>
            <a:pPr marL="457200" indent="-457200">
              <a:buFont typeface="Arial" charset="0"/>
              <a:buNone/>
              <a:defRPr/>
            </a:pPr>
            <a:endParaRPr lang="tr-TR" sz="2800" b="1" dirty="0" smtClean="0"/>
          </a:p>
          <a:p>
            <a:pPr>
              <a:buFont typeface="Arial" charset="0"/>
              <a:buNone/>
              <a:defRPr/>
            </a:pPr>
            <a:endParaRPr lang="tr-TR" sz="2400" dirty="0" smtClean="0"/>
          </a:p>
          <a:p>
            <a:pPr marL="857250" lvl="1" indent="-4572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dirty="0" smtClean="0"/>
          </a:p>
        </p:txBody>
      </p:sp>
      <p:sp>
        <p:nvSpPr>
          <p:cNvPr id="35843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35844" name="Resim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58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8888" y="1341438"/>
            <a:ext cx="7427912" cy="47847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700" b="1" dirty="0" smtClean="0"/>
              <a:t>          Proje Yürütme Sürecindeki Temel Aktörler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Ajans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Yararlanıcı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İzleme Uzmanı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Proje Koordinatörü</a:t>
            </a:r>
            <a:endParaRPr lang="tr-TR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700" b="1" dirty="0" smtClean="0"/>
              <a:t>İzleme Uzmanı :</a:t>
            </a:r>
            <a:r>
              <a:rPr lang="tr-TR" sz="2700" dirty="0" smtClean="0"/>
              <a:t>	 </a:t>
            </a:r>
            <a:r>
              <a:rPr lang="tr-TR" sz="2400" dirty="0" smtClean="0"/>
              <a:t>Projenin başından sonuna kadar Yararlanıcının doğrudan ve ilk aşamada temasa geçeceği kişi İzleme Değerlendirme ve Raporlama Biriminde görevli uzmanlardır. Görevleri ise projelerin takibi, kontrolü ve gerektiği takdirde de Yararlanıcının yönlendirilmesidir.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  <p:sp>
        <p:nvSpPr>
          <p:cNvPr id="5123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5124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>
          <a:xfrm>
            <a:off x="914400" y="1268413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tr-TR" altLang="tr-TR" sz="2000" b="1" smtClean="0"/>
              <a:t>	</a:t>
            </a:r>
            <a:r>
              <a:rPr lang="tr-TR" altLang="tr-TR" sz="2200" b="1" smtClean="0"/>
              <a:t>7. Kesinleşmiş Haciz İşlemi Bulunmadığına Dair Belge </a:t>
            </a:r>
            <a:r>
              <a:rPr lang="tr-TR" altLang="tr-TR" sz="2200" b="1" smtClean="0">
                <a:hlinkClick r:id="rId2" action="ppaction://hlinkfile"/>
              </a:rPr>
              <a:t>(EK U3) </a:t>
            </a:r>
            <a:endParaRPr lang="tr-TR" altLang="tr-TR" sz="2200" b="1" smtClean="0"/>
          </a:p>
          <a:p>
            <a:pPr>
              <a:buFont typeface="Arial" charset="0"/>
              <a:buNone/>
            </a:pPr>
            <a:r>
              <a:rPr lang="tr-TR" altLang="tr-TR" sz="2200" b="1" smtClean="0"/>
              <a:t>	8. Çalışan Durumunu Gösteren SGK Belgesi (Barkodlu belge)</a:t>
            </a:r>
          </a:p>
          <a:p>
            <a:pPr>
              <a:buFont typeface="Arial" charset="0"/>
              <a:buNone/>
            </a:pPr>
            <a:r>
              <a:rPr lang="tr-TR" altLang="tr-TR" sz="2200" b="1" smtClean="0"/>
              <a:t>	9. ÇED Raporu veya ÇED gerekli değildir belgesi</a:t>
            </a:r>
          </a:p>
          <a:p>
            <a:pPr>
              <a:buFont typeface="Arial" charset="0"/>
              <a:buNone/>
            </a:pPr>
            <a:r>
              <a:rPr lang="tr-TR" altLang="tr-TR" sz="2200" b="1" smtClean="0"/>
              <a:t>	10. Diğer İzin Belgeleri ( İşyeri açma ve çalışma ruhsatı vb.)</a:t>
            </a:r>
          </a:p>
          <a:p>
            <a:pPr>
              <a:buFont typeface="Arial" charset="0"/>
              <a:buNone/>
            </a:pPr>
            <a:r>
              <a:rPr lang="tr-TR" altLang="tr-TR" sz="2200" b="1" smtClean="0"/>
              <a:t>	11. Yönetim Organı Kararı </a:t>
            </a:r>
            <a:r>
              <a:rPr lang="tr-TR" altLang="tr-TR" sz="2200" b="1" smtClean="0">
                <a:hlinkClick r:id="rId3" action="ppaction://hlinkfile"/>
              </a:rPr>
              <a:t>(EK U1)</a:t>
            </a:r>
            <a:endParaRPr lang="tr-TR" altLang="tr-TR" sz="2200" b="1" smtClean="0"/>
          </a:p>
          <a:p>
            <a:pPr>
              <a:buFont typeface="Arial" charset="0"/>
              <a:buNone/>
            </a:pPr>
            <a:r>
              <a:rPr lang="tr-TR" altLang="tr-TR" sz="2200" b="1" smtClean="0"/>
              <a:t>	</a:t>
            </a:r>
            <a:r>
              <a:rPr lang="tr-TR" altLang="tr-TR" sz="2200" b="1" u="sng" smtClean="0">
                <a:solidFill>
                  <a:srgbClr val="FF0000"/>
                </a:solidFill>
              </a:rPr>
              <a:t>12. Damga Vergisi Yatırıldığına Dair Belge (</a:t>
            </a:r>
            <a:r>
              <a:rPr lang="tr-TR" altLang="tr-TR" sz="2200" b="1" i="1" u="sng" smtClean="0"/>
              <a:t>proje toplam bütçesinin </a:t>
            </a:r>
            <a:r>
              <a:rPr lang="tr-TR" altLang="tr-TR" sz="2200" b="1" u="sng" smtClean="0">
                <a:solidFill>
                  <a:srgbClr val="FF0000"/>
                </a:solidFill>
              </a:rPr>
              <a:t>binde 9,48’i nispetinde sözleşmeden doğan damga vergisinin ödendiğine dair Vergi Dairesi Makbuzu)</a:t>
            </a:r>
          </a:p>
          <a:p>
            <a:pPr>
              <a:buFont typeface="Arial" charset="0"/>
              <a:buNone/>
            </a:pPr>
            <a:r>
              <a:rPr lang="tr-TR" altLang="tr-TR" sz="2200" b="1" smtClean="0"/>
              <a:t>	13. Başvuru Sahipleri başvuru sırasında fotokopi olarak sundukları ve yukarıda belirtilen belgelerin asıllarını veya noter tasdikli suretlerini sözleşme imzalanma aşamasında hazır halde yanlarında bulunduracaklardır.</a:t>
            </a:r>
            <a:endParaRPr lang="tr-TR" altLang="tr-TR" sz="2200" smtClean="0"/>
          </a:p>
          <a:p>
            <a:pPr>
              <a:buFont typeface="Arial" charset="0"/>
              <a:buNone/>
            </a:pPr>
            <a:endParaRPr lang="tr-TR" altLang="tr-TR" sz="2000" smtClean="0"/>
          </a:p>
          <a:p>
            <a:pPr>
              <a:buFont typeface="Arial" charset="0"/>
              <a:buNone/>
            </a:pPr>
            <a:endParaRPr lang="tr-TR" altLang="tr-TR" sz="2000" smtClean="0"/>
          </a:p>
          <a:p>
            <a:pPr>
              <a:buFont typeface="Arial" charset="0"/>
              <a:buNone/>
            </a:pPr>
            <a:endParaRPr lang="tr-TR" altLang="tr-TR" sz="2000" smtClean="0"/>
          </a:p>
          <a:p>
            <a:pPr>
              <a:buFont typeface="Arial" charset="0"/>
              <a:buNone/>
            </a:pPr>
            <a:endParaRPr lang="tr-TR" altLang="tr-TR" sz="2000" smtClean="0"/>
          </a:p>
          <a:p>
            <a:pPr>
              <a:buFont typeface="Arial" charset="0"/>
              <a:buNone/>
            </a:pPr>
            <a:endParaRPr lang="tr-TR" altLang="tr-TR" sz="2400" smtClean="0"/>
          </a:p>
          <a:p>
            <a:pPr>
              <a:buFont typeface="Arial" charset="0"/>
              <a:buNone/>
            </a:pPr>
            <a:endParaRPr lang="tr-TR" altLang="tr-TR" sz="2400" smtClean="0"/>
          </a:p>
          <a:p>
            <a:pPr>
              <a:buFont typeface="Arial" charset="0"/>
              <a:buNone/>
            </a:pPr>
            <a:endParaRPr lang="tr-TR" altLang="tr-TR" sz="2400" smtClean="0"/>
          </a:p>
        </p:txBody>
      </p:sp>
      <p:sp>
        <p:nvSpPr>
          <p:cNvPr id="36867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2013 Yılı Mali Destek Programı Sözleşme Öncesi Bilgilendirme Toplantısı</a:t>
            </a:r>
          </a:p>
        </p:txBody>
      </p:sp>
      <p:pic>
        <p:nvPicPr>
          <p:cNvPr id="36868" name="Resim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4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4" y="2345167"/>
            <a:ext cx="7330962" cy="452596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tr-TR" altLang="tr-TR" sz="2800" b="1" dirty="0"/>
              <a:t>TEŞEKKÜRLER…</a:t>
            </a:r>
          </a:p>
          <a:p>
            <a:pPr algn="ctr">
              <a:spcBef>
                <a:spcPct val="0"/>
              </a:spcBef>
              <a:buNone/>
            </a:pPr>
            <a:endParaRPr lang="tr-TR" altLang="tr-TR" sz="1400" b="1" dirty="0"/>
          </a:p>
          <a:p>
            <a:pPr algn="ctr">
              <a:spcBef>
                <a:spcPct val="0"/>
              </a:spcBef>
              <a:buNone/>
            </a:pPr>
            <a:endParaRPr lang="tr-TR" altLang="tr-TR" sz="1400" b="1" dirty="0"/>
          </a:p>
          <a:p>
            <a:pPr algn="ctr">
              <a:spcBef>
                <a:spcPct val="0"/>
              </a:spcBef>
              <a:buNone/>
            </a:pPr>
            <a:r>
              <a:rPr lang="tr-TR" altLang="tr-TR" sz="1800" b="1" dirty="0"/>
              <a:t>T.C.</a:t>
            </a:r>
          </a:p>
          <a:p>
            <a:pPr algn="ctr">
              <a:spcBef>
                <a:spcPct val="0"/>
              </a:spcBef>
              <a:buNone/>
            </a:pPr>
            <a:r>
              <a:rPr lang="tr-TR" altLang="tr-TR" sz="1800" b="1" dirty="0"/>
              <a:t>BATI KARADENİZ KALKINMA AJANSI</a:t>
            </a:r>
          </a:p>
          <a:p>
            <a:pPr algn="ctr">
              <a:spcBef>
                <a:spcPct val="0"/>
              </a:spcBef>
              <a:buNone/>
            </a:pPr>
            <a:endParaRPr lang="tr-TR" altLang="tr-TR" sz="1400" b="1" dirty="0"/>
          </a:p>
          <a:p>
            <a:pPr algn="ctr">
              <a:spcBef>
                <a:spcPct val="0"/>
              </a:spcBef>
              <a:buNone/>
            </a:pPr>
            <a:endParaRPr lang="tr-TR" altLang="tr-TR" sz="1400" b="1" dirty="0"/>
          </a:p>
          <a:p>
            <a:pPr algn="ctr">
              <a:spcBef>
                <a:spcPct val="0"/>
              </a:spcBef>
              <a:buNone/>
            </a:pPr>
            <a:r>
              <a:rPr lang="tr-TR" altLang="tr-TR" sz="1800" b="1" dirty="0">
                <a:solidFill>
                  <a:srgbClr val="C00000"/>
                </a:solidFill>
                <a:hlinkClick r:id="rId3"/>
              </a:rPr>
              <a:t>www.bakka.gov.tr</a:t>
            </a:r>
            <a:endParaRPr lang="tr-TR" altLang="tr-TR" sz="1800" b="1" dirty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buNone/>
            </a:pPr>
            <a:endParaRPr lang="tr-TR" altLang="tr-TR" sz="1400" b="1" dirty="0"/>
          </a:p>
          <a:p>
            <a:pPr algn="ctr">
              <a:spcBef>
                <a:spcPct val="0"/>
              </a:spcBef>
              <a:buNone/>
            </a:pPr>
            <a:r>
              <a:rPr lang="de-DE" altLang="tr-TR" sz="1400" b="1" dirty="0"/>
              <a:t>Tel: </a:t>
            </a:r>
            <a:r>
              <a:rPr lang="tr-TR" altLang="tr-TR" sz="1400" b="1" dirty="0"/>
              <a:t>0</a:t>
            </a:r>
            <a:r>
              <a:rPr lang="de-DE" altLang="tr-TR" sz="1400" b="1" dirty="0"/>
              <a:t>(</a:t>
            </a:r>
            <a:r>
              <a:rPr lang="tr-TR" altLang="tr-TR" sz="1400" b="1" dirty="0"/>
              <a:t>37</a:t>
            </a:r>
            <a:r>
              <a:rPr lang="de-DE" altLang="tr-TR" sz="1400" b="1" dirty="0"/>
              <a:t>2) </a:t>
            </a:r>
            <a:r>
              <a:rPr lang="tr-TR" altLang="tr-TR" sz="1400" b="1" dirty="0"/>
              <a:t>257</a:t>
            </a:r>
            <a:r>
              <a:rPr lang="de-DE" altLang="tr-TR" sz="1400" b="1" dirty="0"/>
              <a:t> </a:t>
            </a:r>
            <a:r>
              <a:rPr lang="tr-TR" altLang="tr-TR" sz="1400" b="1" dirty="0"/>
              <a:t>74 70 (</a:t>
            </a:r>
            <a:r>
              <a:rPr lang="tr-TR" altLang="tr-TR" sz="1400" b="1" dirty="0" err="1"/>
              <a:t>pbx</a:t>
            </a:r>
            <a:r>
              <a:rPr lang="tr-TR" altLang="tr-TR" sz="1400" b="1" dirty="0"/>
              <a:t>)</a:t>
            </a:r>
          </a:p>
          <a:p>
            <a:pPr algn="ctr">
              <a:spcBef>
                <a:spcPct val="0"/>
              </a:spcBef>
              <a:buNone/>
            </a:pPr>
            <a:endParaRPr lang="tr-TR" altLang="tr-TR" sz="1400" b="1" dirty="0"/>
          </a:p>
          <a:p>
            <a:pPr algn="ctr">
              <a:spcBef>
                <a:spcPct val="0"/>
              </a:spcBef>
              <a:buNone/>
            </a:pPr>
            <a:r>
              <a:rPr lang="tr-TR" altLang="tr-TR" sz="1400" b="1" dirty="0"/>
              <a:t>Faks</a:t>
            </a:r>
            <a:r>
              <a:rPr lang="de-DE" altLang="tr-TR" sz="1400" b="1" dirty="0"/>
              <a:t>: </a:t>
            </a:r>
            <a:r>
              <a:rPr lang="tr-TR" altLang="tr-TR" sz="1400" b="1" dirty="0"/>
              <a:t>0</a:t>
            </a:r>
            <a:r>
              <a:rPr lang="de-DE" altLang="tr-TR" sz="1400" b="1" dirty="0"/>
              <a:t>(</a:t>
            </a:r>
            <a:r>
              <a:rPr lang="tr-TR" altLang="tr-TR" sz="1400" b="1" dirty="0"/>
              <a:t>37</a:t>
            </a:r>
            <a:r>
              <a:rPr lang="de-DE" altLang="tr-TR" sz="1400" b="1" dirty="0"/>
              <a:t>2) </a:t>
            </a:r>
            <a:r>
              <a:rPr lang="tr-TR" altLang="tr-TR" sz="1400" b="1" dirty="0"/>
              <a:t>257</a:t>
            </a:r>
            <a:r>
              <a:rPr lang="de-DE" altLang="tr-TR" sz="1400" b="1" dirty="0"/>
              <a:t> </a:t>
            </a:r>
            <a:r>
              <a:rPr lang="tr-TR" altLang="tr-TR" sz="1400" b="1" dirty="0"/>
              <a:t>74 72</a:t>
            </a:r>
          </a:p>
          <a:p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002" y="3935500"/>
            <a:ext cx="1502955" cy="223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3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İçerik Yer Tutucusu"/>
          <p:cNvSpPr>
            <a:spLocks noGrp="1"/>
          </p:cNvSpPr>
          <p:nvPr>
            <p:ph idx="1"/>
          </p:nvPr>
        </p:nvSpPr>
        <p:spPr>
          <a:xfrm>
            <a:off x="564059" y="569913"/>
            <a:ext cx="7570787" cy="545147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tr-TR" sz="2400" b="1" dirty="0" smtClean="0"/>
              <a:t>Proje Koordinatörü : </a:t>
            </a:r>
            <a:r>
              <a:rPr lang="tr-TR" sz="2400" dirty="0" smtClean="0"/>
              <a:t>Projenin başından sonuna kadar Ajansın doğrudan ve ilk aşamada temasa geçeceği kişidir. KAYS ile ilgili bilgilerin sisteme girilmesini sağlayacak kişidir.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tr-TR" sz="2400" dirty="0" smtClean="0"/>
              <a:t>Proje Koordinatörünün </a:t>
            </a:r>
            <a:r>
              <a:rPr lang="tr-TR" sz="2400" u="sng" dirty="0" smtClean="0"/>
              <a:t>e-posta da dahil olmak üzere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tr-TR" sz="2400" dirty="0" smtClean="0"/>
              <a:t>iletişim bilgilerinin değişmesi halinde en kısa zamanda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tr-TR" sz="2400" dirty="0" smtClean="0"/>
              <a:t>Ajansa bildirilmesi gerekmektedir.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tr-TR" sz="2400" b="1" dirty="0">
                <a:solidFill>
                  <a:srgbClr val="FF0000"/>
                </a:solidFill>
              </a:rPr>
              <a:t>!!!</a:t>
            </a:r>
            <a:r>
              <a:rPr lang="tr-TR" sz="2400" dirty="0">
                <a:solidFill>
                  <a:srgbClr val="FF0000"/>
                </a:solidFill>
              </a:rPr>
              <a:t> İzleme uzmanları </a:t>
            </a:r>
            <a:r>
              <a:rPr lang="tr-TR" sz="2400" u="sng" dirty="0">
                <a:solidFill>
                  <a:srgbClr val="FF0000"/>
                </a:solidFill>
              </a:rPr>
              <a:t>proje koordinatörü </a:t>
            </a:r>
            <a:r>
              <a:rPr lang="tr-TR" sz="2400" dirty="0">
                <a:solidFill>
                  <a:srgbClr val="FF0000"/>
                </a:solidFill>
              </a:rPr>
              <a:t>olarak </a:t>
            </a:r>
            <a:r>
              <a:rPr lang="tr-TR" sz="2400" u="sng" dirty="0" smtClean="0">
                <a:solidFill>
                  <a:srgbClr val="FF0000"/>
                </a:solidFill>
              </a:rPr>
              <a:t>1 kişi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ile iletişime geçecek. 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tr-TR" sz="2400" b="1" dirty="0" smtClean="0"/>
              <a:t>Projenizin başarısı için;</a:t>
            </a:r>
          </a:p>
          <a:p>
            <a:pPr lvl="1" algn="just" eaLnBrk="1" hangingPunct="1">
              <a:defRPr/>
            </a:pPr>
            <a:r>
              <a:rPr lang="tr-TR" sz="2400" dirty="0" smtClean="0"/>
              <a:t>Proje koordinatörü &amp; İzleme Uzmanıyla,</a:t>
            </a:r>
          </a:p>
          <a:p>
            <a:pPr lvl="1" eaLnBrk="1" hangingPunct="1">
              <a:defRPr/>
            </a:pPr>
            <a:r>
              <a:rPr lang="tr-TR" sz="2400" dirty="0" smtClean="0"/>
              <a:t>Kurumunuz/firmanız yetkilisi &amp; proje koordinatörünün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tr-TR" sz="2400" dirty="0" smtClean="0"/>
              <a:t>	sürekli iletişim halinde olması önemlidir.</a:t>
            </a:r>
          </a:p>
        </p:txBody>
      </p:sp>
      <p:sp>
        <p:nvSpPr>
          <p:cNvPr id="6147" name="3 Başlık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65175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6148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15888"/>
            <a:ext cx="887412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84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87450" y="692150"/>
            <a:ext cx="6904038" cy="617538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sz="4000" b="1" dirty="0" smtClean="0"/>
              <a:t>                  Görünürlük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12291" name="3 Dikdörtgen"/>
          <p:cNvSpPr>
            <a:spLocks noChangeArrowheads="1"/>
          </p:cNvSpPr>
          <p:nvPr/>
        </p:nvSpPr>
        <p:spPr bwMode="auto">
          <a:xfrm>
            <a:off x="1187450" y="765175"/>
            <a:ext cx="7632700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tr-TR" sz="2200" dirty="0">
              <a:latin typeface="Calibri" pitchFamily="34" charset="0"/>
            </a:endParaRPr>
          </a:p>
          <a:p>
            <a:pPr>
              <a:defRPr/>
            </a:pPr>
            <a:endParaRPr lang="tr-TR" sz="2200" dirty="0"/>
          </a:p>
          <a:p>
            <a:pPr>
              <a:defRPr/>
            </a:pPr>
            <a:r>
              <a:rPr lang="tr-TR" sz="2400" dirty="0">
                <a:latin typeface="+mn-lt"/>
              </a:rPr>
              <a:t>Destek yararlanıcısı, uygulamakta olduğu projede Ajansın desteğini açıkça göstermelidir. </a:t>
            </a:r>
          </a:p>
          <a:p>
            <a:pPr>
              <a:defRPr/>
            </a:pPr>
            <a:endParaRPr lang="tr-TR" sz="2400" dirty="0">
              <a:latin typeface="+mn-lt"/>
            </a:endParaRPr>
          </a:p>
          <a:p>
            <a:pPr>
              <a:defRPr/>
            </a:pPr>
            <a:r>
              <a:rPr lang="tr-TR" sz="2400" dirty="0">
                <a:latin typeface="+mn-lt"/>
              </a:rPr>
              <a:t>Görünürlük kapsamında metal </a:t>
            </a:r>
            <a:r>
              <a:rPr lang="tr-TR" sz="2400" dirty="0">
                <a:latin typeface="+mn-lt"/>
                <a:hlinkClick r:id="rId2" action="ppaction://hlinkfile"/>
              </a:rPr>
              <a:t>levha</a:t>
            </a:r>
            <a:r>
              <a:rPr lang="tr-TR" sz="2400" dirty="0">
                <a:latin typeface="+mn-lt"/>
              </a:rPr>
              <a:t> ve </a:t>
            </a:r>
            <a:r>
              <a:rPr lang="tr-TR" sz="2400" dirty="0">
                <a:latin typeface="+mn-lt"/>
                <a:hlinkClick r:id="rId2" action="ppaction://hlinkfile"/>
              </a:rPr>
              <a:t>tabela </a:t>
            </a:r>
            <a:r>
              <a:rPr lang="tr-TR" sz="2400" dirty="0">
                <a:latin typeface="+mn-lt"/>
              </a:rPr>
              <a:t>nihai ödemeden sonraki </a:t>
            </a:r>
            <a:r>
              <a:rPr lang="tr-TR" sz="2400" u="sng" dirty="0">
                <a:latin typeface="+mn-lt"/>
              </a:rPr>
              <a:t>3 yıl </a:t>
            </a:r>
            <a:r>
              <a:rPr lang="tr-TR" sz="2400" dirty="0">
                <a:latin typeface="+mn-lt"/>
              </a:rPr>
              <a:t>boyunca kullanılacaktır.</a:t>
            </a:r>
          </a:p>
          <a:p>
            <a:pPr>
              <a:defRPr/>
            </a:pPr>
            <a:r>
              <a:rPr lang="tr-TR" sz="2400" dirty="0">
                <a:latin typeface="+mn-lt"/>
              </a:rPr>
              <a:t>(Yasal süre 6 aydır.)</a:t>
            </a:r>
          </a:p>
        </p:txBody>
      </p:sp>
      <p:sp>
        <p:nvSpPr>
          <p:cNvPr id="7172" name="5 Metin kutusu"/>
          <p:cNvSpPr txBox="1">
            <a:spLocks noChangeArrowheads="1"/>
          </p:cNvSpPr>
          <p:nvPr/>
        </p:nvSpPr>
        <p:spPr bwMode="auto">
          <a:xfrm>
            <a:off x="1187450" y="3573463"/>
            <a:ext cx="7345363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/>
              <a:t>Bastırılan kitap, </a:t>
            </a:r>
            <a:r>
              <a:rPr lang="tr-TR" altLang="tr-TR" sz="2400" dirty="0">
                <a:hlinkClick r:id="rId3" action="ppaction://hlinkfile"/>
              </a:rPr>
              <a:t>broşür </a:t>
            </a:r>
            <a:r>
              <a:rPr lang="tr-TR" altLang="tr-TR" sz="2400" dirty="0"/>
              <a:t>ve diğer tanıtım materyallerinin üzerinde de </a:t>
            </a:r>
            <a:r>
              <a:rPr lang="tr-TR" altLang="tr-TR" sz="2400" dirty="0">
                <a:hlinkClick r:id="rId4" action="ppaction://hlinkfile"/>
              </a:rPr>
              <a:t>görünürlük işaretleri </a:t>
            </a:r>
            <a:r>
              <a:rPr lang="tr-TR" altLang="tr-TR" sz="2400" dirty="0"/>
              <a:t>olmalıdır.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</p:txBody>
      </p:sp>
      <p:pic>
        <p:nvPicPr>
          <p:cNvPr id="7173" name="Resim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7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6013" y="1268413"/>
            <a:ext cx="8027987" cy="4032250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b="1" dirty="0" smtClean="0"/>
              <a:t>Projenin Finansmanı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5100" dirty="0" smtClean="0"/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800" dirty="0" smtClean="0"/>
              <a:t>	</a:t>
            </a:r>
            <a:r>
              <a:rPr lang="tr-TR" sz="7400" dirty="0" smtClean="0"/>
              <a:t>Ödeme prosedürleri ve ödemelerin oranları genel olarak aşağıda belirlenen şekilde yapılacaktır.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74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400" dirty="0" smtClean="0"/>
              <a:t>		Ajans tarafından;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7400" dirty="0" smtClean="0"/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Ön Ödeme </a:t>
            </a:r>
            <a:r>
              <a:rPr lang="tr-TR" sz="7400" b="1" dirty="0" smtClean="0"/>
              <a:t>( %40)</a:t>
            </a:r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Ara Ödeme </a:t>
            </a:r>
            <a:r>
              <a:rPr lang="tr-TR" sz="7400" b="1" dirty="0" smtClean="0"/>
              <a:t>(%40)</a:t>
            </a:r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Nihai Ödeme </a:t>
            </a:r>
            <a:r>
              <a:rPr lang="tr-TR" sz="7400" b="1" dirty="0" smtClean="0"/>
              <a:t>(%20)</a:t>
            </a:r>
          </a:p>
        </p:txBody>
      </p:sp>
      <p:sp>
        <p:nvSpPr>
          <p:cNvPr id="8195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8196" name="Picture 6" descr="C:\Users\ocaglar\Desktop\BAKKA Web Sitesi\İnternet Sitesi İçerik EN SON\Flash\Doğrudan Finansman Desteği\yatiri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213100"/>
            <a:ext cx="3824287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Resim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5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6013" y="1052513"/>
            <a:ext cx="7715250" cy="5040312"/>
          </a:xfrm>
        </p:spPr>
        <p:txBody>
          <a:bodyPr rtlCol="0"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11200" b="1" dirty="0" smtClean="0"/>
              <a:t>                        Ön Ödeme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112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8000" dirty="0" smtClean="0"/>
              <a:t>Sözleşme imzalanmasından sonraki 45 gün içinde yapılacak ilk izleme ziyareti sonrasında,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8000" dirty="0" smtClean="0"/>
              <a:t>Proje değerlendirmesine göre </a:t>
            </a:r>
            <a:r>
              <a:rPr lang="tr-TR" sz="8000" b="1" u="sng" dirty="0" smtClean="0"/>
              <a:t>desteğin %</a:t>
            </a:r>
            <a:r>
              <a:rPr lang="tr-TR" sz="8000" b="1" u="sng" dirty="0"/>
              <a:t>4</a:t>
            </a:r>
            <a:r>
              <a:rPr lang="tr-TR" sz="8000" b="1" u="sng" dirty="0" smtClean="0"/>
              <a:t>0’ı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8000" dirty="0" smtClean="0"/>
              <a:t>Avans şeklinde,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8000" dirty="0" smtClean="0"/>
              <a:t>Proje hesabına (</a:t>
            </a:r>
            <a:r>
              <a:rPr lang="tr-TR" sz="8000" dirty="0" smtClean="0">
                <a:solidFill>
                  <a:srgbClr val="FF0000"/>
                </a:solidFill>
              </a:rPr>
              <a:t>!</a:t>
            </a:r>
            <a:r>
              <a:rPr lang="tr-TR" sz="8000" u="sng" dirty="0">
                <a:solidFill>
                  <a:srgbClr val="FF0000"/>
                </a:solidFill>
              </a:rPr>
              <a:t>Proje için açılmış ayrı bir hesap OTOMATİK REPO HESABI!!!</a:t>
            </a:r>
            <a:r>
              <a:rPr lang="tr-TR" sz="8000" dirty="0"/>
              <a:t>) </a:t>
            </a:r>
            <a:endParaRPr lang="tr-TR" sz="8000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8000" dirty="0" smtClean="0"/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8000" dirty="0" smtClean="0"/>
              <a:t>yatırılır.</a:t>
            </a:r>
          </a:p>
        </p:txBody>
      </p:sp>
      <p:sp>
        <p:nvSpPr>
          <p:cNvPr id="9219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9220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9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6013" y="1268413"/>
            <a:ext cx="7859712" cy="4637087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10000" b="1" dirty="0" smtClean="0"/>
              <a:t>                                     </a:t>
            </a:r>
            <a:r>
              <a:rPr lang="tr-TR" sz="14400" b="1" dirty="0" smtClean="0"/>
              <a:t>Ara Ödeme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8000" dirty="0" err="1" smtClean="0"/>
              <a:t>Hakediş</a:t>
            </a:r>
            <a:r>
              <a:rPr lang="tr-TR" sz="8000" dirty="0" smtClean="0"/>
              <a:t> sistemine göre,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8000" dirty="0" smtClean="0"/>
              <a:t>Sözleşmede belirlenen dönemde,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8000" dirty="0" smtClean="0"/>
              <a:t>Sunulan Ara Raporun incelenmesi sonucunda yapılır.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8000" dirty="0" smtClean="0"/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630238" algn="l"/>
              </a:tabLst>
              <a:defRPr/>
            </a:pPr>
            <a:r>
              <a:rPr lang="tr-TR" sz="8000" dirty="0" smtClean="0"/>
              <a:t>Ara ödemede, </a:t>
            </a:r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630238" algn="l"/>
              </a:tabLst>
              <a:defRPr/>
            </a:pPr>
            <a:endParaRPr lang="tr-TR" sz="8000" dirty="0" smtClean="0"/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630238" algn="l"/>
              </a:tabLst>
              <a:defRPr/>
            </a:pPr>
            <a:r>
              <a:rPr lang="tr-TR" sz="8000" dirty="0" smtClean="0"/>
              <a:t>-Yararlanıcı tarafından ödemenin fiilen yapılmış olması, veya harcamaya esas mal/hizmetin alınmış, yapım işi ise tamamlanmış olmasını kanıtlayan belgelerin sunulması  (fatura, sözleşme vb. borçlandırıcı evraklar), </a:t>
            </a:r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630238" algn="l"/>
              </a:tabLst>
              <a:defRPr/>
            </a:pPr>
            <a:endParaRPr lang="tr-TR" sz="8000" dirty="0" smtClean="0"/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630238" algn="l"/>
              </a:tabLst>
              <a:defRPr/>
            </a:pPr>
            <a:r>
              <a:rPr lang="tr-TR" sz="8000" dirty="0" smtClean="0"/>
              <a:t>- Söz konusu ödemeye esas olan faaliyetlerin gerçekleşmiş olması (mal veya hizmetin alındığının yerinde tespiti, makine ve teçhizatın çalışır vaziyette görülmesi vb.)</a:t>
            </a:r>
          </a:p>
          <a:p>
            <a:pPr marL="360363" lvl="1" indent="0" algn="just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630238" algn="l"/>
              </a:tabLst>
              <a:defRPr/>
            </a:pPr>
            <a:r>
              <a:rPr lang="tr-TR" sz="8000" dirty="0" smtClean="0"/>
              <a:t>yeterli olacaktır.</a:t>
            </a:r>
          </a:p>
        </p:txBody>
      </p:sp>
      <p:sp>
        <p:nvSpPr>
          <p:cNvPr id="10243" name="3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92163"/>
          </a:xfrm>
        </p:spPr>
        <p:txBody>
          <a:bodyPr/>
          <a:lstStyle/>
          <a:p>
            <a:r>
              <a:rPr lang="tr-TR" altLang="tr-TR" sz="1800" b="1" smtClean="0"/>
              <a:t>2015 Yılı Mali Destek Programı Sözleşme Öncesi Bilgilendirme Toplantısı</a:t>
            </a:r>
          </a:p>
        </p:txBody>
      </p:sp>
      <p:pic>
        <p:nvPicPr>
          <p:cNvPr id="10244" name="Resi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188913"/>
            <a:ext cx="8874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7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K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BAKKA.thmx</Template>
  <TotalTime>299</TotalTime>
  <Words>2409</Words>
  <Application>Microsoft Office PowerPoint</Application>
  <PresentationFormat>Ekran Gösterisi (4:3)</PresentationFormat>
  <Paragraphs>553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BAKKA</vt:lpstr>
      <vt:lpstr> 2015 YILI KOBİ  MALİ DESTEK PROGRAMI SÖZLEŞME ÖNCESİ BİLGİLENDİRME  TOPLANTISI  </vt:lpstr>
      <vt:lpstr>Toplantının Amacı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                  Görünürlük 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2015 Yılı Mali Destek Programı Sözleşme Öncesi Bilgilendirme Toplantısı</vt:lpstr>
      <vt:lpstr>Sözleşme Özel Koşullarında Dikkat Edilmesi Gereken Hususlar !</vt:lpstr>
      <vt:lpstr>İzleme Uzmanlarının Sorumlu Olduğu Projeler</vt:lpstr>
      <vt:lpstr>Fethi TATLI  (0 507 770 54 27)</vt:lpstr>
      <vt:lpstr>PowerPoint Sunusu</vt:lpstr>
      <vt:lpstr>PowerPoint Sunusu</vt:lpstr>
      <vt:lpstr>Ahmet Kubilay ÇAĞLI (0530 244 15 42)</vt:lpstr>
      <vt:lpstr>Ahmet Kubilay ÇAĞLI (0530 244 15 42)</vt:lpstr>
      <vt:lpstr>Ahmet Kubilay ÇAĞLI (0530 244 15 42)</vt:lpstr>
      <vt:lpstr>Ahmet Kubilay ÇAĞLI (0530 244 15 42)</vt:lpstr>
      <vt:lpstr>Şahin BAŞ  (0533 087 81 08)</vt:lpstr>
      <vt:lpstr>Şahin BAŞ  (0533 087 81 08)</vt:lpstr>
      <vt:lpstr>Şahin BAŞ  (0533 087 81 08)</vt:lpstr>
      <vt:lpstr>Şahin BAŞ  (0533 087 81 08)</vt:lpstr>
      <vt:lpstr>Metin YÖRÜK (0533 087 81 07)</vt:lpstr>
      <vt:lpstr>Metin YÖRÜK (0533 087 81 07)</vt:lpstr>
      <vt:lpstr>Metin YÖRÜK (0533 087 81 07)</vt:lpstr>
      <vt:lpstr>Metin YÖRÜK (0533 087 81 07)</vt:lpstr>
      <vt:lpstr>2015 Yılı Mali Destek Programı Sözleşme Öncesi Bilgilendirme Toplantısı</vt:lpstr>
      <vt:lpstr>2013 Yılı Mali Destek Programı Sözleşme Öncesi Bilgilendirme Toplantısı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YILI  KIRSAL KALKINMA MALİ DESTEK PROGRAMI</dc:title>
  <dc:creator>musab sungur</dc:creator>
  <cp:lastModifiedBy>Şahin BAŞ</cp:lastModifiedBy>
  <cp:revision>41</cp:revision>
  <dcterms:created xsi:type="dcterms:W3CDTF">2014-10-28T15:58:47Z</dcterms:created>
  <dcterms:modified xsi:type="dcterms:W3CDTF">2015-09-01T11:50:19Z</dcterms:modified>
</cp:coreProperties>
</file>